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1A1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5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883602-3BCB-42D2-A238-AE01F1970D34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7798C5-EB32-4747-862C-0C3C256CF31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image" Target="../media/image3.jpeg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image" Target="../media/image2.jpeg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971600" y="548680"/>
            <a:ext cx="6912768" cy="28083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82A08"/>
                </a:solidFill>
                <a:latin typeface="Times New Roman" pitchFamily="18" charset="0"/>
                <a:cs typeface="Times New Roman" pitchFamily="18" charset="0"/>
              </a:rPr>
              <a:t>Своя игра по математике за курс 6 класса</a:t>
            </a:r>
            <a:endParaRPr lang="ru-RU" sz="6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19672" y="4077072"/>
            <a:ext cx="61926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«Математику уже за то любить следует, что она ум в порядок приводит»             М.В. Ломоносов.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Сформулируйте правило нахождения дроби от числа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75656" y="2780928"/>
            <a:ext cx="5688632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Чтобы найти дробь от числа, нужно умножить число на эту дробь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6048672" cy="30963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Выберете неверное (-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ые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равенство (-а):</a:t>
            </a:r>
          </a:p>
          <a:p>
            <a:pPr marL="514350" indent="-514350" algn="ctr">
              <a:buAutoNum type="arabicParenR"/>
            </a:pP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3/8</a:t>
            </a:r>
            <a:r>
              <a:rPr lang="ru-RU" sz="3200" b="1" dirty="0" smtClean="0">
                <a:solidFill>
                  <a:schemeClr val="tx1"/>
                </a:solidFill>
                <a:latin typeface="Calibri"/>
                <a:cs typeface="Times New Roman" pitchFamily="18" charset="0"/>
              </a:rPr>
              <a:t>=9/24</a:t>
            </a:r>
          </a:p>
          <a:p>
            <a:pPr marL="514350" indent="-514350" algn="ctr">
              <a:buAutoNum type="arabicParenR"/>
            </a:pPr>
            <a:r>
              <a:rPr lang="ru-RU" sz="3200" b="1" dirty="0" smtClean="0">
                <a:solidFill>
                  <a:schemeClr val="tx1"/>
                </a:solidFill>
                <a:latin typeface="Calibri"/>
                <a:cs typeface="Times New Roman" pitchFamily="18" charset="0"/>
              </a:rPr>
              <a:t>4/5=16/25</a:t>
            </a:r>
          </a:p>
          <a:p>
            <a:pPr marL="514350" indent="-514350" algn="ctr">
              <a:buAutoNum type="arabicParenR"/>
            </a:pPr>
            <a:r>
              <a:rPr lang="ru-RU" sz="3200" b="1" dirty="0" smtClean="0">
                <a:solidFill>
                  <a:schemeClr val="tx1"/>
                </a:solidFill>
                <a:latin typeface="Calibri"/>
                <a:cs typeface="Times New Roman" pitchFamily="18" charset="0"/>
              </a:rPr>
              <a:t>72/90=8/9</a:t>
            </a:r>
          </a:p>
          <a:p>
            <a:pPr marL="514350" indent="-514350" algn="ctr">
              <a:buAutoNum type="arabicParenR"/>
            </a:pPr>
            <a:r>
              <a:rPr lang="ru-RU" sz="3200" b="1" dirty="0" smtClean="0">
                <a:solidFill>
                  <a:schemeClr val="tx1"/>
                </a:solidFill>
                <a:latin typeface="Calibri"/>
                <a:cs typeface="Times New Roman" pitchFamily="18" charset="0"/>
              </a:rPr>
              <a:t>42/49=6/7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51720" y="2924944"/>
            <a:ext cx="4968552" cy="1800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2, 3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Дробь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/6 сократили на 2 и получили дробь 2/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Найдите значения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у.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051720" y="2924944"/>
            <a:ext cx="4968552" cy="1800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=4</a:t>
            </a:r>
          </a:p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у=3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904656" cy="23762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Лакомка съедает 7 пирожных за 12 минут, а Сладкоежка – 13 пирожных за 20 минут. У кого из них аппетит лучше?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2636912"/>
            <a:ext cx="6696744" cy="27363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Сладкоежки. Т.к. за час Лакомка съедает 35 пирожных (60/12 * 7), а Сладкоежка – 39 (60/20 *13)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бочку налили 84 л. Воды. Каков объем этой бочки, если оказалось, что заполнено 70% ее объема?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31640" y="2996952"/>
            <a:ext cx="5976664" cy="25202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120 литров ((84 л.*100%)/70%)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2915816" y="476672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47664" y="1556792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такое пропорция?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75656" y="2996952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Равенство двух отношений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6" grpId="1" animBg="1"/>
      <p:bldP spid="8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7664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Вычислите длину окружности, диаметр которой равен 4,5 см 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87624" y="2564904"/>
            <a:ext cx="6696744" cy="28803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Длина окружности 14,13  см, т.к.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L=2*pi*r=d*pi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6192688" cy="295232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ящике было 45 шаров, из которых 17 – белых. Потеряли 2 не белых шара. Найдите вероятность, что взятый шар будет белым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8" y="3068960"/>
            <a:ext cx="6480720" cy="25922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Вероятность равна 17/43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87624" y="1628800"/>
            <a:ext cx="6768752" cy="302433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Замените отношение 7/15 :4/9 отношением натуральных чисел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07704" y="3284984"/>
            <a:ext cx="5616624" cy="2304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21:20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832648" cy="25202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перевозки груза необходимо 20 самосвалов грузоподъемностью 3 т. Сколько нужно самосвалов грузоподъемностью 5 т., чтобы перевести этот груз?</a:t>
            </a:r>
          </a:p>
          <a:p>
            <a:pPr algn="ctr"/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91680" y="2924944"/>
            <a:ext cx="5616624" cy="20162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самосвалов, т.к.          (3 т.*20 самосвалов)/5 т.</a:t>
            </a: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3419872" y="476672"/>
            <a:ext cx="4824536" cy="15121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повторить изученный материал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математике за курс 6 класса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1600" y="836712"/>
            <a:ext cx="2016224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55576" y="3429000"/>
            <a:ext cx="2232248" cy="10801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2564904"/>
            <a:ext cx="4896544" cy="27363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выяснить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насколько усвоен пройденный материал;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проанализировать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умение учащихся применять знания на практике;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способствовать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развитию математической речи и грамотности у учащихся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вы знаете, существуют как положительные, так и отрицательные числа. А каким же является число 0?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3648" y="2636912"/>
            <a:ext cx="5688632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Его не относят ни к тем, ни к другим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Группа 27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22" name="Группа 21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4" name="Рисунок 3" descr="hello_html_mec42fb9.jpg">
                <a:hlinkClick r:id="rId2" action="ppaction://hlinksldjump"/>
              </p:cNvPr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cxnSp>
            <p:nvCxnSpPr>
              <p:cNvPr id="9" name="Прямая со стрелкой 8"/>
              <p:cNvCxnSpPr/>
              <p:nvPr/>
            </p:nvCxnSpPr>
            <p:spPr>
              <a:xfrm>
                <a:off x="1979712" y="3933056"/>
                <a:ext cx="4608512" cy="0"/>
              </a:xfrm>
              <a:prstGeom prst="straightConnector1">
                <a:avLst/>
              </a:prstGeom>
              <a:ln w="57150" cmpd="sng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3131840" y="3789040"/>
                <a:ext cx="0" cy="288032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3347864" y="3789040"/>
                <a:ext cx="0" cy="288032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3563888" y="3789040"/>
                <a:ext cx="0" cy="288032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3779912" y="3789040"/>
                <a:ext cx="0" cy="288032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3995936" y="3789040"/>
                <a:ext cx="0" cy="288032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4211960" y="3789040"/>
                <a:ext cx="0" cy="288032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1547664" y="3573016"/>
              <a:ext cx="4320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chemeClr val="bg1"/>
                  </a:solidFill>
                </a:rPr>
                <a:t>В</a:t>
              </a:r>
              <a:endParaRPr lang="ru-RU" sz="2400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68144" y="3429000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chemeClr val="bg1"/>
                  </a:solidFill>
                </a:rPr>
                <a:t>А</a:t>
              </a:r>
              <a:endParaRPr lang="ru-RU" sz="24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843808" y="3429000"/>
              <a:ext cx="1440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>
                  <a:solidFill>
                    <a:schemeClr val="bg1"/>
                  </a:solidFill>
                </a:rPr>
                <a:t>О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11960" y="3429000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>
                  <a:solidFill>
                    <a:schemeClr val="bg1"/>
                  </a:solidFill>
                </a:rPr>
                <a:t>К</a:t>
              </a:r>
              <a:endParaRPr lang="ru-RU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6048672" cy="1800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Определите координату точки К на прямой АВ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79712" y="1628800"/>
            <a:ext cx="4968552" cy="1800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К(5)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43808" y="38610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29" name="TextBox 28">
            <a:hlinkClick r:id="rId2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Найдите значение выражения: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|b|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если а=-5</a:t>
            </a:r>
            <a:r>
              <a:rPr lang="ru-RU" sz="3200" b="1" dirty="0" smtClean="0">
                <a:solidFill>
                  <a:schemeClr val="tx1"/>
                </a:solidFill>
                <a:latin typeface="Calibri"/>
                <a:cs typeface="Times New Roman" pitchFamily="18" charset="0"/>
              </a:rPr>
              <a:t>⅓ </a:t>
            </a:r>
            <a:r>
              <a:rPr lang="en-US" sz="3200" b="1" dirty="0" smtClean="0">
                <a:solidFill>
                  <a:schemeClr val="tx1"/>
                </a:solidFill>
                <a:latin typeface="Calibri"/>
                <a:cs typeface="Times New Roman" pitchFamily="18" charset="0"/>
              </a:rPr>
              <a:t>b=1⅓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03648" y="3212976"/>
            <a:ext cx="5832648" cy="1800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|-(16/3)|*|3/4| = 16/3 * ¾ = 4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904656" cy="23762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Найдите количество всех целых значений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 которых верно неравенство: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-5,6≤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2564904"/>
            <a:ext cx="6696744" cy="27363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т.к. (-5, -4, -3, -2, -1, 0, 1, 2)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раскрывается модуль?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1560" y="2708920"/>
            <a:ext cx="7200800" cy="25202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а, если а – неотрицательное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-а, если а - отрицательное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683568" y="3068960"/>
            <a:ext cx="216024" cy="172819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Скругленный прямоугольник 9"/>
          <p:cNvSpPr/>
          <p:nvPr/>
        </p:nvSpPr>
        <p:spPr>
          <a:xfrm>
            <a:off x="1691680" y="404664"/>
            <a:ext cx="5544616" cy="122413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6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2420888"/>
            <a:ext cx="657911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slope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Спасибо                  за внимание!</a:t>
            </a:r>
            <a:endParaRPr lang="ru-RU" sz="5400" b="1" cap="none" spc="0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1547664" y="188640"/>
            <a:ext cx="5616624" cy="10081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Правила игры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412776"/>
            <a:ext cx="712879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Жеребьевка. Выходят капитаны команд  и кидают жребий, тем самым определяют, какая команда делает первый ход.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экране высвечиваются блоки с заданиями. Та команда, которая оказалась первой в жеребьевке, начинает игру. Участники выбирают блок по определенной теме из курса математики 6 класса и уровень сложности задания, выраженный в очках. При правильном ответе очки переводятся в баллы.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Победу одерживает та команда, которая набрала больше всего баллов. Максимально можно набрать 100 баллов.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123728" y="332656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Ход игры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268760"/>
          <a:ext cx="8352929" cy="4901080"/>
        </p:xfrm>
        <a:graphic>
          <a:graphicData uri="http://schemas.openxmlformats.org/drawingml/2006/table">
            <a:tbl>
              <a:tblPr firstRow="1" bandRow="1">
                <a:effectLst>
                  <a:outerShdw blurRad="57150" dist="38100" dir="5400000" algn="ctr" rotWithShape="0">
                    <a:schemeClr val="accent1">
                      <a:shade val="9000"/>
                      <a:satMod val="105000"/>
                    </a:schemeClr>
                  </a:outerShdw>
                </a:effectLst>
                <a:tableStyleId>{3C2FFA5D-87B4-456A-9821-1D502468CF0F}</a:tableStyleId>
              </a:tblPr>
              <a:tblGrid>
                <a:gridCol w="2736304"/>
                <a:gridCol w="1316106"/>
                <a:gridCol w="1075129"/>
                <a:gridCol w="1157832"/>
                <a:gridCol w="987437"/>
                <a:gridCol w="1080121"/>
              </a:tblGrid>
              <a:tr h="513624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10</a:t>
                      </a:r>
                      <a:endParaRPr lang="ru-RU" sz="2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15</a:t>
                      </a:r>
                      <a:endParaRPr lang="ru-RU" sz="2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</a:t>
                      </a:r>
                      <a:endParaRPr lang="ru-RU" sz="2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25</a:t>
                      </a:r>
                      <a:endParaRPr lang="ru-RU" sz="2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109573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Делимость чисел</a:t>
                      </a:r>
                      <a:endParaRPr lang="ru-RU" sz="2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4" action="ppaction://hlinksldjump"/>
                        </a:rPr>
                        <a:t>1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5" action="ppaction://hlinksldjump"/>
                        </a:rPr>
                        <a:t>2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6" action="ppaction://hlinksldjump"/>
                        </a:rPr>
                        <a:t>3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7" action="ppaction://hlinksldjump"/>
                        </a:rPr>
                        <a:t>4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8" action="ppaction://hlinksldjump"/>
                        </a:rPr>
                        <a:t>5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109573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Действия над дробями</a:t>
                      </a:r>
                      <a:endParaRPr lang="ru-RU" sz="2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9" action="ppaction://hlinksldjump"/>
                        </a:rPr>
                        <a:t>1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0" action="ppaction://hlinksldjump"/>
                        </a:rPr>
                        <a:t>2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1" action="ppaction://hlinksldjump"/>
                        </a:rPr>
                        <a:t>3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2" action="ppaction://hlinksldjump"/>
                        </a:rPr>
                        <a:t>4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3" action="ppaction://hlinksldjump"/>
                        </a:rPr>
                        <a:t>5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109573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Отношения и пропорции</a:t>
                      </a:r>
                      <a:endParaRPr lang="ru-RU" sz="2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4" action="ppaction://hlinksldjump"/>
                        </a:rPr>
                        <a:t>1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5" action="ppaction://hlinksldjump"/>
                        </a:rPr>
                        <a:t>2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6" action="ppaction://hlinksldjump"/>
                        </a:rPr>
                        <a:t>3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7" action="ppaction://hlinksldjump"/>
                        </a:rPr>
                        <a:t>4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8" action="ppaction://hlinksldjump"/>
                        </a:rPr>
                        <a:t>5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109573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Рациональные числа</a:t>
                      </a:r>
                      <a:endParaRPr lang="ru-RU" sz="2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19" action="ppaction://hlinksldjump"/>
                        </a:rPr>
                        <a:t>1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20" action="ppaction://hlinksldjump"/>
                        </a:rPr>
                        <a:t>2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21" action="ppaction://hlinksldjump"/>
                        </a:rPr>
                        <a:t>3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22" action="ppaction://hlinksldjump"/>
                        </a:rPr>
                        <a:t>4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C00000"/>
                          </a:solidFill>
                          <a:hlinkClick r:id="rId23" action="ppaction://hlinksldjump"/>
                        </a:rPr>
                        <a:t>5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2915816" y="476672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19672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Сформулируйте  признак делимости на 5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19672" y="2636912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Число делится на 5 тогда и только тогда, когда оно оканчивается на 0 или 5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6" grpId="1" animBg="1"/>
      <p:bldP spid="8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Дайте определение и приведите пример простого и составного чисел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2636912"/>
            <a:ext cx="6696744" cy="28803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Простое число – натуральное число, имеющее два натуральных делителя: 1 и само себя. Например: 7</a:t>
            </a:r>
          </a:p>
          <a:p>
            <a:pPr algn="ctr"/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Составное число- натуральное число, имеющее больше двух натуральных делителей. Например: 4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760640" cy="20162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Сформулируйте  свойство разложения на простые множители 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2924944"/>
            <a:ext cx="6480720" cy="25922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Любое составное число можно представить в виде произведения простых чисел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616624" cy="21602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Найдите НОК двух чисел: 250 и 3000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75656" y="3429000"/>
            <a:ext cx="5616624" cy="20162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3000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ello_html_mec42fb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915816" y="18864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628800"/>
            <a:ext cx="5832648" cy="25202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Какую цифру можно подставить вместо * в записи числа 627*, чтобы полученное число делилось нацело на 3 и на 5 ?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5816" y="548680"/>
            <a:ext cx="2952328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D91905"/>
                </a:solidFill>
                <a:latin typeface="Times New Roman" pitchFamily="18" charset="0"/>
                <a:cs typeface="Times New Roman" pitchFamily="18" charset="0"/>
              </a:rPr>
              <a:t>Ответ:</a:t>
            </a:r>
            <a:endParaRPr lang="ru-RU" sz="2800" dirty="0">
              <a:solidFill>
                <a:srgbClr val="D9190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75656" y="3429000"/>
            <a:ext cx="5616624" cy="20162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Нуль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6516216" y="62068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Возврат к заданиям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5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93F5F9"/>
      </a:accent2>
      <a:accent3>
        <a:srgbClr val="0BD0D9"/>
      </a:accent3>
      <a:accent4>
        <a:srgbClr val="10CF9B"/>
      </a:accent4>
      <a:accent5>
        <a:srgbClr val="7CCA62"/>
      </a:accent5>
      <a:accent6>
        <a:srgbClr val="4FCEFF"/>
      </a:accent6>
      <a:hlink>
        <a:srgbClr val="FF0000"/>
      </a:hlink>
      <a:folHlink>
        <a:srgbClr val="C0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261</TotalTime>
  <Words>819</Words>
  <Application>Microsoft Office PowerPoint</Application>
  <PresentationFormat>Экран (4:3)</PresentationFormat>
  <Paragraphs>159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Acer-5745G</dc:creator>
  <cp:lastModifiedBy>Acer-5745G</cp:lastModifiedBy>
  <cp:revision>26</cp:revision>
  <dcterms:created xsi:type="dcterms:W3CDTF">2017-11-27T13:47:04Z</dcterms:created>
  <dcterms:modified xsi:type="dcterms:W3CDTF">2017-11-27T18:10:45Z</dcterms:modified>
</cp:coreProperties>
</file>