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2.xml" ContentType="application/vnd.openxmlformats-officedocument.presentationml.slideLayout+xml"/>
  <Override PartName="/ppt/theme/theme5.xml" ContentType="application/vnd.openxmlformats-officedocument.theme+xml"/>
  <Override PartName="/ppt/slideLayouts/slideLayout3.xml" ContentType="application/vnd.openxmlformats-officedocument.presentationml.slideLayout+xml"/>
  <Override PartName="/ppt/theme/theme6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7" r:id="rId1"/>
    <p:sldMasterId id="2147483660" r:id="rId2"/>
    <p:sldMasterId id="2147483720" r:id="rId3"/>
    <p:sldMasterId id="2147483732" r:id="rId4"/>
    <p:sldMasterId id="2147483798" r:id="rId5"/>
    <p:sldMasterId id="2147483685" r:id="rId6"/>
    <p:sldMasterId id="2147483800" r:id="rId7"/>
  </p:sldMasterIdLst>
  <p:notesMasterIdLst>
    <p:notesMasterId r:id="rId18"/>
  </p:notesMasterIdLst>
  <p:sldIdLst>
    <p:sldId id="256" r:id="rId8"/>
    <p:sldId id="271" r:id="rId9"/>
    <p:sldId id="276" r:id="rId10"/>
    <p:sldId id="277" r:id="rId11"/>
    <p:sldId id="278" r:id="rId12"/>
    <p:sldId id="275" r:id="rId13"/>
    <p:sldId id="272" r:id="rId14"/>
    <p:sldId id="273" r:id="rId15"/>
    <p:sldId id="274" r:id="rId16"/>
    <p:sldId id="270" r:id="rId17"/>
  </p:sldIdLst>
  <p:sldSz cx="9144000" cy="5143500" type="screen16x9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6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pos="119" userDrawn="1">
          <p15:clr>
            <a:srgbClr val="A4A3A4"/>
          </p15:clr>
        </p15:guide>
        <p15:guide id="5" pos="4201" userDrawn="1">
          <p15:clr>
            <a:srgbClr val="A4A3A4"/>
          </p15:clr>
        </p15:guide>
        <p15:guide id="6" pos="2880">
          <p15:clr>
            <a:srgbClr val="A4A3A4"/>
          </p15:clr>
        </p15:guide>
        <p15:guide id="7" pos="159">
          <p15:clr>
            <a:srgbClr val="A4A3A4"/>
          </p15:clr>
        </p15:guide>
        <p15:guide id="8" pos="56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440"/>
    <a:srgbClr val="EA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6434" autoAdjust="0"/>
  </p:normalViewPr>
  <p:slideViewPr>
    <p:cSldViewPr snapToGrid="0" snapToObjects="1">
      <p:cViewPr>
        <p:scale>
          <a:sx n="104" d="100"/>
          <a:sy n="104" d="100"/>
        </p:scale>
        <p:origin x="-384" y="-72"/>
      </p:cViewPr>
      <p:guideLst>
        <p:guide orient="horz" pos="463"/>
        <p:guide orient="horz" pos="1720"/>
        <p:guide pos="2160"/>
        <p:guide pos="119"/>
        <p:guide pos="4201"/>
        <p:guide pos="2880"/>
        <p:guide pos="159"/>
        <p:guide pos="56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CA35C-AB3F-0D44-9877-2CB12F260F89}" type="datetimeFigureOut">
              <a:rPr lang="ru-RU" smtClean="0"/>
              <a:t>28.06.2021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E08E2-07CB-A548-A84E-407746EF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1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 hasCustomPrompt="1"/>
          </p:nvPr>
        </p:nvSpPr>
        <p:spPr>
          <a:xfrm>
            <a:off x="4186918" y="706955"/>
            <a:ext cx="4453374" cy="857250"/>
          </a:xfrm>
        </p:spPr>
        <p:txBody>
          <a:bodyPr>
            <a:noAutofit/>
          </a:bodyPr>
          <a:lstStyle>
            <a:lvl1pPr>
              <a:defRPr sz="240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52877029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110" y="276156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970" y="1203390"/>
            <a:ext cx="401571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84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401571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3970" y="276156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936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110" y="2761560"/>
            <a:ext cx="822933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4551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822933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110" y="2761560"/>
            <a:ext cx="822933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9953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3970" y="276156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110" y="2761560"/>
            <a:ext cx="4015710" cy="142263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147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8" name="Рисунок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702160" y="1203390"/>
            <a:ext cx="3738690" cy="2982960"/>
          </a:xfrm>
          <a:prstGeom prst="rect">
            <a:avLst/>
          </a:prstGeom>
          <a:ln>
            <a:noFill/>
          </a:ln>
        </p:spPr>
      </p:pic>
      <p:pic>
        <p:nvPicPr>
          <p:cNvPr id="39" name="Рисунок 38"/>
          <p:cNvPicPr/>
          <p:nvPr/>
        </p:nvPicPr>
        <p:blipFill>
          <a:blip r:embed="rId2"/>
          <a:stretch>
            <a:fillRect/>
          </a:stretch>
        </p:blipFill>
        <p:spPr>
          <a:xfrm>
            <a:off x="2702160" y="1203390"/>
            <a:ext cx="3738690" cy="29829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879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179417" y="253971"/>
            <a:ext cx="7034774" cy="952823"/>
          </a:xfrm>
        </p:spPr>
        <p:txBody>
          <a:bodyPr anchor="t" anchorCtr="0">
            <a:noAutofit/>
          </a:bodyPr>
          <a:lstStyle>
            <a:lvl1pPr algn="l">
              <a:defRPr sz="2800" baseline="0">
                <a:solidFill>
                  <a:schemeClr val="tx2">
                    <a:lumMod val="75000"/>
                  </a:schemeClr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563034" y="1650000"/>
            <a:ext cx="8123767" cy="2944226"/>
          </a:xfrm>
        </p:spPr>
        <p:txBody>
          <a:bodyPr>
            <a:normAutofit/>
          </a:bodyPr>
          <a:lstStyle>
            <a:lvl1pPr marL="0" indent="0" algn="just">
              <a:buNone/>
              <a:defRPr sz="2400" b="1" i="0">
                <a:latin typeface="+mn-lt"/>
                <a:cs typeface="Calibri Light"/>
              </a:defRPr>
            </a:lvl1pPr>
            <a:lvl2pPr algn="just">
              <a:defRPr sz="2400" b="1" i="0">
                <a:latin typeface="+mn-lt"/>
                <a:cs typeface="Calibri Light"/>
              </a:defRPr>
            </a:lvl2pPr>
            <a:lvl3pPr algn="just">
              <a:defRPr sz="2400" b="1" i="0">
                <a:latin typeface="+mn-lt"/>
                <a:cs typeface="Calibri Light"/>
              </a:defRPr>
            </a:lvl3pPr>
            <a:lvl4pPr algn="just">
              <a:defRPr sz="2400" b="1" i="0">
                <a:latin typeface="+mn-lt"/>
                <a:cs typeface="Calibri Light"/>
              </a:defRPr>
            </a:lvl4pPr>
            <a:lvl5pPr algn="just">
              <a:defRPr sz="2400" b="1" i="0">
                <a:latin typeface="+mn-l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11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2064276" y="2236433"/>
            <a:ext cx="5166869" cy="857250"/>
          </a:xfrm>
        </p:spPr>
        <p:txBody>
          <a:bodyPr>
            <a:normAutofit/>
          </a:bodyPr>
          <a:lstStyle>
            <a:lvl1pPr>
              <a:defRPr sz="2400">
                <a:latin typeface="Verdana"/>
                <a:cs typeface="Verdana"/>
              </a:defRPr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841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110" y="1203390"/>
            <a:ext cx="8229330" cy="298323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226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079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110" y="1203390"/>
            <a:ext cx="401571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3970" y="1203390"/>
            <a:ext cx="401571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998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110" y="165780"/>
            <a:ext cx="8229330" cy="93771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69616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110" y="205200"/>
            <a:ext cx="8229330" cy="398115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12066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969094" y="206375"/>
            <a:ext cx="371770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три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</p:sldLayoutIdLst>
  <p:transition spd="med"/>
  <p:txStyles>
    <p:titleStyle>
      <a:lvl1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1pPr>
      <a:lvl2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2pPr>
      <a:lvl3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3pPr>
      <a:lvl4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4pPr>
      <a:lvl5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5pPr>
      <a:lvl6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6pPr>
      <a:lvl7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7pPr>
      <a:lvl8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8pPr>
      <a:lvl9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9pPr>
    </p:titleStyle>
    <p:bodyStyle>
      <a:lvl1pPr marL="0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1pPr>
      <a:lvl2pPr marL="257162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2pPr>
      <a:lvl3pPr marL="514325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3pPr>
      <a:lvl4pPr marL="771487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4pPr>
      <a:lvl5pPr marL="1028649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5pPr>
      <a:lvl6pPr marL="1485826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6pPr>
      <a:lvl7pPr marL="1742989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7pPr>
      <a:lvl8pPr marL="2000150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8pPr>
      <a:lvl9pPr marL="2257313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9pPr>
    </p:bodyStyle>
    <p:otherStyle>
      <a:lvl1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4740441" y="2782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614" y="428848"/>
            <a:ext cx="534007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12799794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b="0" i="0" kern="1200" baseline="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17991137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417489612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414" y="198399"/>
            <a:ext cx="568149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446" y="1297173"/>
            <a:ext cx="8229600" cy="2765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57238" y="4868863"/>
            <a:ext cx="207512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CustomShape 1">
            <a:extLst>
              <a:ext uri="{FF2B5EF4-FFF2-40B4-BE49-F238E27FC236}">
                <a16:creationId xmlns="" xmlns:a16="http://schemas.microsoft.com/office/drawing/2014/main" id="{AB83822D-E657-4859-BED2-670DEC837541}"/>
              </a:ext>
            </a:extLst>
          </p:cNvPr>
          <p:cNvSpPr/>
          <p:nvPr userDrawn="1"/>
        </p:nvSpPr>
        <p:spPr>
          <a:xfrm>
            <a:off x="201893" y="61141"/>
            <a:ext cx="2776410" cy="70200"/>
          </a:xfrm>
          <a:prstGeom prst="rect">
            <a:avLst/>
          </a:prstGeom>
          <a:solidFill>
            <a:schemeClr val="tx2">
              <a:lumMod val="75000"/>
            </a:schemeClr>
          </a:solidFill>
          <a:ln w="12600">
            <a:noFill/>
          </a:ln>
        </p:spPr>
      </p:sp>
      <p:sp>
        <p:nvSpPr>
          <p:cNvPr id="8" name="CustomShape 2">
            <a:extLst>
              <a:ext uri="{FF2B5EF4-FFF2-40B4-BE49-F238E27FC236}">
                <a16:creationId xmlns="" xmlns:a16="http://schemas.microsoft.com/office/drawing/2014/main" id="{204EF077-C8D7-4492-B135-4F87D96BF125}"/>
              </a:ext>
            </a:extLst>
          </p:cNvPr>
          <p:cNvSpPr/>
          <p:nvPr userDrawn="1"/>
        </p:nvSpPr>
        <p:spPr>
          <a:xfrm>
            <a:off x="5898623" y="58441"/>
            <a:ext cx="2776410" cy="729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600">
            <a:noFill/>
          </a:ln>
        </p:spPr>
      </p:sp>
      <p:sp>
        <p:nvSpPr>
          <p:cNvPr id="9" name="CustomShape 3">
            <a:extLst>
              <a:ext uri="{FF2B5EF4-FFF2-40B4-BE49-F238E27FC236}">
                <a16:creationId xmlns="" xmlns:a16="http://schemas.microsoft.com/office/drawing/2014/main" id="{9F9CF102-4BE3-4D24-BFF0-0994AA0E36DD}"/>
              </a:ext>
            </a:extLst>
          </p:cNvPr>
          <p:cNvSpPr/>
          <p:nvPr userDrawn="1"/>
        </p:nvSpPr>
        <p:spPr>
          <a:xfrm>
            <a:off x="3048503" y="61141"/>
            <a:ext cx="2776410" cy="67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600">
            <a:noFill/>
          </a:ln>
        </p:spPr>
      </p:sp>
    </p:spTree>
    <p:extLst>
      <p:ext uri="{BB962C8B-B14F-4D97-AF65-F5344CB8AC3E}">
        <p14:creationId xmlns:p14="http://schemas.microsoft.com/office/powerpoint/2010/main" val="343981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>
              <a:lumMod val="7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35B3-C2B0-A94F-BF40-36C103B64EE6}" type="datetimeFigureOut">
              <a:rPr lang="ru-RU" smtClean="0"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72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12AA-2900-5846-91D2-F5331677FA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9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ctr" defTabSz="342884" rtl="0" eaLnBrk="1" latinLnBrk="0" hangingPunct="1"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334800" y="342900"/>
            <a:ext cx="2776410" cy="70200"/>
          </a:xfrm>
          <a:prstGeom prst="rect">
            <a:avLst/>
          </a:prstGeom>
          <a:solidFill>
            <a:schemeClr val="tx2">
              <a:lumMod val="75000"/>
            </a:schemeClr>
          </a:solidFill>
          <a:ln w="12600">
            <a:noFill/>
          </a:ln>
        </p:spPr>
      </p:sp>
      <p:sp>
        <p:nvSpPr>
          <p:cNvPr id="7" name="CustomShape 2"/>
          <p:cNvSpPr/>
          <p:nvPr/>
        </p:nvSpPr>
        <p:spPr>
          <a:xfrm>
            <a:off x="6031530" y="340200"/>
            <a:ext cx="2776410" cy="729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600">
            <a:noFill/>
          </a:ln>
        </p:spPr>
      </p:sp>
      <p:sp>
        <p:nvSpPr>
          <p:cNvPr id="2" name="CustomShape 3"/>
          <p:cNvSpPr/>
          <p:nvPr/>
        </p:nvSpPr>
        <p:spPr>
          <a:xfrm>
            <a:off x="3181410" y="342900"/>
            <a:ext cx="2776410" cy="67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334800" y="2314440"/>
            <a:ext cx="8446140" cy="2477520"/>
          </a:xfrm>
          <a:prstGeom prst="rect">
            <a:avLst/>
          </a:prstGeom>
          <a:solidFill>
            <a:schemeClr val="tx2">
              <a:lumMod val="75000"/>
            </a:schemeClr>
          </a:solidFill>
          <a:ln w="12600">
            <a:noFill/>
          </a:ln>
        </p:spPr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 sz="2400">
                <a:latin typeface="Arial"/>
              </a:rPr>
              <a:t>Для правки структуры щелкните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ru-RU" sz="2100">
                <a:latin typeface="Arial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ru-RU" sz="1800">
                <a:latin typeface="Arial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ru-RU" sz="1500">
                <a:latin typeface="Arial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ru-RU" sz="1500">
                <a:latin typeface="Arial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1500">
                <a:latin typeface="Arial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1500">
                <a:latin typeface="Arial"/>
              </a:rPr>
              <a:t>Седьмой уровень структуры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39366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dctcQ_gUiA8ilPrw8W7Mpc-Q-CMuv_IW78rF1jd65SOPj1ag/viewform?usp=sf_link" TargetMode="External"/><Relationship Id="rId2" Type="http://schemas.openxmlformats.org/officeDocument/2006/relationships/hyperlink" Target="https://interneturok.ru/lesson/geografy/6-klass/organizmy-na-zemle/rasprostranenie-organizmov?block=playe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49910" y="390657"/>
            <a:ext cx="8244180" cy="1778760"/>
          </a:xfrm>
          <a:prstGeom prst="rect">
            <a:avLst/>
          </a:prstGeom>
          <a:noFill/>
          <a:ln>
            <a:noFill/>
          </a:ln>
        </p:spPr>
        <p:txBody>
          <a:bodyPr lIns="67500" tIns="33750" rIns="67500" bIns="33750" anchor="b"/>
          <a:lstStyle/>
          <a:p>
            <a:pPr algn="ctr" defTabSz="685800" rtl="0"/>
            <a:endParaRPr sz="1350" kern="1200" dirty="0">
              <a:solidFill>
                <a:srgbClr val="1F497D">
                  <a:lumMod val="75000"/>
                </a:srgbClr>
              </a:solidFill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449910" y="2423502"/>
            <a:ext cx="8244180" cy="1175004"/>
          </a:xfrm>
          <a:prstGeom prst="rect">
            <a:avLst/>
          </a:prstGeom>
          <a:noFill/>
          <a:ln>
            <a:noFill/>
          </a:ln>
        </p:spPr>
        <p:txBody>
          <a:bodyPr lIns="67500" tIns="33750" rIns="67500" bIns="33750"/>
          <a:lstStyle/>
          <a:p>
            <a:pPr algn="ctr" defTabSz="685800" rtl="0"/>
            <a:endParaRPr lang="ru-RU" sz="1350" b="1" kern="1200" dirty="0" smtClean="0">
              <a:solidFill>
                <a:srgbClr val="FFFFFF"/>
              </a:solidFill>
              <a:latin typeface="Gill Sans MT"/>
            </a:endParaRPr>
          </a:p>
          <a:p>
            <a:pPr algn="ctr" defTabSz="685800" rtl="0"/>
            <a:r>
              <a:rPr lang="ru-RU" sz="2000" b="1" kern="1200" dirty="0">
                <a:solidFill>
                  <a:srgbClr val="FFFFFF"/>
                </a:solidFill>
                <a:latin typeface="Gill Sans MT"/>
              </a:rPr>
              <a:t>Модели </a:t>
            </a:r>
            <a:r>
              <a:rPr lang="ru-RU" sz="2000" b="1" kern="1200" dirty="0" smtClean="0">
                <a:solidFill>
                  <a:srgbClr val="FFFFFF"/>
                </a:solidFill>
                <a:latin typeface="Gill Sans MT"/>
              </a:rPr>
              <a:t>е-</a:t>
            </a:r>
            <a:r>
              <a:rPr lang="ru-RU" sz="2000" b="1" kern="1200" dirty="0" err="1" smtClean="0">
                <a:solidFill>
                  <a:srgbClr val="FFFFFF"/>
                </a:solidFill>
                <a:latin typeface="Gill Sans MT"/>
              </a:rPr>
              <a:t>тьюторского</a:t>
            </a:r>
            <a:r>
              <a:rPr lang="ru-RU" sz="2000" b="1" kern="1200" dirty="0" smtClean="0">
                <a:solidFill>
                  <a:srgbClr val="FFFFFF"/>
                </a:solidFill>
                <a:latin typeface="Gill Sans MT"/>
              </a:rPr>
              <a:t> </a:t>
            </a:r>
            <a:r>
              <a:rPr lang="ru-RU" sz="2000" b="1" kern="1200" dirty="0">
                <a:solidFill>
                  <a:srgbClr val="FFFFFF"/>
                </a:solidFill>
                <a:latin typeface="Gill Sans MT"/>
              </a:rPr>
              <a:t>сопровождения обучающихся на уроках географии в 6 классе</a:t>
            </a:r>
          </a:p>
        </p:txBody>
      </p:sp>
      <p:sp>
        <p:nvSpPr>
          <p:cNvPr id="122" name="CustomShape 3"/>
          <p:cNvSpPr/>
          <p:nvPr/>
        </p:nvSpPr>
        <p:spPr>
          <a:xfrm>
            <a:off x="5645898" y="3598506"/>
            <a:ext cx="3048192" cy="969588"/>
          </a:xfrm>
          <a:prstGeom prst="rect">
            <a:avLst/>
          </a:prstGeom>
          <a:noFill/>
          <a:ln>
            <a:noFill/>
          </a:ln>
        </p:spPr>
        <p:txBody>
          <a:bodyPr lIns="67500" tIns="33750" rIns="67500" bIns="33750"/>
          <a:lstStyle/>
          <a:p>
            <a:pPr algn="r" defTabSz="685800" rtl="0"/>
            <a:r>
              <a:rPr lang="ru-RU" sz="1400" b="1" kern="1200" dirty="0" err="1" smtClean="0">
                <a:solidFill>
                  <a:srgbClr val="FFFFFF"/>
                </a:solidFill>
                <a:latin typeface="Gill Sans MT"/>
              </a:rPr>
              <a:t>Салеева</a:t>
            </a:r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 </a:t>
            </a:r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Лариса </a:t>
            </a:r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Юрьевна </a:t>
            </a:r>
          </a:p>
          <a:p>
            <a:pPr algn="r" defTabSz="685800" rtl="0"/>
            <a:r>
              <a:rPr lang="ru-RU" sz="1400" b="1" kern="1200" dirty="0" err="1" smtClean="0">
                <a:solidFill>
                  <a:srgbClr val="FFFFFF"/>
                </a:solidFill>
                <a:latin typeface="Gill Sans MT"/>
              </a:rPr>
              <a:t>Заместиель</a:t>
            </a:r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 директора по УМР</a:t>
            </a:r>
          </a:p>
          <a:p>
            <a:pPr algn="r" defTabSz="685800" rtl="0"/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МОУ Быковской СОШ №15 </a:t>
            </a:r>
          </a:p>
          <a:p>
            <a:pPr algn="r" defTabSz="685800" rtl="0"/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Раменского </a:t>
            </a:r>
            <a:r>
              <a:rPr lang="ru-RU" sz="1400" b="1" kern="1200" dirty="0" err="1" smtClean="0">
                <a:solidFill>
                  <a:srgbClr val="FFFFFF"/>
                </a:solidFill>
                <a:latin typeface="Gill Sans MT"/>
              </a:rPr>
              <a:t>г.о</a:t>
            </a:r>
            <a:r>
              <a:rPr lang="ru-RU" sz="1400" b="1" kern="1200" dirty="0" smtClean="0">
                <a:solidFill>
                  <a:srgbClr val="FFFFFF"/>
                </a:solidFill>
                <a:latin typeface="Gill Sans MT"/>
              </a:rPr>
              <a:t>.</a:t>
            </a:r>
            <a:endParaRPr sz="1400" b="1" kern="12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23" name="CustomShape 4"/>
          <p:cNvSpPr/>
          <p:nvPr/>
        </p:nvSpPr>
        <p:spPr>
          <a:xfrm>
            <a:off x="6261120" y="3653028"/>
            <a:ext cx="2432970" cy="1028700"/>
          </a:xfrm>
          <a:prstGeom prst="rect">
            <a:avLst/>
          </a:prstGeom>
          <a:noFill/>
          <a:ln>
            <a:noFill/>
          </a:ln>
        </p:spPr>
        <p:txBody>
          <a:bodyPr lIns="67500" tIns="33750" rIns="67500" bIns="33750"/>
          <a:lstStyle/>
          <a:p>
            <a:pPr algn="ctr" defTabSz="685800" rtl="0"/>
            <a:endParaRPr sz="1350" kern="120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24" name="CustomShape 5"/>
          <p:cNvSpPr/>
          <p:nvPr/>
        </p:nvSpPr>
        <p:spPr>
          <a:xfrm>
            <a:off x="3322901" y="4443984"/>
            <a:ext cx="2398003" cy="363906"/>
          </a:xfrm>
          <a:prstGeom prst="rect">
            <a:avLst/>
          </a:prstGeom>
          <a:noFill/>
          <a:ln>
            <a:noFill/>
          </a:ln>
        </p:spPr>
        <p:txBody>
          <a:bodyPr lIns="67500" tIns="33750" rIns="67500" bIns="33750"/>
          <a:lstStyle/>
          <a:p>
            <a:pPr algn="ctr" defTabSz="685800" rtl="0"/>
            <a:r>
              <a:rPr lang="ru-RU" sz="1350" kern="1200" dirty="0" smtClean="0">
                <a:solidFill>
                  <a:srgbClr val="FFFFFF"/>
                </a:solidFill>
                <a:latin typeface="Gill Sans MT"/>
              </a:rPr>
              <a:t>30.06. 2021</a:t>
            </a:r>
            <a:endParaRPr sz="1350" kern="12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1752" y="772205"/>
            <a:ext cx="8458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VII Межрегиональной конференции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1600" b="1" dirty="0"/>
              <a:t>«Вариативные формы образования обучающихся с ОВЗ и инвалидностью:</a:t>
            </a:r>
            <a:br>
              <a:rPr lang="ru-RU" sz="1600" b="1" dirty="0"/>
            </a:br>
            <a:r>
              <a:rPr lang="ru-RU" sz="1600" b="1" dirty="0"/>
              <a:t> опыт и перспективы развития»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75825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57092" y="893886"/>
            <a:ext cx="7835727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just">
              <a:lnSpc>
                <a:spcPct val="100000"/>
              </a:lnSpc>
            </a:pP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/>
          </p:nvPr>
        </p:nvSpPr>
        <p:spPr>
          <a:xfrm>
            <a:off x="347382" y="2329926"/>
            <a:ext cx="4124034" cy="579690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Синхронный </a:t>
            </a:r>
            <a:r>
              <a:rPr lang="ru-RU" dirty="0" err="1" smtClean="0">
                <a:solidFill>
                  <a:schemeClr val="bg1"/>
                </a:solidFill>
              </a:rPr>
              <a:t>тьюторинг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/>
          </p:nvPr>
        </p:nvSpPr>
        <p:spPr>
          <a:xfrm>
            <a:off x="4471417" y="2329926"/>
            <a:ext cx="4327992" cy="579690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Асинхронный </a:t>
            </a:r>
            <a:r>
              <a:rPr lang="ru-RU" dirty="0" err="1" smtClean="0">
                <a:solidFill>
                  <a:schemeClr val="bg1"/>
                </a:solidFill>
              </a:rPr>
              <a:t>тьюторинг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/>
          </p:nvPr>
        </p:nvSpPr>
        <p:spPr>
          <a:xfrm>
            <a:off x="557694" y="3035808"/>
            <a:ext cx="4142322" cy="1555392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</a:rPr>
              <a:t>Управление </a:t>
            </a:r>
            <a:r>
              <a:rPr lang="ru-RU" sz="1800" dirty="0">
                <a:solidFill>
                  <a:schemeClr val="bg1"/>
                </a:solidFill>
              </a:rPr>
              <a:t>работой виртуального </a:t>
            </a:r>
            <a:r>
              <a:rPr lang="ru-RU" sz="1800" dirty="0" smtClean="0">
                <a:solidFill>
                  <a:schemeClr val="bg1"/>
                </a:solidFill>
              </a:rPr>
              <a:t>класса</a:t>
            </a:r>
            <a:r>
              <a:rPr lang="ru-RU" sz="1800" dirty="0">
                <a:solidFill>
                  <a:schemeClr val="bg1"/>
                </a:solidFill>
              </a:rPr>
              <a:t>.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Проведение </a:t>
            </a:r>
            <a:r>
              <a:rPr lang="ru-RU" sz="1800" dirty="0">
                <a:solidFill>
                  <a:schemeClr val="bg1"/>
                </a:solidFill>
              </a:rPr>
              <a:t>видео и </a:t>
            </a:r>
            <a:r>
              <a:rPr lang="ru-RU" sz="1800" dirty="0" err="1">
                <a:solidFill>
                  <a:schemeClr val="bg1"/>
                </a:solidFill>
              </a:rPr>
              <a:t>аудиоконференций</a:t>
            </a:r>
            <a:r>
              <a:rPr lang="ru-RU" sz="1800" dirty="0">
                <a:solidFill>
                  <a:schemeClr val="bg1"/>
                </a:solidFill>
              </a:rPr>
              <a:t>, а также онлайн </a:t>
            </a:r>
            <a:r>
              <a:rPr lang="ru-RU" sz="1800" dirty="0" err="1">
                <a:solidFill>
                  <a:schemeClr val="bg1"/>
                </a:solidFill>
              </a:rPr>
              <a:t>вебинаров</a:t>
            </a:r>
            <a:r>
              <a:rPr lang="ru-RU" sz="1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/>
          </p:nvPr>
        </p:nvSpPr>
        <p:spPr>
          <a:xfrm>
            <a:off x="4965191" y="3035808"/>
            <a:ext cx="3625473" cy="1555392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</a:rPr>
              <a:t>Электронный </a:t>
            </a:r>
            <a:r>
              <a:rPr lang="ru-RU" sz="1800" dirty="0">
                <a:solidFill>
                  <a:schemeClr val="bg1"/>
                </a:solidFill>
              </a:rPr>
              <a:t>учебный </a:t>
            </a:r>
            <a:r>
              <a:rPr lang="ru-RU" sz="1800" dirty="0" smtClean="0">
                <a:solidFill>
                  <a:schemeClr val="bg1"/>
                </a:solidFill>
              </a:rPr>
              <a:t>курс</a:t>
            </a:r>
          </a:p>
          <a:p>
            <a:r>
              <a:rPr lang="ru-RU" sz="1800" dirty="0">
                <a:solidFill>
                  <a:schemeClr val="bg1"/>
                </a:solidFill>
              </a:rPr>
              <a:t>Т</a:t>
            </a:r>
            <a:r>
              <a:rPr lang="ru-RU" sz="1800" dirty="0" smtClean="0">
                <a:solidFill>
                  <a:schemeClr val="bg1"/>
                </a:solidFill>
              </a:rPr>
              <a:t>ехнологии </a:t>
            </a:r>
            <a:r>
              <a:rPr lang="en-US" sz="1800" dirty="0">
                <a:solidFill>
                  <a:schemeClr val="bg1"/>
                </a:solidFill>
              </a:rPr>
              <a:t>blended </a:t>
            </a:r>
            <a:r>
              <a:rPr lang="ru-RU" sz="1800" dirty="0">
                <a:solidFill>
                  <a:schemeClr val="bg1"/>
                </a:solidFill>
              </a:rPr>
              <a:t>е-</a:t>
            </a:r>
            <a:r>
              <a:rPr lang="en-US" sz="1800" dirty="0">
                <a:solidFill>
                  <a:schemeClr val="bg1"/>
                </a:solidFill>
              </a:rPr>
              <a:t>learning 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6" name="Название 5"/>
          <p:cNvSpPr>
            <a:spLocks noGrp="1"/>
          </p:cNvSpPr>
          <p:nvPr>
            <p:ph type="title"/>
          </p:nvPr>
        </p:nvSpPr>
        <p:spPr>
          <a:xfrm>
            <a:off x="384468" y="475488"/>
            <a:ext cx="8229330" cy="1719071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Е-</a:t>
            </a:r>
            <a:r>
              <a:rPr lang="ru-RU" sz="2400" b="1" dirty="0" err="1"/>
              <a:t>тьюторинг</a:t>
            </a:r>
            <a:r>
              <a:rPr lang="ru-RU" sz="2400" b="1" dirty="0"/>
              <a:t> – особая форма сетевого преподавания, под которой подразумевается проведение синхронных и асинхронных учебных мероприятий, тестирование, сбор и анализ учебных результатов, а также контрольные и текущие учебные проверки</a:t>
            </a:r>
            <a:r>
              <a:rPr lang="ru-RU" sz="1600" dirty="0"/>
              <a:t>.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78AB8B-0A47-4A09-A60A-21E82B4C7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17" y="253971"/>
            <a:ext cx="7034774" cy="523269"/>
          </a:xfrm>
        </p:spPr>
        <p:txBody>
          <a:bodyPr/>
          <a:lstStyle/>
          <a:p>
            <a:r>
              <a:rPr lang="ru-RU" sz="2400" dirty="0" smtClean="0"/>
              <a:t>Модели </a:t>
            </a:r>
            <a:r>
              <a:rPr lang="ru-RU" sz="2400" dirty="0" smtClean="0"/>
              <a:t>е-</a:t>
            </a:r>
            <a:r>
              <a:rPr lang="ru-RU" sz="2400" dirty="0" err="1" smtClean="0"/>
              <a:t>тьторского</a:t>
            </a:r>
            <a:r>
              <a:rPr lang="ru-RU" sz="2400" dirty="0" smtClean="0"/>
              <a:t> </a:t>
            </a:r>
            <a:r>
              <a:rPr lang="ru-RU" sz="2400" dirty="0" smtClean="0"/>
              <a:t>сопровождения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864" y="2778352"/>
            <a:ext cx="6675117" cy="1226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15567" y="1188720"/>
            <a:ext cx="6757415" cy="969264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Модель </a:t>
            </a:r>
            <a:r>
              <a:rPr lang="ru-RU" sz="2400" b="1" dirty="0"/>
              <a:t>№</a:t>
            </a:r>
            <a:r>
              <a:rPr lang="ru-RU" sz="2400" b="1" dirty="0" smtClean="0"/>
              <a:t>1</a:t>
            </a:r>
          </a:p>
          <a:p>
            <a:pPr algn="ctr"/>
            <a:r>
              <a:rPr lang="ru-RU" sz="2400" b="1" dirty="0" smtClean="0"/>
              <a:t> </a:t>
            </a:r>
            <a:r>
              <a:rPr lang="ru-RU" sz="2400" b="1" dirty="0"/>
              <a:t>«Индивидуальное обучение на дому»</a:t>
            </a:r>
          </a:p>
        </p:txBody>
      </p:sp>
    </p:spTree>
    <p:extLst>
      <p:ext uri="{BB962C8B-B14F-4D97-AF65-F5344CB8AC3E}">
        <p14:creationId xmlns:p14="http://schemas.microsoft.com/office/powerpoint/2010/main" val="2833102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78AB8B-0A47-4A09-A60A-21E82B4C7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17" y="253971"/>
            <a:ext cx="7034774" cy="523269"/>
          </a:xfrm>
        </p:spPr>
        <p:txBody>
          <a:bodyPr/>
          <a:lstStyle/>
          <a:p>
            <a:r>
              <a:rPr lang="ru-RU" sz="2400" dirty="0" smtClean="0"/>
              <a:t>Модели </a:t>
            </a:r>
            <a:r>
              <a:rPr lang="ru-RU" sz="2400" dirty="0" smtClean="0"/>
              <a:t>е-</a:t>
            </a:r>
            <a:r>
              <a:rPr lang="ru-RU" sz="2400" dirty="0" err="1" smtClean="0"/>
              <a:t>тьторского</a:t>
            </a:r>
            <a:r>
              <a:rPr lang="ru-RU" sz="2400" dirty="0" smtClean="0"/>
              <a:t> </a:t>
            </a:r>
            <a:r>
              <a:rPr lang="ru-RU" sz="2400" dirty="0" smtClean="0"/>
              <a:t>сопровождения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595" y="1968670"/>
            <a:ext cx="5713335" cy="2753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416" y="893264"/>
            <a:ext cx="8717695" cy="833528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Модель </a:t>
            </a:r>
            <a:r>
              <a:rPr lang="ru-RU" sz="2400" b="1" dirty="0"/>
              <a:t>№</a:t>
            </a:r>
            <a:r>
              <a:rPr lang="ru-RU" sz="2400" b="1" dirty="0" smtClean="0"/>
              <a:t>2</a:t>
            </a:r>
          </a:p>
          <a:p>
            <a:pPr algn="ctr"/>
            <a:r>
              <a:rPr lang="ru-RU" sz="2400" b="1" dirty="0" smtClean="0"/>
              <a:t> </a:t>
            </a:r>
            <a:r>
              <a:rPr lang="ru-RU" sz="2400" b="1" dirty="0"/>
              <a:t>«Включение </a:t>
            </a:r>
            <a:r>
              <a:rPr lang="ru-RU" sz="2400" b="1" dirty="0" smtClean="0"/>
              <a:t>ребенка обучающегося на дому </a:t>
            </a:r>
            <a:r>
              <a:rPr lang="ru-RU" sz="2400" b="1" dirty="0"/>
              <a:t>в работу класса»</a:t>
            </a:r>
          </a:p>
        </p:txBody>
      </p:sp>
    </p:spTree>
    <p:extLst>
      <p:ext uri="{BB962C8B-B14F-4D97-AF65-F5344CB8AC3E}">
        <p14:creationId xmlns:p14="http://schemas.microsoft.com/office/powerpoint/2010/main" val="68613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78AB8B-0A47-4A09-A60A-21E82B4C7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17" y="253971"/>
            <a:ext cx="7034774" cy="523269"/>
          </a:xfrm>
        </p:spPr>
        <p:txBody>
          <a:bodyPr/>
          <a:lstStyle/>
          <a:p>
            <a:r>
              <a:rPr lang="ru-RU" sz="2400" dirty="0" smtClean="0"/>
              <a:t>Модели </a:t>
            </a:r>
            <a:r>
              <a:rPr lang="ru-RU" sz="2400" dirty="0" smtClean="0"/>
              <a:t>е-</a:t>
            </a:r>
            <a:r>
              <a:rPr lang="ru-RU" sz="2400" dirty="0" err="1" smtClean="0"/>
              <a:t>тьторского</a:t>
            </a:r>
            <a:r>
              <a:rPr lang="ru-RU" sz="2400" dirty="0" smtClean="0"/>
              <a:t> </a:t>
            </a:r>
            <a:r>
              <a:rPr lang="ru-RU" sz="2400" dirty="0" smtClean="0"/>
              <a:t>сопровождения</a:t>
            </a:r>
            <a:endParaRPr lang="ru-RU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39" y="2177504"/>
            <a:ext cx="7549113" cy="2262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9728" y="968319"/>
            <a:ext cx="8860536" cy="802233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Модель </a:t>
            </a:r>
            <a:r>
              <a:rPr lang="ru-RU" sz="2400" b="1" dirty="0"/>
              <a:t>№3. 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«</a:t>
            </a:r>
            <a:r>
              <a:rPr lang="ru-RU" sz="2400" b="1" dirty="0"/>
              <a:t>Работа учителя с классом в сети  или интерактивное обучение» </a:t>
            </a:r>
          </a:p>
        </p:txBody>
      </p:sp>
    </p:spTree>
    <p:extLst>
      <p:ext uri="{BB962C8B-B14F-4D97-AF65-F5344CB8AC3E}">
        <p14:creationId xmlns:p14="http://schemas.microsoft.com/office/powerpoint/2010/main" val="39279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78AB8B-0A47-4A09-A60A-21E82B4C7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16" y="253971"/>
            <a:ext cx="7839872" cy="952823"/>
          </a:xfrm>
        </p:spPr>
        <p:txBody>
          <a:bodyPr/>
          <a:lstStyle/>
          <a:p>
            <a:r>
              <a:rPr lang="ru-RU" sz="2400" dirty="0"/>
              <a:t>Программа </a:t>
            </a:r>
            <a:r>
              <a:rPr lang="ru-RU" sz="2400" dirty="0" smtClean="0"/>
              <a:t>е-</a:t>
            </a:r>
            <a:r>
              <a:rPr lang="ru-RU" sz="2400" dirty="0" err="1" smtClean="0"/>
              <a:t>тьюторского</a:t>
            </a:r>
            <a:r>
              <a:rPr lang="ru-RU" sz="2400" dirty="0" smtClean="0"/>
              <a:t> </a:t>
            </a:r>
            <a:r>
              <a:rPr lang="ru-RU" sz="2400" dirty="0" smtClean="0"/>
              <a:t>сопровождения учащихся 6 класса на уроках географии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92974"/>
              </p:ext>
            </p:extLst>
          </p:nvPr>
        </p:nvGraphicFramePr>
        <p:xfrm>
          <a:off x="1057240" y="1453936"/>
          <a:ext cx="7363968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1984"/>
                <a:gridCol w="36819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Этапы сопровождения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 е-</a:t>
                      </a:r>
                      <a:r>
                        <a:rPr lang="ru-RU" dirty="0" err="1" smtClean="0"/>
                        <a:t>тьютера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Диагностический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Изучение коллектива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Проектирование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Планирование дистанционного урока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 реализации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дистанционного урока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Аналитический</a:t>
                      </a:r>
                      <a:r>
                        <a:rPr lang="ru-RU" baseline="0" dirty="0" smtClean="0"/>
                        <a:t> этап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Первичный анализ достигнутых результатов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09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280000" y="556753"/>
            <a:ext cx="7483255" cy="605565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Проектирование дистанционного урока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09" y="1962210"/>
            <a:ext cx="4161173" cy="2781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675450"/>
              </p:ext>
            </p:extLst>
          </p:nvPr>
        </p:nvGraphicFramePr>
        <p:xfrm>
          <a:off x="4937760" y="2037238"/>
          <a:ext cx="3913272" cy="2669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426"/>
                <a:gridCol w="1956846"/>
              </a:tblGrid>
              <a:tr h="333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Технические ресурсы каждого </a:t>
                      </a:r>
                      <a:r>
                        <a:rPr lang="ru-RU" sz="1050" dirty="0" err="1">
                          <a:effectLst/>
                        </a:rPr>
                        <a:t>тьютеранта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485" marR="6848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Информационные ресурсы: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485" marR="68485" marT="0" marB="0"/>
                </a:tc>
              </a:tr>
              <a:tr h="2335943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050" dirty="0">
                          <a:effectLst/>
                        </a:rPr>
                        <a:t>Персональный компьютер. </a:t>
                      </a:r>
                      <a:r>
                        <a:rPr lang="ru-RU" sz="1050" u="sng" dirty="0">
                          <a:effectLst/>
                        </a:rPr>
                        <a:t>Приложения: </a:t>
                      </a:r>
                      <a:r>
                        <a:rPr lang="ru-RU" sz="1050" dirty="0">
                          <a:effectLst/>
                        </a:rPr>
                        <a:t>офисные программы, программа для просмотра видео 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050" dirty="0">
                          <a:effectLst/>
                        </a:rPr>
                        <a:t>Выделенный канал Интернет.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050" dirty="0">
                          <a:effectLst/>
                        </a:rPr>
                        <a:t>Веб-камера, наушники, микрофон, колонки.</a:t>
                      </a:r>
                      <a:endParaRPr lang="ru-RU" sz="1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050" dirty="0">
                          <a:effectLst/>
                        </a:rPr>
                        <a:t>Голосовое приложения: </a:t>
                      </a:r>
                      <a:r>
                        <a:rPr lang="ru-RU" sz="1050" dirty="0" err="1">
                          <a:effectLst/>
                        </a:rPr>
                        <a:t>Скайп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485" marR="6848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Телевидение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Газеты и журналы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Книги: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-учебники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-справочники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-энциклопедии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Интернет, в котором: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-социальные сети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-образовательные сайты, блоги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</a:t>
                      </a:r>
                      <a:r>
                        <a:rPr lang="ru-RU" sz="1050" dirty="0" err="1">
                          <a:effectLst/>
                        </a:rPr>
                        <a:t>видеохостинг</a:t>
                      </a:r>
                      <a:r>
                        <a:rPr lang="ru-RU" sz="1050" dirty="0">
                          <a:effectLst/>
                        </a:rPr>
                        <a:t> </a:t>
                      </a:r>
                      <a:r>
                        <a:rPr lang="en-US" sz="1050" dirty="0">
                          <a:effectLst/>
                        </a:rPr>
                        <a:t>You Tube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-интернет-конференции, семинары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485" marR="68485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57110" y="1415446"/>
            <a:ext cx="4161173" cy="356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Этапы дистанционного урока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37760" y="1415446"/>
            <a:ext cx="39132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Ресурсная карта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12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201167" y="324612"/>
            <a:ext cx="7669772" cy="758951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Пример </a:t>
            </a:r>
            <a:r>
              <a:rPr lang="ru-RU" sz="2000" dirty="0"/>
              <a:t>листа  образовательного маршрута на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 </a:t>
            </a:r>
            <a:r>
              <a:rPr lang="ru-RU" sz="2000" dirty="0"/>
              <a:t>дистанционное  занятие в 6 классе</a:t>
            </a:r>
            <a:br>
              <a:rPr lang="ru-RU" sz="2000" dirty="0"/>
            </a:b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57092" y="4007864"/>
            <a:ext cx="7835727" cy="9592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Gill Sans MT"/>
                <a:ea typeface="Microsoft YaHei"/>
              </a:rPr>
              <a:t>:.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00000"/>
              </a:lnSpc>
            </a:pP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120445"/>
              </p:ext>
            </p:extLst>
          </p:nvPr>
        </p:nvGraphicFramePr>
        <p:xfrm>
          <a:off x="338327" y="1193679"/>
          <a:ext cx="5005767" cy="3460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2661"/>
                <a:gridCol w="3264630"/>
                <a:gridCol w="868476"/>
              </a:tblGrid>
              <a:tr h="683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Тема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Средства и форма изучения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Результаты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77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Распространение живых организмов на Земле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Изучение теоретического материала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  <a:hlinkClick r:id="rId2"/>
                        </a:rPr>
                        <a:t>https://interneturok.ru/lesson/geografy/6-klass/organizmy-na-zemle/rasprostranenie-organizmov?block=player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Распространение живых организмов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учебник  п.48-49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Контроль знаний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Тест: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  <a:hlinkClick r:id="rId3"/>
                        </a:rPr>
                        <a:t>https://docs.google.com/forms/d/e/1FAIpQLSdctcQ_gUiA8ilPrw8W7Mpc-Q-CMuv_IW78rF1jd65SOPj1ag/viewform?usp=sf_link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Освоено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004" y="1169907"/>
            <a:ext cx="3083844" cy="173466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004" y="3080567"/>
            <a:ext cx="3166140" cy="173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092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187027" y="305569"/>
            <a:ext cx="7939944" cy="728070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Результаты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5" name="CustomShape 5">
            <a:extLst>
              <a:ext uri="{FF2B5EF4-FFF2-40B4-BE49-F238E27FC236}">
                <a16:creationId xmlns="" xmlns:a16="http://schemas.microsoft.com/office/drawing/2014/main" id="{3CF01848-BA28-4D61-BBBA-921B2396E639}"/>
              </a:ext>
            </a:extLst>
          </p:cNvPr>
          <p:cNvSpPr/>
          <p:nvPr/>
        </p:nvSpPr>
        <p:spPr>
          <a:xfrm>
            <a:off x="624746" y="1420292"/>
            <a:ext cx="7712766" cy="317153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318985"/>
              </p:ext>
            </p:extLst>
          </p:nvPr>
        </p:nvGraphicFramePr>
        <p:xfrm>
          <a:off x="384048" y="1312926"/>
          <a:ext cx="7816304" cy="2867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8152"/>
                <a:gridCol w="3908152"/>
              </a:tblGrid>
              <a:tr h="29530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+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-</a:t>
                      </a:r>
                      <a:endParaRPr lang="ru-RU" sz="3200" dirty="0"/>
                    </a:p>
                  </a:txBody>
                  <a:tcPr/>
                </a:tc>
              </a:tr>
              <a:tr h="228863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Образовательная программа по теме «Распространение живых организмов на Земле» освоено 100% </a:t>
                      </a:r>
                      <a:r>
                        <a:rPr lang="ru-RU" sz="1600" dirty="0" err="1" smtClean="0"/>
                        <a:t>тьторантов</a:t>
                      </a:r>
                      <a:r>
                        <a:rPr lang="ru-RU" sz="1600" dirty="0" smtClean="0"/>
                        <a:t>. Ребята стали лучше ориентироваться в персонально компьютере, закрепили знания по использованию текстовых редакторов, научились использовать  образовательные ссылки, проходить тестирование в Гугл- формах.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600" dirty="0" smtClean="0"/>
                        <a:t>Техническое оснащение учебного процесса в домашних условиях не позволяет качественно провести урок.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 smtClean="0"/>
                        <a:t>Дети много времени проводят за компьютером.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dirty="0" smtClean="0"/>
                        <a:t>Школьники 12-13лет оказались не готовы к сетевому общению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272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8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9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по умолчанию.thmx</Template>
  <TotalTime>4467</TotalTime>
  <Words>359</Words>
  <Application>Microsoft Office PowerPoint</Application>
  <PresentationFormat>Экран (16:9)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ТемаАСОУтитул</vt:lpstr>
      <vt:lpstr>Специальное оформление</vt:lpstr>
      <vt:lpstr>8_Специальное оформление</vt:lpstr>
      <vt:lpstr>9_Специальное оформление</vt:lpstr>
      <vt:lpstr>1_Специальное оформление</vt:lpstr>
      <vt:lpstr>2_Специальное оформление</vt:lpstr>
      <vt:lpstr>Office Theme</vt:lpstr>
      <vt:lpstr>Презентация PowerPoint</vt:lpstr>
      <vt:lpstr>Е-тьюторинг – особая форма сетевого преподавания, под которой подразумевается проведение синхронных и асинхронных учебных мероприятий, тестирование, сбор и анализ учебных результатов, а также контрольные и текущие учебные проверки. </vt:lpstr>
      <vt:lpstr>Модели е-тьторского сопровождения</vt:lpstr>
      <vt:lpstr>Модели е-тьторского сопровождения</vt:lpstr>
      <vt:lpstr>Модели е-тьторского сопровождения</vt:lpstr>
      <vt:lpstr>Программа е-тьюторского сопровождения учащихся 6 класса на уроках географии</vt:lpstr>
      <vt:lpstr>Проектирование дистанционного урока </vt:lpstr>
      <vt:lpstr>Пример листа  образовательного маршрута на  1 дистанционное  занятие в 6 классе </vt:lpstr>
      <vt:lpstr>Результаты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 Skvortsova</dc:creator>
  <cp:lastModifiedBy>Лариса</cp:lastModifiedBy>
  <cp:revision>70</cp:revision>
  <dcterms:created xsi:type="dcterms:W3CDTF">2020-04-09T22:49:10Z</dcterms:created>
  <dcterms:modified xsi:type="dcterms:W3CDTF">2021-06-28T08:31:54Z</dcterms:modified>
</cp:coreProperties>
</file>