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0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74CD-30D7-44D8-A517-3A0A13C3432C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A63D-E1DE-489B-8AD2-CC1A16A7BC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74CD-30D7-44D8-A517-3A0A13C3432C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A63D-E1DE-489B-8AD2-CC1A16A7BC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74CD-30D7-44D8-A517-3A0A13C3432C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A63D-E1DE-489B-8AD2-CC1A16A7BC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74CD-30D7-44D8-A517-3A0A13C3432C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A63D-E1DE-489B-8AD2-CC1A16A7BC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74CD-30D7-44D8-A517-3A0A13C3432C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A63D-E1DE-489B-8AD2-CC1A16A7BC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74CD-30D7-44D8-A517-3A0A13C3432C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A63D-E1DE-489B-8AD2-CC1A16A7BC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74CD-30D7-44D8-A517-3A0A13C3432C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A63D-E1DE-489B-8AD2-CC1A16A7BC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74CD-30D7-44D8-A517-3A0A13C3432C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A63D-E1DE-489B-8AD2-CC1A16A7BC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74CD-30D7-44D8-A517-3A0A13C3432C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A63D-E1DE-489B-8AD2-CC1A16A7BC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74CD-30D7-44D8-A517-3A0A13C3432C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A63D-E1DE-489B-8AD2-CC1A16A7BC7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74CD-30D7-44D8-A517-3A0A13C3432C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8A63D-E1DE-489B-8AD2-CC1A16A7BC7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648A63D-E1DE-489B-8AD2-CC1A16A7BC7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15874CD-30D7-44D8-A517-3A0A13C3432C}" type="datetimeFigureOut">
              <a:rPr lang="ru-RU" smtClean="0"/>
              <a:t>07.02.2018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image" Target="../media/image3.png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300" y="1811551"/>
            <a:ext cx="5652120" cy="5058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628384" cy="108933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Использование ТСО (технических средств обучения) в современной школе.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5092" y="6156425"/>
            <a:ext cx="688908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5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5105" y="6144706"/>
            <a:ext cx="695004" cy="713294"/>
          </a:xfrm>
          <a:prstGeom prst="rect">
            <a:avLst/>
          </a:prstGeom>
        </p:spPr>
      </p:pic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5105" y="0"/>
            <a:ext cx="682811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8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Типы интерактивных досок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Интерактивные доски бывают трех типов: </a:t>
            </a:r>
          </a:p>
          <a:p>
            <a:pPr marL="11430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Доски, фиксирующие сопротивление поверхности при прикосновении.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Доски, фиксирующие электромагнитные импульсы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1430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Лазерные доски </a:t>
            </a:r>
          </a:p>
        </p:txBody>
      </p:sp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432" y="6144706"/>
            <a:ext cx="683568" cy="713294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0432" y="0"/>
            <a:ext cx="682811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0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5112568" cy="423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4581128"/>
            <a:ext cx="799288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Доски, фиксирующие электромагнитные импульсы.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Эти доски подобны традиционным и имеют твердую поверхность. Управление осуществляется посредством специальных электромагнитных маркеров, работающих на батареях. Поверхность доски покрыта сеткой тонких проводов, фиксирующих небольшое магнитное поле, излучаемое маркером.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432" y="6161766"/>
            <a:ext cx="683568" cy="713294"/>
          </a:xfrm>
          <a:prstGeom prst="rect">
            <a:avLst/>
          </a:prstGeom>
        </p:spPr>
      </p:pic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1189" y="0"/>
            <a:ext cx="682811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1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5" b="5899"/>
          <a:stretch/>
        </p:blipFill>
        <p:spPr bwMode="auto">
          <a:xfrm>
            <a:off x="2123728" y="476672"/>
            <a:ext cx="396044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5048672"/>
            <a:ext cx="799288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Лазерные доски.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меют твердую рабочую поверхность с инфракрасными лазерными сканерами, установленными на поверхности Эти сканеры обнаруживают движение специальной ручки, закодированный цвет и передают их на компьютер. К компьютеру и к интерактивной доске могут быть подключены микроскоп, камера, цифровой фотоаппарат или видеокамера.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432" y="6140580"/>
            <a:ext cx="683568" cy="713294"/>
          </a:xfrm>
          <a:prstGeom prst="rect">
            <a:avLst/>
          </a:prstGeom>
        </p:spPr>
      </p:pic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0432" y="0"/>
            <a:ext cx="682811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5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725144"/>
            <a:ext cx="6534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Информационные.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ультимедийное сопровождение объяснения нового материала (презентации, аудиозаписи реальных лекций, учебные видеоролики, компьютерные модели);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276" y="301569"/>
            <a:ext cx="4685024" cy="440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432" y="6144706"/>
            <a:ext cx="683568" cy="713294"/>
          </a:xfrm>
          <a:prstGeom prst="rect">
            <a:avLst/>
          </a:prstGeom>
        </p:spPr>
      </p:pic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0432" y="0"/>
            <a:ext cx="683568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1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776864" cy="1872208"/>
          </a:xfrm>
        </p:spPr>
        <p:txBody>
          <a:bodyPr/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Дидактические возможности ТСО </a:t>
            </a:r>
            <a:br>
              <a:rPr lang="ru-RU" sz="3200" b="1" i="1" dirty="0"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661" y="760345"/>
            <a:ext cx="842663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Дидактические возможности ТСО улучшают учебно-воспитательный процесс, а именно: </a:t>
            </a:r>
          </a:p>
          <a:p>
            <a:pPr marL="457200" indent="442913">
              <a:buFont typeface="+mj-lt"/>
              <a:buAutoNum type="arabicPeriod"/>
              <a:tabLst>
                <a:tab pos="442913" algn="l"/>
                <a:tab pos="530225" algn="l"/>
              </a:tabLst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	ТСО являются источником информации; </a:t>
            </a:r>
          </a:p>
          <a:p>
            <a:pPr marL="457200" indent="442913">
              <a:buFont typeface="+mj-lt"/>
              <a:buAutoNum type="arabicPeriod"/>
              <a:tabLst>
                <a:tab pos="442913" algn="l"/>
                <a:tab pos="530225" algn="l"/>
              </a:tabLst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	ТСО рационализируют формы преподнесения учебного материла; </a:t>
            </a:r>
          </a:p>
          <a:p>
            <a:pPr marL="457200" indent="442913">
              <a:buFont typeface="+mj-lt"/>
              <a:buAutoNum type="arabicPeriod"/>
              <a:tabLst>
                <a:tab pos="442913" algn="l"/>
                <a:tab pos="530225" algn="l"/>
              </a:tabLst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	ТСО повышают степень наглядности; </a:t>
            </a:r>
          </a:p>
          <a:p>
            <a:pPr marL="457200" indent="442913">
              <a:buFont typeface="+mj-lt"/>
              <a:buAutoNum type="arabicPeriod"/>
              <a:tabLst>
                <a:tab pos="442913" algn="l"/>
                <a:tab pos="530225" algn="l"/>
              </a:tabLst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	ТСО конкретизируют понятия, явления и события; </a:t>
            </a:r>
          </a:p>
          <a:p>
            <a:pPr marL="457200" indent="442913">
              <a:buFont typeface="+mj-lt"/>
              <a:buAutoNum type="arabicPeriod"/>
              <a:tabLst>
                <a:tab pos="442913" algn="l"/>
                <a:tab pos="530225" algn="l"/>
              </a:tabLst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	ТСО организуют и направляют восприятие; </a:t>
            </a:r>
          </a:p>
          <a:p>
            <a:pPr marL="457200" indent="442913">
              <a:buFont typeface="+mj-lt"/>
              <a:buAutoNum type="arabicPeriod"/>
              <a:tabLst>
                <a:tab pos="442913" algn="l"/>
                <a:tab pos="530225" algn="l"/>
              </a:tabLst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	ТСО удовлетворяют запросы учащихся по различным направлениям и интересам; </a:t>
            </a:r>
          </a:p>
          <a:p>
            <a:pPr marL="457200" indent="442913">
              <a:buFont typeface="+mj-lt"/>
              <a:buAutoNum type="arabicPeriod"/>
              <a:tabLst>
                <a:tab pos="442913" algn="l"/>
                <a:tab pos="530225" algn="l"/>
              </a:tabLst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	ТСО делают доступным для учащихся тот материал, который без них не доступен; </a:t>
            </a:r>
          </a:p>
          <a:p>
            <a:pPr marL="457200" indent="442913">
              <a:buFont typeface="+mj-lt"/>
              <a:buAutoNum type="arabicPeriod"/>
              <a:tabLst>
                <a:tab pos="442913" algn="l"/>
                <a:tab pos="530225" algn="l"/>
              </a:tabLst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	ТСО усиливают интерес учащихся к учёбе; </a:t>
            </a:r>
          </a:p>
          <a:p>
            <a:pPr marL="457200" indent="442913">
              <a:buFont typeface="+mj-lt"/>
              <a:buAutoNum type="arabicPeriod"/>
              <a:tabLst>
                <a:tab pos="442913" algn="l"/>
                <a:tab pos="530225" algn="l"/>
              </a:tabLst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	ТСО являются средством повторения, обобщения, систематизации и контроля знаний; </a:t>
            </a:r>
          </a:p>
          <a:p>
            <a:pPr marL="457200" indent="442913">
              <a:buFont typeface="+mj-lt"/>
              <a:buAutoNum type="arabicPeriod"/>
              <a:tabLst>
                <a:tab pos="442913" algn="l"/>
                <a:tab pos="530225" algn="l"/>
              </a:tabLst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	ТСО активизируют познавательную деятельность учащихся; </a:t>
            </a:r>
          </a:p>
          <a:p>
            <a:pPr marL="457200" indent="442913">
              <a:buFont typeface="+mj-lt"/>
              <a:buAutoNum type="arabicPeriod"/>
              <a:tabLst>
                <a:tab pos="442913" algn="l"/>
                <a:tab pos="530225" algn="l"/>
              </a:tabLst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	ТСО способствуют сознательному усвоению учебного материала, развитию мышления, воображения, наблюдательности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103188">
              <a:tabLst>
                <a:tab pos="442913" algn="l"/>
              </a:tabLst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7938015" y="537287"/>
            <a:ext cx="1741415" cy="670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06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713" y="22940"/>
            <a:ext cx="7620000" cy="1143000"/>
          </a:xfrm>
        </p:spPr>
        <p:txBody>
          <a:bodyPr/>
          <a:lstStyle/>
          <a:p>
            <a:pPr algn="ctr"/>
            <a:r>
              <a:rPr lang="ru-RU" sz="3200" b="1" i="1" dirty="0" smtClean="0"/>
              <a:t>Содержание</a:t>
            </a:r>
            <a:endParaRPr lang="ru-RU" sz="32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3713" y="1052736"/>
            <a:ext cx="6552728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hlinkClick r:id="rId2" action="ppaction://hlinksldjump"/>
              </a:rPr>
              <a:t>1.ТСО</a:t>
            </a:r>
            <a:endParaRPr lang="ru-RU" sz="2400" i="1" dirty="0" smtClean="0"/>
          </a:p>
          <a:p>
            <a:r>
              <a:rPr lang="ru-RU" sz="2400" i="1" dirty="0" smtClean="0">
                <a:hlinkClick r:id="rId3" action="ppaction://hlinksldjump"/>
              </a:rPr>
              <a:t>2.Использование </a:t>
            </a:r>
            <a:r>
              <a:rPr lang="ru-RU" sz="2400" i="1" dirty="0">
                <a:hlinkClick r:id="rId3" action="ppaction://hlinksldjump"/>
              </a:rPr>
              <a:t>ТСО в современной </a:t>
            </a:r>
            <a:r>
              <a:rPr lang="ru-RU" sz="2400" i="1" dirty="0" smtClean="0">
                <a:hlinkClick r:id="rId3" action="ppaction://hlinksldjump"/>
              </a:rPr>
              <a:t>школе</a:t>
            </a:r>
            <a:endParaRPr lang="ru-RU" sz="2400" i="1" dirty="0" smtClean="0"/>
          </a:p>
          <a:p>
            <a:r>
              <a:rPr lang="ru-RU" sz="2400" i="1" dirty="0" smtClean="0">
                <a:hlinkClick r:id="rId4" action="ppaction://hlinksldjump"/>
              </a:rPr>
              <a:t>3.Основные </a:t>
            </a:r>
            <a:r>
              <a:rPr lang="ru-RU" sz="2400" i="1" dirty="0">
                <a:hlinkClick r:id="rId4" action="ppaction://hlinksldjump"/>
              </a:rPr>
              <a:t>требования к </a:t>
            </a:r>
            <a:r>
              <a:rPr lang="ru-RU" sz="2400" i="1" dirty="0" smtClean="0">
                <a:hlinkClick r:id="rId4" action="ppaction://hlinksldjump"/>
              </a:rPr>
              <a:t>ТСО</a:t>
            </a:r>
            <a:endParaRPr lang="ru-RU" sz="2400" i="1" dirty="0" smtClean="0"/>
          </a:p>
          <a:p>
            <a:r>
              <a:rPr lang="ru-RU" sz="2400" i="1" dirty="0" smtClean="0">
                <a:hlinkClick r:id="rId5" action="ppaction://hlinksldjump"/>
              </a:rPr>
              <a:t>4.Функции ТСО:</a:t>
            </a:r>
            <a:endParaRPr lang="ru-RU" sz="2400" i="1" dirty="0" smtClean="0"/>
          </a:p>
          <a:p>
            <a:r>
              <a:rPr lang="ru-RU" sz="2400" i="1" dirty="0">
                <a:hlinkClick r:id="rId6" action="ppaction://hlinksldjump"/>
              </a:rPr>
              <a:t>а</a:t>
            </a:r>
            <a:r>
              <a:rPr lang="ru-RU" sz="2400" i="1" dirty="0" smtClean="0">
                <a:hlinkClick r:id="rId6" action="ppaction://hlinksldjump"/>
              </a:rPr>
              <a:t>)Коммуникативная</a:t>
            </a:r>
            <a:endParaRPr lang="ru-RU" sz="2400" i="1" dirty="0" smtClean="0"/>
          </a:p>
          <a:p>
            <a:r>
              <a:rPr lang="ru-RU" sz="2400" i="1" dirty="0" smtClean="0">
                <a:hlinkClick r:id="rId7" action="ppaction://hlinksldjump"/>
              </a:rPr>
              <a:t>б)Управленческая</a:t>
            </a:r>
            <a:endParaRPr lang="ru-RU" sz="2400" i="1" dirty="0" smtClean="0"/>
          </a:p>
          <a:p>
            <a:r>
              <a:rPr lang="ru-RU" sz="2400" i="1" dirty="0">
                <a:hlinkClick r:id="rId8" action="ppaction://hlinksldjump"/>
              </a:rPr>
              <a:t>в</a:t>
            </a:r>
            <a:r>
              <a:rPr lang="ru-RU" sz="2400" i="1" dirty="0" smtClean="0">
                <a:hlinkClick r:id="rId8" action="ppaction://hlinksldjump"/>
              </a:rPr>
              <a:t>)Кумулятивная</a:t>
            </a:r>
            <a:endParaRPr lang="ru-RU" sz="2400" i="1" dirty="0"/>
          </a:p>
          <a:p>
            <a:r>
              <a:rPr lang="ru-RU" sz="2400" i="1" dirty="0" smtClean="0">
                <a:hlinkClick r:id="rId9" action="ppaction://hlinksldjump"/>
              </a:rPr>
              <a:t>Г)Научно-исследовательская</a:t>
            </a:r>
            <a:endParaRPr lang="ru-RU" sz="2400" i="1" dirty="0" smtClean="0"/>
          </a:p>
          <a:p>
            <a:r>
              <a:rPr lang="ru-RU" sz="2400" i="1" dirty="0" smtClean="0">
                <a:hlinkClick r:id="rId10" action="ppaction://hlinksldjump"/>
              </a:rPr>
              <a:t>5.Типы </a:t>
            </a:r>
            <a:r>
              <a:rPr lang="ru-RU" sz="2400" i="1" dirty="0">
                <a:hlinkClick r:id="rId10" action="ppaction://hlinksldjump"/>
              </a:rPr>
              <a:t>интерактивных </a:t>
            </a:r>
            <a:r>
              <a:rPr lang="ru-RU" sz="2400" i="1" dirty="0" smtClean="0">
                <a:hlinkClick r:id="rId10" action="ppaction://hlinksldjump"/>
              </a:rPr>
              <a:t>досок:</a:t>
            </a:r>
            <a:endParaRPr lang="ru-RU" sz="2400" i="1" dirty="0" smtClean="0"/>
          </a:p>
          <a:p>
            <a:r>
              <a:rPr lang="ru-RU" sz="2400" i="1" dirty="0">
                <a:hlinkClick r:id="rId11" action="ppaction://hlinksldjump"/>
              </a:rPr>
              <a:t>•</a:t>
            </a:r>
            <a:r>
              <a:rPr lang="ru-RU" sz="2400" i="1" dirty="0" smtClean="0">
                <a:hlinkClick r:id="rId11" action="ppaction://hlinksldjump"/>
              </a:rPr>
              <a:t>Доски</a:t>
            </a:r>
            <a:r>
              <a:rPr lang="ru-RU" sz="2400" i="1" dirty="0">
                <a:hlinkClick r:id="rId11" action="ppaction://hlinksldjump"/>
              </a:rPr>
              <a:t>, фиксирующие сопротивление поверхности при прикосновении. </a:t>
            </a:r>
            <a:endParaRPr lang="ru-RU" sz="2400" i="1" dirty="0"/>
          </a:p>
          <a:p>
            <a:r>
              <a:rPr lang="ru-RU" sz="2400" i="1" dirty="0">
                <a:hlinkClick r:id="rId12" action="ppaction://hlinksldjump"/>
              </a:rPr>
              <a:t>• Доски, фиксирующие электромагнитные импульсы.</a:t>
            </a:r>
            <a:endParaRPr lang="ru-RU" sz="2400" i="1" dirty="0"/>
          </a:p>
          <a:p>
            <a:r>
              <a:rPr lang="ru-RU" sz="2400" i="1" dirty="0">
                <a:hlinkClick r:id="rId13" action="ppaction://hlinksldjump"/>
              </a:rPr>
              <a:t>• Лазерные доски </a:t>
            </a:r>
            <a:endParaRPr lang="ru-RU" sz="2400" i="1" dirty="0" smtClean="0"/>
          </a:p>
          <a:p>
            <a:r>
              <a:rPr lang="ru-RU" sz="2400" i="1" dirty="0">
                <a:hlinkClick r:id="rId14" action="ppaction://hlinksldjump"/>
              </a:rPr>
              <a:t>6. Дидактические возможности ТСО </a:t>
            </a:r>
            <a:r>
              <a:rPr lang="ru-RU" sz="2400" b="1" i="1" dirty="0">
                <a:hlinkClick r:id="rId14" action="ppaction://hlinksldjump"/>
              </a:rPr>
              <a:t/>
            </a:r>
            <a:br>
              <a:rPr lang="ru-RU" sz="2400" b="1" i="1" dirty="0">
                <a:hlinkClick r:id="rId14" action="ppaction://hlinksldjump"/>
              </a:rPr>
            </a:br>
            <a:endParaRPr lang="ru-RU" sz="2400" b="1" i="1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55092" y="6144706"/>
            <a:ext cx="688908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4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ТСО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7620000" cy="4800600"/>
          </a:xfrm>
        </p:spPr>
        <p:txBody>
          <a:bodyPr/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Технические средства обучения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— это устройства, помогающие учителю обеспечивать учащихся учебной информацией, управлять процессами запоминания, применения и понимания знаний, контролировать результаты обучения. 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Современное оборудование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– это широкий спектр высокоэффективных технических средств обучения. Существуют следующие виды ТСО: информационные, программированного обучения, контроля знаний, тренажеры и комбинированные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04070"/>
            <a:ext cx="3906516" cy="292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5092" y="6165535"/>
            <a:ext cx="688908" cy="713294"/>
          </a:xfrm>
          <a:prstGeom prst="rect">
            <a:avLst/>
          </a:prstGeom>
        </p:spPr>
      </p:pic>
      <p:pic>
        <p:nvPicPr>
          <p:cNvPr id="5" name="Рисунок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5092" y="0"/>
            <a:ext cx="682811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7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Использование ТСО в современной школе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09830"/>
            <a:ext cx="2807593" cy="324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412776"/>
            <a:ext cx="74888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Наряду с целями, содержанием, формами и методами обучения средства обучения являются одним из главных компонентов дидактической системы.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Широкое применение ТСО в процессе обучения обусловлено, во-первых, исключительно сильным эмоциональным воздействием на учащихся; во-вторых, между 15-й и 20-й минутами и между 30-й и 35-й минутами позволяет поддерживать устойчивое внимание учащихся практически в течение всего урока.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9713" y="6144706"/>
            <a:ext cx="688908" cy="713294"/>
          </a:xfrm>
          <a:prstGeom prst="rect">
            <a:avLst/>
          </a:prstGeom>
        </p:spPr>
      </p:pic>
      <p:pic>
        <p:nvPicPr>
          <p:cNvPr id="5" name="Рисунок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9713" y="0"/>
            <a:ext cx="682811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4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880748"/>
              </p:ext>
            </p:extLst>
          </p:nvPr>
        </p:nvGraphicFramePr>
        <p:xfrm>
          <a:off x="179512" y="188639"/>
          <a:ext cx="8136904" cy="6480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2324"/>
                <a:gridCol w="5734580"/>
              </a:tblGrid>
              <a:tr h="1106359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требования к ТСО можно разделить на пять групп:</a:t>
                      </a:r>
                      <a:endParaRPr lang="ru-RU" sz="3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35917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ru-RU" dirty="0" smtClean="0"/>
                        <a:t>.Функциональные.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Способность аппаратуры обеспечивать необходимые режимы работы. </a:t>
                      </a:r>
                      <a:endParaRPr lang="ru-RU" dirty="0"/>
                    </a:p>
                  </a:txBody>
                  <a:tcPr/>
                </a:tc>
              </a:tr>
              <a:tr h="1349597">
                <a:tc>
                  <a:txBody>
                    <a:bodyPr/>
                    <a:lstStyle/>
                    <a:p>
                      <a:r>
                        <a:rPr lang="en-US" dirty="0" smtClean="0"/>
                        <a:t>II.</a:t>
                      </a:r>
                      <a:r>
                        <a:rPr lang="ru-RU" dirty="0" smtClean="0"/>
                        <a:t>Педагогические.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Соответствие возможностей технических средств тем формам и методам учебно-воспитательного процесса, которые согласуются с современными требованиями к обучению и воспитанию учащихся. </a:t>
                      </a:r>
                      <a:endParaRPr lang="ru-RU" dirty="0"/>
                    </a:p>
                  </a:txBody>
                  <a:tcPr/>
                </a:tc>
              </a:tr>
              <a:tr h="1217012">
                <a:tc>
                  <a:txBody>
                    <a:bodyPr/>
                    <a:lstStyle/>
                    <a:p>
                      <a:r>
                        <a:rPr lang="en-US" dirty="0" smtClean="0"/>
                        <a:t>III.</a:t>
                      </a:r>
                      <a:r>
                        <a:rPr lang="ru-RU" dirty="0" smtClean="0"/>
                        <a:t>Эргономические.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Удобства и безопасность эксплуатации ТСО, уровень шума, удобства транспортировки, ремонта, минимальное количество операций при подготовке их к работе. </a:t>
                      </a:r>
                      <a:endParaRPr lang="ru-RU" dirty="0"/>
                    </a:p>
                  </a:txBody>
                  <a:tcPr/>
                </a:tc>
              </a:tr>
              <a:tr h="935917">
                <a:tc>
                  <a:txBody>
                    <a:bodyPr/>
                    <a:lstStyle/>
                    <a:p>
                      <a:r>
                        <a:rPr lang="en-US" dirty="0" smtClean="0"/>
                        <a:t>IV.</a:t>
                      </a:r>
                      <a:r>
                        <a:rPr lang="ru-RU" dirty="0" smtClean="0"/>
                        <a:t>Эстетические.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Товарный вид, гармония формы, масштаб, соразмерность, целостность композиции. </a:t>
                      </a:r>
                      <a:endParaRPr lang="ru-RU" dirty="0"/>
                    </a:p>
                  </a:txBody>
                  <a:tcPr/>
                </a:tc>
              </a:tr>
              <a:tr h="935917">
                <a:tc>
                  <a:txBody>
                    <a:bodyPr/>
                    <a:lstStyle/>
                    <a:p>
                      <a:r>
                        <a:rPr lang="en-US" dirty="0" smtClean="0"/>
                        <a:t>V.</a:t>
                      </a:r>
                      <a:r>
                        <a:rPr lang="ru-RU" dirty="0" smtClean="0"/>
                        <a:t>Экономические.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Относительно невысокая стоимость при высоком качестве и долговечности.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5092" y="6144706"/>
            <a:ext cx="688908" cy="713294"/>
          </a:xfrm>
          <a:prstGeom prst="rect">
            <a:avLst/>
          </a:prstGeom>
        </p:spPr>
      </p:pic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1189" y="0"/>
            <a:ext cx="682811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0" y="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5092" y="6144706"/>
            <a:ext cx="688908" cy="713294"/>
          </a:xfrm>
          <a:prstGeom prst="rect">
            <a:avLst/>
          </a:prstGeom>
        </p:spPr>
      </p:pic>
      <p:pic>
        <p:nvPicPr>
          <p:cNvPr id="3" name="Рисунок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5092" y="0"/>
            <a:ext cx="682811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0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211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2714" y="5523993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Она даёт возможность воспринимать анализаторами учебный материал.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2630" y="6144706"/>
            <a:ext cx="688908" cy="713294"/>
          </a:xfrm>
          <a:prstGeom prst="rect">
            <a:avLst/>
          </a:prstGeom>
        </p:spPr>
      </p:pic>
      <p:pic>
        <p:nvPicPr>
          <p:cNvPr id="3" name="Рисунок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1189" y="0"/>
            <a:ext cx="682811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9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5092" y="6144706"/>
            <a:ext cx="688908" cy="713294"/>
          </a:xfrm>
          <a:prstGeom prst="rect">
            <a:avLst/>
          </a:prstGeom>
        </p:spPr>
      </p:pic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1189" y="0"/>
            <a:ext cx="682811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4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06489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534" y="6161766"/>
            <a:ext cx="687466" cy="713294"/>
          </a:xfrm>
          <a:prstGeom prst="rect">
            <a:avLst/>
          </a:prstGeom>
        </p:spPr>
      </p:pic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1189" y="0"/>
            <a:ext cx="682811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1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124</TotalTime>
  <Words>437</Words>
  <Application>Microsoft Office PowerPoint</Application>
  <PresentationFormat>Экран (4:3)</PresentationFormat>
  <Paragraphs>57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</vt:lpstr>
      <vt:lpstr>Times New Roman</vt:lpstr>
      <vt:lpstr>Соседство</vt:lpstr>
      <vt:lpstr>Использование ТСО (технических средств обучения) в современной школе.</vt:lpstr>
      <vt:lpstr>Содержание</vt:lpstr>
      <vt:lpstr>ТСО</vt:lpstr>
      <vt:lpstr>Использование ТСО в современной школе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Типы интерактивных досок</vt:lpstr>
      <vt:lpstr>Презентация PowerPoint</vt:lpstr>
      <vt:lpstr>Презентация PowerPoint</vt:lpstr>
      <vt:lpstr>Презентация PowerPoint</vt:lpstr>
      <vt:lpstr>Дидактические возможности ТСО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ТСО (технических средств обучения) в современной школе.</dc:title>
  <dc:creator>Pedagog</dc:creator>
  <cp:lastModifiedBy>student</cp:lastModifiedBy>
  <cp:revision>13</cp:revision>
  <dcterms:created xsi:type="dcterms:W3CDTF">2018-02-01T03:53:37Z</dcterms:created>
  <dcterms:modified xsi:type="dcterms:W3CDTF">2018-02-07T10:01:44Z</dcterms:modified>
</cp:coreProperties>
</file>