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1" r:id="rId4"/>
    <p:sldId id="259" r:id="rId5"/>
    <p:sldId id="263" r:id="rId6"/>
    <p:sldId id="266" r:id="rId7"/>
    <p:sldId id="262" r:id="rId8"/>
    <p:sldId id="286" r:id="rId9"/>
    <p:sldId id="264" r:id="rId10"/>
    <p:sldId id="272" r:id="rId11"/>
    <p:sldId id="265" r:id="rId12"/>
    <p:sldId id="267" r:id="rId13"/>
    <p:sldId id="273" r:id="rId14"/>
    <p:sldId id="269" r:id="rId15"/>
    <p:sldId id="270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D5AC6A-80E7-44E8-8C5D-08245228BF08}">
          <p14:sldIdLst>
            <p14:sldId id="256"/>
            <p14:sldId id="257"/>
            <p14:sldId id="261"/>
            <p14:sldId id="259"/>
            <p14:sldId id="263"/>
            <p14:sldId id="266"/>
            <p14:sldId id="262"/>
            <p14:sldId id="286"/>
            <p14:sldId id="264"/>
            <p14:sldId id="272"/>
            <p14:sldId id="265"/>
            <p14:sldId id="267"/>
            <p14:sldId id="273"/>
            <p14:sldId id="269"/>
            <p14:sldId id="270"/>
            <p14:sldId id="274"/>
            <p14:sldId id="275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Лист1!$A$1:$A$2</c:f>
              <c:strCache>
                <c:ptCount val="2"/>
                <c:pt idx="0">
                  <c:v>Олимпиады</c:v>
                </c:pt>
                <c:pt idx="1">
                  <c:v>Конкурсы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0.72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0-45F9-8102-5B201212F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16896"/>
        <c:axId val="101475456"/>
      </c:barChart>
      <c:catAx>
        <c:axId val="10041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475456"/>
        <c:crosses val="autoZero"/>
        <c:auto val="1"/>
        <c:lblAlgn val="ctr"/>
        <c:lblOffset val="100"/>
        <c:noMultiLvlLbl val="0"/>
      </c:catAx>
      <c:valAx>
        <c:axId val="101475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04168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solidFill>
        <a:srgbClr val="4F81BD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Лист1!$A$23:$A$27</c:f>
              <c:strCache>
                <c:ptCount val="5"/>
                <c:pt idx="0">
                  <c:v>ОБЖ</c:v>
                </c:pt>
                <c:pt idx="1">
                  <c:v>Начальная шклола</c:v>
                </c:pt>
                <c:pt idx="2">
                  <c:v>Информатика</c:v>
                </c:pt>
                <c:pt idx="3">
                  <c:v>География</c:v>
                </c:pt>
                <c:pt idx="4">
                  <c:v>Английский язык</c:v>
                </c:pt>
              </c:strCache>
            </c:strRef>
          </c:cat>
          <c:val>
            <c:numRef>
              <c:f>Лист1!$B$23:$B$27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4-4ABD-A21A-ED87175C1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96704"/>
        <c:axId val="101498240"/>
      </c:barChart>
      <c:catAx>
        <c:axId val="101496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1498240"/>
        <c:crosses val="autoZero"/>
        <c:auto val="1"/>
        <c:lblAlgn val="ctr"/>
        <c:lblOffset val="100"/>
        <c:noMultiLvlLbl val="0"/>
      </c:catAx>
      <c:valAx>
        <c:axId val="101498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1496704"/>
        <c:crosses val="autoZero"/>
        <c:crossBetween val="between"/>
      </c:valAx>
      <c:spPr>
        <a:ln>
          <a:solidFill>
            <a:schemeClr val="accent1">
              <a:shade val="50000"/>
            </a:schemeClr>
          </a:solidFill>
        </a:ln>
      </c:spPr>
    </c:plotArea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Лист1!$A$1:$A$8</c:f>
              <c:strCache>
                <c:ptCount val="8"/>
                <c:pt idx="0">
                  <c:v>ОБЖ</c:v>
                </c:pt>
                <c:pt idx="1">
                  <c:v>Начальная шклола</c:v>
                </c:pt>
                <c:pt idx="2">
                  <c:v>Музыка</c:v>
                </c:pt>
                <c:pt idx="3">
                  <c:v>Биология</c:v>
                </c:pt>
                <c:pt idx="4">
                  <c:v>Информатика</c:v>
                </c:pt>
                <c:pt idx="5">
                  <c:v>География</c:v>
                </c:pt>
                <c:pt idx="6">
                  <c:v>Английский язык</c:v>
                </c:pt>
                <c:pt idx="7">
                  <c:v>Математика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11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8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6-4D38-B6E1-2A04051D5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99552"/>
        <c:axId val="101409536"/>
      </c:barChart>
      <c:catAx>
        <c:axId val="101399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1409536"/>
        <c:crosses val="autoZero"/>
        <c:auto val="1"/>
        <c:lblAlgn val="ctr"/>
        <c:lblOffset val="100"/>
        <c:noMultiLvlLbl val="0"/>
      </c:catAx>
      <c:valAx>
        <c:axId val="101409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139955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shade val="5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BBB59">
                <a:lumMod val="60000"/>
                <a:lumOff val="40000"/>
              </a:srgbClr>
            </a:solidFill>
            <a:ln>
              <a:solidFill>
                <a:srgbClr val="1F497D">
                  <a:lumMod val="75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Лист1!$A$23:$A$25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Лист1!$B$23:$B$25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0.16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6-48C9-9E85-19058E913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78048"/>
        <c:axId val="48791936"/>
      </c:barChart>
      <c:catAx>
        <c:axId val="4417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791936"/>
        <c:crosses val="autoZero"/>
        <c:auto val="1"/>
        <c:lblAlgn val="ctr"/>
        <c:lblOffset val="100"/>
        <c:noMultiLvlLbl val="0"/>
      </c:catAx>
      <c:valAx>
        <c:axId val="48791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1780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BBB59">
                <a:lumMod val="60000"/>
                <a:lumOff val="40000"/>
              </a:srgbClr>
            </a:solidFill>
            <a:ln>
              <a:solidFill>
                <a:srgbClr val="1F497D">
                  <a:lumMod val="75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Лист1!$A$58:$A$59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Лист1!$B$58:$B$59</c:f>
              <c:numCache>
                <c:formatCode>0%</c:formatCode>
                <c:ptCount val="2"/>
                <c:pt idx="0">
                  <c:v>0.18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B-43CA-8DC4-FA79EAE12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779264"/>
        <c:axId val="48780800"/>
      </c:barChart>
      <c:catAx>
        <c:axId val="4877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780800"/>
        <c:crosses val="autoZero"/>
        <c:auto val="1"/>
        <c:lblAlgn val="ctr"/>
        <c:lblOffset val="100"/>
        <c:noMultiLvlLbl val="0"/>
      </c:catAx>
      <c:valAx>
        <c:axId val="48780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779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B9C43-FF6C-4B1A-92B5-7BCA12AA74B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0BEC-938D-4F2A-BF08-FBA221B61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0BEC-938D-4F2A-BF08-FBA221B616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2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0BEC-938D-4F2A-BF08-FBA221B616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1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3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0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9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6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8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7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6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F98C-178B-47AF-88C6-8C55092A973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B842-7EAE-47F6-A7CD-B9887345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8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945" y="404664"/>
            <a:ext cx="8060432" cy="254771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>
                <a:solidFill>
                  <a:schemeClr val="bg1"/>
                </a:solidFill>
              </a:rPr>
              <a:t>ФОРМЫ СОЦИАЛИЗАЦИИ ДЕТЕЙ С ОВЗ И ИНВАЛИДНОСТЬЮ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 В МОУ БЫКОВСКАЯ СОШ № 15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645024"/>
            <a:ext cx="4096544" cy="2506588"/>
          </a:xfrm>
        </p:spPr>
        <p:txBody>
          <a:bodyPr>
            <a:normAutofit/>
          </a:bodyPr>
          <a:lstStyle/>
          <a:p>
            <a:pPr algn="r"/>
            <a:r>
              <a:rPr lang="ru-RU" sz="2200" dirty="0"/>
              <a:t> </a:t>
            </a:r>
            <a:r>
              <a:rPr lang="ru-RU" sz="2200" dirty="0" err="1"/>
              <a:t>Салеева</a:t>
            </a:r>
            <a:r>
              <a:rPr lang="ru-RU" sz="2200" dirty="0"/>
              <a:t> Л. Ю.,</a:t>
            </a:r>
          </a:p>
          <a:p>
            <a:pPr algn="r"/>
            <a:r>
              <a:rPr lang="ru-RU" sz="2200" dirty="0"/>
              <a:t>заместитель директора по УМР</a:t>
            </a:r>
          </a:p>
          <a:p>
            <a:pPr algn="r"/>
            <a:r>
              <a:rPr lang="ru-RU" sz="2200" dirty="0"/>
              <a:t>высшей квалификационной категории</a:t>
            </a:r>
          </a:p>
          <a:p>
            <a:pPr algn="r"/>
            <a:r>
              <a:rPr lang="ru-RU" sz="2200" dirty="0"/>
              <a:t>МОУ «Быковская СОШ № 15»</a:t>
            </a:r>
          </a:p>
          <a:p>
            <a:pPr algn="r"/>
            <a:r>
              <a:rPr lang="ru-RU" sz="2200" dirty="0"/>
              <a:t>Раменского городского округа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5" y="3519010"/>
            <a:ext cx="3510136" cy="26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6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Работа классного руководителя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9549"/>
            <a:ext cx="6799490" cy="50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3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Научное общество обучающихся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47248" cy="639762"/>
          </a:xfrm>
        </p:spPr>
        <p:txBody>
          <a:bodyPr/>
          <a:lstStyle/>
          <a:p>
            <a:pPr algn="ctr"/>
            <a:r>
              <a:rPr lang="ru-RU" dirty="0"/>
              <a:t>Мероприятия научного школьного общества</a:t>
            </a:r>
          </a:p>
        </p:txBody>
      </p:sp>
      <p:sp>
        <p:nvSpPr>
          <p:cNvPr id="2" name="Параллелограмм 1"/>
          <p:cNvSpPr/>
          <p:nvPr/>
        </p:nvSpPr>
        <p:spPr>
          <a:xfrm>
            <a:off x="353197" y="2564904"/>
            <a:ext cx="3600400" cy="1296144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Проектная деятельность обучающихся</a:t>
            </a:r>
          </a:p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4446775" y="2575101"/>
            <a:ext cx="3600400" cy="1296144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Конкурсы, олимпиады….</a:t>
            </a:r>
          </a:p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827584" y="4797152"/>
            <a:ext cx="3600400" cy="1296144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Просветительская  деятельность</a:t>
            </a:r>
          </a:p>
          <a:p>
            <a:pPr algn="ctr"/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5148064" y="4653136"/>
            <a:ext cx="3600400" cy="1296144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Профориентационные</a:t>
            </a:r>
            <a:r>
              <a:rPr lang="ru-RU" b="1" dirty="0">
                <a:solidFill>
                  <a:schemeClr val="tx1"/>
                </a:solidFill>
              </a:rPr>
              <a:t> мероприятия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79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5698976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Научное общество обучающихся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Проектная деятельность обучающихся</a:t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4040188" cy="597743"/>
          </a:xfrm>
        </p:spPr>
        <p:txBody>
          <a:bodyPr>
            <a:normAutofit/>
          </a:bodyPr>
          <a:lstStyle/>
          <a:p>
            <a:pPr algn="ctr"/>
            <a:r>
              <a:rPr lang="ru-RU" sz="1500" dirty="0"/>
              <a:t>Динамика вовлеченности в проектную деятельность детей обучающихся на дому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454659"/>
              </p:ext>
            </p:extLst>
          </p:nvPr>
        </p:nvGraphicFramePr>
        <p:xfrm>
          <a:off x="395536" y="263691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32658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7188" y="528613"/>
            <a:ext cx="2568286" cy="19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7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616624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Научное общество обучающихся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Конкурсы, олимпиады….</a:t>
            </a:r>
            <a:br>
              <a:rPr lang="ru-RU" sz="2700" b="1" dirty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4040188" cy="107181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Динамика вовлеченности детей обучающихся на дому к участию в Международном конкурсе «Мир вокруг нас»</a:t>
            </a:r>
          </a:p>
        </p:txBody>
      </p:sp>
      <p:graphicFrame>
        <p:nvGraphicFramePr>
          <p:cNvPr id="7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561782"/>
              </p:ext>
            </p:extLst>
          </p:nvPr>
        </p:nvGraphicFramePr>
        <p:xfrm>
          <a:off x="467544" y="2420888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Лариса\Desktop\для публичного показа\на сайт выложить свм\на сайт\мир вокруг нас\IMG_09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85791" cy="31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9281"/>
            <a:ext cx="1839512" cy="26583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171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ru-RU" sz="3100" b="1" dirty="0">
                <a:solidFill>
                  <a:schemeClr val="bg1"/>
                </a:solidFill>
              </a:rPr>
            </a:br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Научное общество обучающихся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Просветительская  деятельность</a:t>
            </a:r>
            <a:br>
              <a:rPr lang="ru-RU" sz="3600" b="1" dirty="0">
                <a:solidFill>
                  <a:schemeClr val="bg1"/>
                </a:solidFill>
              </a:rPr>
            </a:br>
            <a:br>
              <a:rPr lang="ru-RU" sz="3600" b="1" dirty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7293"/>
            <a:ext cx="3132347" cy="2349261"/>
          </a:xfrm>
        </p:spPr>
      </p:pic>
      <p:sp>
        <p:nvSpPr>
          <p:cNvPr id="6" name="Стрелка влево 5"/>
          <p:cNvSpPr/>
          <p:nvPr/>
        </p:nvSpPr>
        <p:spPr>
          <a:xfrm>
            <a:off x="3801972" y="2096852"/>
            <a:ext cx="2210188" cy="972108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Экскурсии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11760"/>
            <a:ext cx="3084779" cy="2313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1617292"/>
            <a:ext cx="2542592" cy="508518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Стрелка влево 13"/>
          <p:cNvSpPr/>
          <p:nvPr/>
        </p:nvSpPr>
        <p:spPr>
          <a:xfrm>
            <a:off x="3776820" y="4653136"/>
            <a:ext cx="2235340" cy="1105749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Занятия в рамках НОО </a:t>
            </a:r>
          </a:p>
        </p:txBody>
      </p:sp>
    </p:spTree>
    <p:extLst>
      <p:ext uri="{BB962C8B-B14F-4D97-AF65-F5344CB8AC3E}">
        <p14:creationId xmlns:p14="http://schemas.microsoft.com/office/powerpoint/2010/main" val="329211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3100" b="1" dirty="0">
                <a:solidFill>
                  <a:schemeClr val="bg1"/>
                </a:solidFill>
              </a:rPr>
              <a:t>Научное общество обучающихся</a:t>
            </a:r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3100" b="1" dirty="0" err="1">
                <a:solidFill>
                  <a:schemeClr val="bg1"/>
                </a:solidFill>
              </a:rPr>
              <a:t>Профориентационные</a:t>
            </a:r>
            <a:r>
              <a:rPr lang="ru-RU" sz="3100" b="1" dirty="0">
                <a:solidFill>
                  <a:schemeClr val="bg1"/>
                </a:solidFill>
              </a:rPr>
              <a:t> мероприятия</a:t>
            </a:r>
            <a:br>
              <a:rPr lang="ru-RU" sz="3100" b="1" dirty="0">
                <a:solidFill>
                  <a:schemeClr val="bg1"/>
                </a:solidFill>
              </a:rPr>
            </a:br>
            <a:endParaRPr lang="ru-RU" sz="3100" b="1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678924" cy="3727199"/>
          </a:xfrm>
          <a:ln>
            <a:solidFill>
              <a:schemeClr val="accent1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206551" y="2060848"/>
            <a:ext cx="2712399" cy="7920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/>
              <a:t>Договор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2736304" cy="3740190"/>
          </a:xfr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99187"/>
            <a:ext cx="2669135" cy="20018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632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3100" b="1" dirty="0">
                <a:solidFill>
                  <a:schemeClr val="bg1"/>
                </a:solidFill>
              </a:rPr>
              <a:t>Внеурочные занятия по индивидуальному плану обучающегося на дому</a:t>
            </a:r>
            <a:br>
              <a:rPr lang="ru-RU" sz="3100" b="1" dirty="0">
                <a:solidFill>
                  <a:schemeClr val="bg1"/>
                </a:solidFill>
              </a:rPr>
            </a:br>
            <a:endParaRPr lang="ru-RU" sz="31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10425" cy="513397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084168" y="5301208"/>
            <a:ext cx="1440160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8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</a:rPr>
              <a:t>Внеурочные занятия по индивидуальному плану обучающегося на дому. Формы проведения.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60921" y="2708920"/>
            <a:ext cx="4038600" cy="165618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Спортивно-оздоровительное</a:t>
            </a:r>
          </a:p>
          <a:p>
            <a:r>
              <a:rPr lang="ru-RU" sz="2400" dirty="0"/>
              <a:t>Общекультурное</a:t>
            </a:r>
          </a:p>
          <a:p>
            <a:r>
              <a:rPr lang="ru-RU" sz="2400" dirty="0" err="1"/>
              <a:t>Общеинтеллектуальное</a:t>
            </a:r>
            <a:endParaRPr lang="ru-RU" sz="24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92666" y="2780928"/>
            <a:ext cx="4038600" cy="10801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Духовно-нравственное</a:t>
            </a:r>
          </a:p>
          <a:p>
            <a:r>
              <a:rPr lang="ru-RU" dirty="0"/>
              <a:t>Социальное</a:t>
            </a:r>
          </a:p>
          <a:p>
            <a:endParaRPr lang="ru-RU" dirty="0"/>
          </a:p>
        </p:txBody>
      </p:sp>
      <p:sp>
        <p:nvSpPr>
          <p:cNvPr id="3" name="Параллелограмм 2"/>
          <p:cNvSpPr/>
          <p:nvPr/>
        </p:nvSpPr>
        <p:spPr>
          <a:xfrm>
            <a:off x="381797" y="1772816"/>
            <a:ext cx="3600400" cy="648072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Очно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4932040" y="1763300"/>
            <a:ext cx="3600400" cy="648072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Дистанционно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797" y="4467944"/>
            <a:ext cx="3442645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Мероприятие в школе</a:t>
            </a:r>
          </a:p>
          <a:p>
            <a:endParaRPr lang="ru-RU" b="1" u="sng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</a:rPr>
              <a:t>Планируется:</a:t>
            </a:r>
          </a:p>
          <a:p>
            <a:r>
              <a:rPr lang="ru-RU" b="1" dirty="0">
                <a:solidFill>
                  <a:schemeClr val="tx1"/>
                </a:solidFill>
              </a:rPr>
              <a:t>Выездные экскурсии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10917" y="4485100"/>
            <a:ext cx="3442645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Веб-конференция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</a:rPr>
              <a:t>Планируется:</a:t>
            </a:r>
          </a:p>
          <a:p>
            <a:r>
              <a:rPr lang="ru-RU" b="1" dirty="0">
                <a:solidFill>
                  <a:schemeClr val="tx1"/>
                </a:solidFill>
              </a:rPr>
              <a:t>Веб-</a:t>
            </a:r>
            <a:r>
              <a:rPr lang="ru-RU" b="1" dirty="0" err="1">
                <a:solidFill>
                  <a:schemeClr val="tx1"/>
                </a:solidFill>
              </a:rPr>
              <a:t>квесты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6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</a:rPr>
              <a:t>Внеурочные занятия по индивидуальному плану обучающегося на дому. Мероприятие в школе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628800"/>
            <a:ext cx="8064896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Учитель</a:t>
            </a:r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780928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 класс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80839" y="3030577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 класс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56736" y="2791125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50485" y="2833700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 класс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97751" y="2833700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 класс</a:t>
            </a:r>
          </a:p>
        </p:txBody>
      </p:sp>
      <p:cxnSp>
        <p:nvCxnSpPr>
          <p:cNvPr id="22" name="Прямая со стрелкой 21"/>
          <p:cNvCxnSpPr>
            <a:endCxn id="11" idx="0"/>
          </p:cNvCxnSpPr>
          <p:nvPr/>
        </p:nvCxnSpPr>
        <p:spPr>
          <a:xfrm>
            <a:off x="1079612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20899" y="2414495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72000" y="2431085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375648" y="24523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037811" y="248641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79612" y="3284984"/>
            <a:ext cx="219624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915816" y="3534633"/>
            <a:ext cx="1296144" cy="83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568045" y="3383378"/>
            <a:ext cx="3955" cy="981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136856" y="3392996"/>
            <a:ext cx="1237750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6084168" y="3337756"/>
            <a:ext cx="1953644" cy="1027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88609" y="4509120"/>
            <a:ext cx="8064896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</a:rPr>
              <a:t>Очное мероприятие для детей обучающихся на дому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Основы физической подготовки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В мире 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173833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100" b="1" dirty="0">
                <a:solidFill>
                  <a:schemeClr val="bg1"/>
                </a:solidFill>
              </a:rPr>
              <a:t>Внеурочные занятия по индивидуальному плану обучающегося на дому. Дистанционно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628800"/>
            <a:ext cx="8064896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Учитель</a:t>
            </a:r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780928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 класс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2780928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 класс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56736" y="2791125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50485" y="2833700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 класс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97751" y="2833700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 класс</a:t>
            </a:r>
          </a:p>
        </p:txBody>
      </p:sp>
      <p:cxnSp>
        <p:nvCxnSpPr>
          <p:cNvPr id="22" name="Прямая со стрелкой 21"/>
          <p:cNvCxnSpPr>
            <a:endCxn id="11" idx="0"/>
          </p:cNvCxnSpPr>
          <p:nvPr/>
        </p:nvCxnSpPr>
        <p:spPr>
          <a:xfrm>
            <a:off x="1079612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20899" y="2414495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72000" y="2431085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375648" y="24523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037811" y="248641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79612" y="5088259"/>
            <a:ext cx="1332148" cy="286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843808" y="5088259"/>
            <a:ext cx="634752" cy="286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43" idx="0"/>
          </p:cNvCxnSpPr>
          <p:nvPr/>
        </p:nvCxnSpPr>
        <p:spPr>
          <a:xfrm flipH="1">
            <a:off x="4621056" y="5088259"/>
            <a:ext cx="2" cy="385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709267" y="5069307"/>
            <a:ext cx="693048" cy="305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6699861" y="5088259"/>
            <a:ext cx="1350762" cy="286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88608" y="5473712"/>
            <a:ext cx="8064896" cy="126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</a:rPr>
              <a:t>Итоговая конференция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Мое</a:t>
            </a:r>
            <a:r>
              <a:rPr lang="ru-RU" dirty="0">
                <a:solidFill>
                  <a:schemeClr val="tx1"/>
                </a:solidFill>
              </a:rPr>
              <a:t> Быково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Навыки безопасной жизни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Математическая мозаика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050860" y="33377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19856" y="33377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596796" y="33377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402315" y="33377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050623" y="33377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8608" y="3681028"/>
            <a:ext cx="8015839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Установочное занятие для каждой параллели отдельно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037006" y="41850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719856" y="4181337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621057" y="422290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442836" y="4191445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8036768" y="422290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57463" y="4565251"/>
            <a:ext cx="799604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Консультационное занятие для каждой параллели отдельно</a:t>
            </a:r>
          </a:p>
        </p:txBody>
      </p:sp>
    </p:spTree>
    <p:extLst>
      <p:ext uri="{BB962C8B-B14F-4D97-AF65-F5344CB8AC3E}">
        <p14:creationId xmlns:p14="http://schemas.microsoft.com/office/powerpoint/2010/main" val="326201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3600" dirty="0"/>
              <a:t>это процесс и результат освоения человеком знаний и навыков общественной жизни, общепринятых стереотипов поведения, ценностных ориентаций, позволяющих полноценно участвовать в различных ситуациях общественного взаимодействия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94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100" b="1" dirty="0">
                <a:solidFill>
                  <a:schemeClr val="bg1"/>
                </a:solidFill>
              </a:rPr>
              <a:t>Общешкольное родительское собрание для родителей детей обучающихся на дому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6" y="1556792"/>
            <a:ext cx="6648739" cy="49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6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Результаты опроса родителей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29555"/>
            <a:ext cx="7869400" cy="39080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6975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Результаты опроса родителей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165817" cy="4320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92189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Результаты опроса родителей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2" y="1772816"/>
            <a:ext cx="8192604" cy="43924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0016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Результаты опроса родителей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9" y="1916832"/>
            <a:ext cx="7991246" cy="38604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5106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Результаты опроса родителей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27627"/>
            <a:ext cx="8256097" cy="38753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5364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Результаты опроса родителей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000287" cy="44644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6697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План работы Академической площадки по вопросу социализации детей с ОВЗ и инвалидностью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на 2020 год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Пополнять базу олимпиад и конкурсов для детей с ОВЗ и инвалидностью.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Внедрить в работу школы  организационные модели  №1 и №2 в  работу  классного руководителя с категорией детей с ОВЗ и инвалидностью.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Увеличить процент участников детей с ОВЗ и инвалидностью в работе Научного общества обучающихся.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Внедрить в работу школы  разработанные модели организации проведения внеурочной деятельности в соответствии индивидуальными планами обучающихся детей на дому,  апробировать экскурсионные выезды (очные) и </a:t>
            </a:r>
            <a:r>
              <a:rPr lang="ru-RU" sz="2800" dirty="0" err="1"/>
              <a:t>квест</a:t>
            </a:r>
            <a:r>
              <a:rPr lang="ru-RU" sz="2800" dirty="0"/>
              <a:t>-технологии в сети интернет (дистанционные).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Продолжить практику дистанционных родительских собраний.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32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0947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Обучение 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49404"/>
            <a:ext cx="4575555" cy="1913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31001"/>
            <a:ext cx="3648075" cy="4333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3717032"/>
            <a:ext cx="4575555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Расписание уроков с учетом проведения медицинской реабилитации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6093295"/>
            <a:ext cx="3648075" cy="637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Индивидуальный план 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67543" y="4723016"/>
            <a:ext cx="4575555" cy="2008030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Психолого-педагогическое  сопровождение учебного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28038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Обучение </a:t>
            </a:r>
            <a:endParaRPr lang="ru-RU" sz="7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717658"/>
              </p:ext>
            </p:extLst>
          </p:nvPr>
        </p:nvGraphicFramePr>
        <p:xfrm>
          <a:off x="492946" y="2996952"/>
          <a:ext cx="8230116" cy="312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3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поступивших в вузы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базе 11 классов)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879" marR="9087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выпускников, поступивших в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СУЗы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 базе 9 и 11 классов)</a:t>
                      </a:r>
                    </a:p>
                  </a:txBody>
                  <a:tcPr marL="90879" marR="9087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выпускников, которые по болезни не смогли продолжать получать образование в профессиональных учебных заведениях</a:t>
                      </a:r>
                    </a:p>
                  </a:txBody>
                  <a:tcPr marL="90879" marR="9087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879" marR="9087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879" marR="9087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879" marR="9087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1628800"/>
            <a:ext cx="6020072" cy="14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>
                <a:ea typeface="+mj-ea"/>
                <a:cs typeface="+mj-cs"/>
              </a:rPr>
              <a:t>Результаты поступления в профессиональные учебные заведения выпускников </a:t>
            </a:r>
            <a:br>
              <a:rPr lang="ru-RU" sz="2000" b="1" dirty="0">
                <a:ea typeface="+mj-ea"/>
                <a:cs typeface="+mj-cs"/>
              </a:rPr>
            </a:br>
            <a:r>
              <a:rPr lang="ru-RU" sz="2000" b="1" dirty="0">
                <a:ea typeface="+mj-ea"/>
                <a:cs typeface="+mj-cs"/>
              </a:rPr>
              <a:t>МОУ «Быковская СОШ № 15» с 2011 по 2019 г.</a:t>
            </a:r>
            <a:br>
              <a:rPr lang="ru-RU" sz="3600" b="1" dirty="0">
                <a:ea typeface="+mj-ea"/>
                <a:cs typeface="+mj-cs"/>
              </a:rPr>
            </a:br>
            <a:endParaRPr lang="ru-RU" sz="3600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178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Направления социализации детей с ОВЗ и инвалидностью</a:t>
            </a:r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540265" y="1771149"/>
            <a:ext cx="3384376" cy="1872208"/>
          </a:xfrm>
          <a:prstGeom prst="snip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Внеурочная работа учителя- предметника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5026794" y="1771149"/>
            <a:ext cx="3384376" cy="1872208"/>
          </a:xfrm>
          <a:prstGeom prst="snip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Работа классного руководителя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564526" y="4365104"/>
            <a:ext cx="3384376" cy="1872208"/>
          </a:xfrm>
          <a:prstGeom prst="snip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Участие в научном обществе обучающихся школы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5062976" y="4365104"/>
            <a:ext cx="3384376" cy="1872208"/>
          </a:xfrm>
          <a:prstGeom prst="snip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Внеурочные занятия по индивидуальному плану обучающегося на дому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69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Внеурочная работа учителя- предметника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4724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Охват обучающихся на дому мероприятиями </a:t>
            </a:r>
          </a:p>
          <a:p>
            <a:pPr algn="ctr"/>
            <a:r>
              <a:rPr lang="ru-RU" dirty="0"/>
              <a:t>учебной деятельности: работа учителей-предметников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7487817"/>
              </p:ext>
            </p:extLst>
          </p:nvPr>
        </p:nvGraphicFramePr>
        <p:xfrm>
          <a:off x="683568" y="2636912"/>
          <a:ext cx="7787208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415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Внеурочная работа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учителя- предметника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600" dirty="0"/>
              <a:t>Количество детей с ОВЗ и инвалидностью принявших участие в олимпиадах и конкурсах по учебным предметам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Число Побед по учебным предметам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18170163"/>
              </p:ext>
            </p:extLst>
          </p:nvPr>
        </p:nvGraphicFramePr>
        <p:xfrm>
          <a:off x="4644008" y="2492896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6939832"/>
              </p:ext>
            </p:extLst>
          </p:nvPr>
        </p:nvGraphicFramePr>
        <p:xfrm>
          <a:off x="467544" y="2492896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664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победите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9" y="1602991"/>
            <a:ext cx="2219137" cy="31361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01" y="1602991"/>
            <a:ext cx="3149377" cy="22264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31073"/>
            <a:ext cx="2196119" cy="3108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11" y="4102572"/>
            <a:ext cx="1770479" cy="2518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04201"/>
            <a:ext cx="1737803" cy="2521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5" y="4124659"/>
            <a:ext cx="1831884" cy="25174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77" y="5036410"/>
            <a:ext cx="2240843" cy="15841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09600" y="260648"/>
            <a:ext cx="8229600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  <a:p>
            <a:endParaRPr lang="ru-RU" sz="14400" b="1" dirty="0">
              <a:solidFill>
                <a:schemeClr val="bg1"/>
              </a:solidFill>
            </a:endParaRPr>
          </a:p>
          <a:p>
            <a:r>
              <a:rPr lang="ru-RU" sz="14400" b="1" dirty="0">
                <a:solidFill>
                  <a:schemeClr val="bg1"/>
                </a:solidFill>
              </a:rPr>
              <a:t>Внеурочная работа </a:t>
            </a:r>
            <a:br>
              <a:rPr lang="ru-RU" sz="14400" b="1" dirty="0">
                <a:solidFill>
                  <a:schemeClr val="bg1"/>
                </a:solidFill>
              </a:rPr>
            </a:br>
            <a:r>
              <a:rPr lang="ru-RU" sz="14400" b="1" dirty="0">
                <a:solidFill>
                  <a:schemeClr val="bg1"/>
                </a:solidFill>
              </a:rPr>
              <a:t>учителя- предметника</a:t>
            </a:r>
            <a:br>
              <a:rPr lang="ru-RU" sz="14400" b="1" dirty="0">
                <a:solidFill>
                  <a:schemeClr val="bg1"/>
                </a:solidFill>
              </a:rPr>
            </a:br>
            <a:endParaRPr lang="ru-RU" sz="1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7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Работа классного руководителя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040188" cy="1440160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/>
            <a:r>
              <a:rPr lang="ru-RU" b="0" u="sng" dirty="0"/>
              <a:t>Организационная модель №1</a:t>
            </a:r>
          </a:p>
          <a:p>
            <a:pPr algn="just"/>
            <a:r>
              <a:rPr lang="ru-RU" sz="2200" dirty="0"/>
              <a:t>Очное участие детей с ОВЗ и инвалидностью в мероприятиях воспитательной направленности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41775" cy="1440160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/>
            <a:r>
              <a:rPr lang="ru-RU" b="0" u="sng" dirty="0"/>
              <a:t>Организационная модель №2</a:t>
            </a:r>
          </a:p>
          <a:p>
            <a:pPr algn="just"/>
            <a:r>
              <a:rPr lang="ru-RU" dirty="0"/>
              <a:t>Дистанционная модель участия детей с ОВЗ и инвалидностью в мероприятиях воспитательной направленности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04018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041775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945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607</Words>
  <Application>Microsoft Office PowerPoint</Application>
  <PresentationFormat>Экран (4:3)</PresentationFormat>
  <Paragraphs>119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 ФОРМЫ СОЦИАЛИЗАЦИИ ДЕТЕЙ С ОВЗ И ИНВАЛИДНОСТЬЮ  В МОУ БЫКОВСКАЯ СОШ № 15 </vt:lpstr>
      <vt:lpstr>Социализация</vt:lpstr>
      <vt:lpstr>Обучение </vt:lpstr>
      <vt:lpstr>Обучение </vt:lpstr>
      <vt:lpstr>Направления социализации детей с ОВЗ и инвалидностью</vt:lpstr>
      <vt:lpstr> Внеурочная работа учителя- предметника </vt:lpstr>
      <vt:lpstr> Внеурочная работа  учителя- предметника </vt:lpstr>
      <vt:lpstr>Наши победите</vt:lpstr>
      <vt:lpstr> Работа классного руководителя </vt:lpstr>
      <vt:lpstr> Работа классного руководителя </vt:lpstr>
      <vt:lpstr>Научное общество обучающихся</vt:lpstr>
      <vt:lpstr> Научное общество обучающихся Проектная деятельность обучающихся </vt:lpstr>
      <vt:lpstr> Научное общество обучающихся Конкурсы, олимпиады…. </vt:lpstr>
      <vt:lpstr>  Научное общество обучающихся Просветительская  деятельность  </vt:lpstr>
      <vt:lpstr> Научное общество обучающихся Профориентационные мероприятия </vt:lpstr>
      <vt:lpstr> Внеурочные занятия по индивидуальному плану обучающегося на дому </vt:lpstr>
      <vt:lpstr>Внеурочные занятия по индивидуальному плану обучающегося на дому. Формы проведения.</vt:lpstr>
      <vt:lpstr>Внеурочные занятия по индивидуальному плану обучающегося на дому. Мероприятие в школе</vt:lpstr>
      <vt:lpstr>Внеурочные занятия по индивидуальному плану обучающегося на дому. Дистанционно </vt:lpstr>
      <vt:lpstr>Общешкольное родительское собрание для родителей детей обучающихся на дому</vt:lpstr>
      <vt:lpstr>Результаты опроса родителей </vt:lpstr>
      <vt:lpstr>Результаты опроса родителей </vt:lpstr>
      <vt:lpstr>Результаты опроса родителей </vt:lpstr>
      <vt:lpstr>Результаты опроса родителей </vt:lpstr>
      <vt:lpstr>Результаты опроса родителей </vt:lpstr>
      <vt:lpstr>Результаты опроса родителей </vt:lpstr>
      <vt:lpstr>План работы Академической площадки по вопросу социализации детей с ОВЗ и инвалидностью  на 2020 год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ФОРМЫ СОЦИАЛИЗАЦИИ ДЕТЕЙ С ОВЗ И ИНВАЛИДНОСТЬЮ  В МОУ «БЫКОВСКАЯ СОШ № 15» </dc:title>
  <dc:creator>Лариса</dc:creator>
  <cp:lastModifiedBy>география РМО</cp:lastModifiedBy>
  <cp:revision>116</cp:revision>
  <dcterms:created xsi:type="dcterms:W3CDTF">2019-12-10T16:35:47Z</dcterms:created>
  <dcterms:modified xsi:type="dcterms:W3CDTF">2022-02-24T14:44:10Z</dcterms:modified>
</cp:coreProperties>
</file>