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1" r:id="rId4"/>
    <p:sldId id="259" r:id="rId5"/>
    <p:sldId id="263" r:id="rId6"/>
    <p:sldId id="266" r:id="rId7"/>
    <p:sldId id="262" r:id="rId8"/>
    <p:sldId id="286" r:id="rId9"/>
    <p:sldId id="264" r:id="rId10"/>
    <p:sldId id="272" r:id="rId11"/>
    <p:sldId id="265" r:id="rId12"/>
    <p:sldId id="267" r:id="rId13"/>
    <p:sldId id="273" r:id="rId14"/>
    <p:sldId id="269" r:id="rId15"/>
    <p:sldId id="270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7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2D5AC6A-80E7-44E8-8C5D-08245228BF08}">
          <p14:sldIdLst>
            <p14:sldId id="256"/>
            <p14:sldId id="257"/>
            <p14:sldId id="261"/>
            <p14:sldId id="259"/>
            <p14:sldId id="263"/>
            <p14:sldId id="266"/>
            <p14:sldId id="262"/>
            <p14:sldId id="286"/>
            <p14:sldId id="264"/>
            <p14:sldId id="272"/>
            <p14:sldId id="265"/>
            <p14:sldId id="267"/>
            <p14:sldId id="273"/>
            <p14:sldId id="269"/>
            <p14:sldId id="270"/>
            <p14:sldId id="274"/>
            <p14:sldId id="275"/>
            <p14:sldId id="276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BBB59">
                <a:lumMod val="60000"/>
                <a:lumOff val="4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Лист1!$A$1:$A$2</c:f>
              <c:strCache>
                <c:ptCount val="2"/>
                <c:pt idx="0">
                  <c:v>Олимпиады</c:v>
                </c:pt>
                <c:pt idx="1">
                  <c:v>Конкурсы</c:v>
                </c:pt>
              </c:strCache>
            </c:strRef>
          </c:cat>
          <c:val>
            <c:numRef>
              <c:f>Лист1!$B$1:$B$2</c:f>
              <c:numCache>
                <c:formatCode>0%</c:formatCode>
                <c:ptCount val="2"/>
                <c:pt idx="0">
                  <c:v>0.72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0-45F9-8102-5B201212F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416896"/>
        <c:axId val="101475456"/>
      </c:barChart>
      <c:catAx>
        <c:axId val="100416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1475456"/>
        <c:crosses val="autoZero"/>
        <c:auto val="1"/>
        <c:lblAlgn val="ctr"/>
        <c:lblOffset val="100"/>
        <c:noMultiLvlLbl val="0"/>
      </c:catAx>
      <c:valAx>
        <c:axId val="1014754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041689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solidFill>
        <a:srgbClr val="4F81BD"/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Лист1!$A$23:$A$27</c:f>
              <c:strCache>
                <c:ptCount val="5"/>
                <c:pt idx="0">
                  <c:v>ОБЖ</c:v>
                </c:pt>
                <c:pt idx="1">
                  <c:v>Начальная шклола</c:v>
                </c:pt>
                <c:pt idx="2">
                  <c:v>Информатика</c:v>
                </c:pt>
                <c:pt idx="3">
                  <c:v>География</c:v>
                </c:pt>
                <c:pt idx="4">
                  <c:v>Английский язык</c:v>
                </c:pt>
              </c:strCache>
            </c:strRef>
          </c:cat>
          <c:val>
            <c:numRef>
              <c:f>Лист1!$B$23:$B$27</c:f>
              <c:numCache>
                <c:formatCode>General</c:formatCode>
                <c:ptCount val="5"/>
                <c:pt idx="0">
                  <c:v>9</c:v>
                </c:pt>
                <c:pt idx="1">
                  <c:v>7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4-4ABD-A21A-ED87175C1A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496704"/>
        <c:axId val="101498240"/>
      </c:barChart>
      <c:catAx>
        <c:axId val="1014967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01498240"/>
        <c:crosses val="autoZero"/>
        <c:auto val="1"/>
        <c:lblAlgn val="ctr"/>
        <c:lblOffset val="100"/>
        <c:noMultiLvlLbl val="0"/>
      </c:catAx>
      <c:valAx>
        <c:axId val="1014982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01496704"/>
        <c:crosses val="autoZero"/>
        <c:crossBetween val="between"/>
      </c:valAx>
      <c:spPr>
        <a:ln>
          <a:solidFill>
            <a:schemeClr val="accent1">
              <a:shade val="50000"/>
            </a:schemeClr>
          </a:solidFill>
        </a:ln>
      </c:spPr>
    </c:plotArea>
    <c:plotVisOnly val="1"/>
    <c:dispBlanksAs val="gap"/>
    <c:showDLblsOverMax val="0"/>
  </c:chart>
  <c:spPr>
    <a:noFill/>
    <a:ln>
      <a:solidFill>
        <a:schemeClr val="accent1">
          <a:shade val="50000"/>
        </a:schemeClr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Лист1!$A$1:$A$8</c:f>
              <c:strCache>
                <c:ptCount val="8"/>
                <c:pt idx="0">
                  <c:v>ОБЖ</c:v>
                </c:pt>
                <c:pt idx="1">
                  <c:v>Начальная шклола</c:v>
                </c:pt>
                <c:pt idx="2">
                  <c:v>Музыка</c:v>
                </c:pt>
                <c:pt idx="3">
                  <c:v>Биология</c:v>
                </c:pt>
                <c:pt idx="4">
                  <c:v>Информатика</c:v>
                </c:pt>
                <c:pt idx="5">
                  <c:v>География</c:v>
                </c:pt>
                <c:pt idx="6">
                  <c:v>Английский язык</c:v>
                </c:pt>
                <c:pt idx="7">
                  <c:v>Математика</c:v>
                </c:pt>
              </c:strCache>
            </c:strRef>
          </c:cat>
          <c:val>
            <c:numRef>
              <c:f>Лист1!$B$1:$B$8</c:f>
              <c:numCache>
                <c:formatCode>General</c:formatCode>
                <c:ptCount val="8"/>
                <c:pt idx="0">
                  <c:v>11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8</c:v>
                </c:pt>
                <c:pt idx="6">
                  <c:v>4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F6-4D38-B6E1-2A04051D53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399552"/>
        <c:axId val="101409536"/>
      </c:barChart>
      <c:catAx>
        <c:axId val="101399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01409536"/>
        <c:crosses val="autoZero"/>
        <c:auto val="1"/>
        <c:lblAlgn val="ctr"/>
        <c:lblOffset val="100"/>
        <c:noMultiLvlLbl val="0"/>
      </c:catAx>
      <c:valAx>
        <c:axId val="1014095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0139955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1">
          <a:shade val="50000"/>
        </a:schemeClr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BBB59">
                <a:lumMod val="60000"/>
                <a:lumOff val="40000"/>
              </a:srgbClr>
            </a:solidFill>
            <a:ln>
              <a:solidFill>
                <a:srgbClr val="1F497D">
                  <a:lumMod val="75000"/>
                </a:srgb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Лист1!$A$23:$A$25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Лист1!$B$23:$B$25</c:f>
              <c:numCache>
                <c:formatCode>0%</c:formatCode>
                <c:ptCount val="3"/>
                <c:pt idx="0">
                  <c:v>0.14000000000000001</c:v>
                </c:pt>
                <c:pt idx="1">
                  <c:v>0.16</c:v>
                </c:pt>
                <c:pt idx="2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E6-48C9-9E85-19058E913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178048"/>
        <c:axId val="48791936"/>
      </c:barChart>
      <c:catAx>
        <c:axId val="44178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8791936"/>
        <c:crosses val="autoZero"/>
        <c:auto val="1"/>
        <c:lblAlgn val="ctr"/>
        <c:lblOffset val="100"/>
        <c:noMultiLvlLbl val="0"/>
      </c:catAx>
      <c:valAx>
        <c:axId val="487919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417804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BBB59">
                <a:lumMod val="60000"/>
                <a:lumOff val="40000"/>
              </a:srgbClr>
            </a:solidFill>
            <a:ln>
              <a:solidFill>
                <a:srgbClr val="1F497D">
                  <a:lumMod val="75000"/>
                </a:srgb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Лист1!$A$58:$A$59</c:f>
              <c:strCache>
                <c:ptCount val="2"/>
                <c:pt idx="0">
                  <c:v>2017-2018</c:v>
                </c:pt>
                <c:pt idx="1">
                  <c:v>2018-2019</c:v>
                </c:pt>
              </c:strCache>
            </c:strRef>
          </c:cat>
          <c:val>
            <c:numRef>
              <c:f>Лист1!$B$58:$B$59</c:f>
              <c:numCache>
                <c:formatCode>0%</c:formatCode>
                <c:ptCount val="2"/>
                <c:pt idx="0">
                  <c:v>0.18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EB-43CA-8DC4-FA79EAE12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779264"/>
        <c:axId val="48780800"/>
      </c:barChart>
      <c:catAx>
        <c:axId val="48779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8780800"/>
        <c:crosses val="autoZero"/>
        <c:auto val="1"/>
        <c:lblAlgn val="ctr"/>
        <c:lblOffset val="100"/>
        <c:noMultiLvlLbl val="0"/>
      </c:catAx>
      <c:valAx>
        <c:axId val="4878080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87792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B9C43-FF6C-4B1A-92B5-7BCA12AA74B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0BEC-938D-4F2A-BF08-FBA221B61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5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0BEC-938D-4F2A-BF08-FBA221B616C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325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0BEC-938D-4F2A-BF08-FBA221B616C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81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530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60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45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3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29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7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6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58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7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9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368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CF98C-178B-47AF-88C6-8C55092A973C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5B842-7EAE-47F6-A7CD-B9887345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8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6945" y="404664"/>
            <a:ext cx="8060432" cy="254771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b="1" dirty="0">
                <a:solidFill>
                  <a:schemeClr val="bg1"/>
                </a:solidFill>
              </a:rPr>
              <a:t>ФОРМЫ СОЦИАЛИЗАЦИИ ДЕТЕЙ С ОВЗ И ИНВАЛИДНОСТЬЮ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 В МОУ БЫКОВСКАЯ СОШ № 15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3645024"/>
            <a:ext cx="4096544" cy="2506588"/>
          </a:xfrm>
        </p:spPr>
        <p:txBody>
          <a:bodyPr>
            <a:normAutofit/>
          </a:bodyPr>
          <a:lstStyle/>
          <a:p>
            <a:pPr algn="r"/>
            <a:r>
              <a:rPr lang="ru-RU" sz="2200" dirty="0"/>
              <a:t> </a:t>
            </a:r>
            <a:r>
              <a:rPr lang="ru-RU" sz="2200" dirty="0" err="1"/>
              <a:t>Салеева</a:t>
            </a:r>
            <a:r>
              <a:rPr lang="ru-RU" sz="2200" dirty="0"/>
              <a:t> Л. Ю.,</a:t>
            </a:r>
          </a:p>
          <a:p>
            <a:pPr algn="r"/>
            <a:r>
              <a:rPr lang="ru-RU" sz="2200" dirty="0"/>
              <a:t>заместитель директора по УМР</a:t>
            </a:r>
          </a:p>
          <a:p>
            <a:pPr algn="r"/>
            <a:r>
              <a:rPr lang="ru-RU" sz="2200" dirty="0"/>
              <a:t>высшей квалификационной категории</a:t>
            </a:r>
          </a:p>
          <a:p>
            <a:pPr algn="r"/>
            <a:r>
              <a:rPr lang="ru-RU" sz="2200" dirty="0"/>
              <a:t>МОУ «Быковская СОШ № 15»</a:t>
            </a:r>
          </a:p>
          <a:p>
            <a:pPr algn="r"/>
            <a:r>
              <a:rPr lang="ru-RU" sz="2200" dirty="0"/>
              <a:t>Раменского городского округа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25" y="3519010"/>
            <a:ext cx="3510136" cy="263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69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Работа классного руководителя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09549"/>
            <a:ext cx="6799490" cy="509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33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Научное общество обучающихся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147248" cy="639762"/>
          </a:xfrm>
        </p:spPr>
        <p:txBody>
          <a:bodyPr/>
          <a:lstStyle/>
          <a:p>
            <a:pPr algn="ctr"/>
            <a:r>
              <a:rPr lang="ru-RU" dirty="0"/>
              <a:t>Мероприятия научного школьного общества</a:t>
            </a:r>
          </a:p>
        </p:txBody>
      </p:sp>
      <p:sp>
        <p:nvSpPr>
          <p:cNvPr id="2" name="Параллелограмм 1"/>
          <p:cNvSpPr/>
          <p:nvPr/>
        </p:nvSpPr>
        <p:spPr>
          <a:xfrm>
            <a:off x="353197" y="2564904"/>
            <a:ext cx="3600400" cy="1296144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Проектная деятельность обучающихся</a:t>
            </a:r>
          </a:p>
          <a:p>
            <a:pPr algn="ctr"/>
            <a:endParaRPr lang="ru-RU" dirty="0"/>
          </a:p>
        </p:txBody>
      </p:sp>
      <p:sp>
        <p:nvSpPr>
          <p:cNvPr id="6" name="Параллелограмм 5"/>
          <p:cNvSpPr/>
          <p:nvPr/>
        </p:nvSpPr>
        <p:spPr>
          <a:xfrm>
            <a:off x="4446775" y="2575101"/>
            <a:ext cx="3600400" cy="1296144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Конкурсы, олимпиады….</a:t>
            </a:r>
          </a:p>
          <a:p>
            <a:pPr algn="ctr"/>
            <a:endParaRPr lang="ru-RU" dirty="0"/>
          </a:p>
        </p:txBody>
      </p:sp>
      <p:sp>
        <p:nvSpPr>
          <p:cNvPr id="8" name="Параллелограмм 7"/>
          <p:cNvSpPr/>
          <p:nvPr/>
        </p:nvSpPr>
        <p:spPr>
          <a:xfrm>
            <a:off x="827584" y="4797152"/>
            <a:ext cx="3600400" cy="1296144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Просветительская  деятельность</a:t>
            </a:r>
          </a:p>
          <a:p>
            <a:pPr algn="ctr"/>
            <a:endParaRPr lang="ru-RU" dirty="0"/>
          </a:p>
        </p:txBody>
      </p:sp>
      <p:sp>
        <p:nvSpPr>
          <p:cNvPr id="9" name="Параллелограмм 8"/>
          <p:cNvSpPr/>
          <p:nvPr/>
        </p:nvSpPr>
        <p:spPr>
          <a:xfrm>
            <a:off x="5148064" y="4653136"/>
            <a:ext cx="3600400" cy="1296144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</a:rPr>
              <a:t>Профориентационные</a:t>
            </a:r>
            <a:r>
              <a:rPr lang="ru-RU" b="1" dirty="0">
                <a:solidFill>
                  <a:schemeClr val="tx1"/>
                </a:solidFill>
              </a:rPr>
              <a:t> мероприятия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799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404664"/>
            <a:ext cx="5698976" cy="1143000"/>
          </a:xfr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2700" b="1" dirty="0">
                <a:solidFill>
                  <a:schemeClr val="bg1"/>
                </a:solidFill>
              </a:rPr>
              <a:t>Научное общество обучающихся</a:t>
            </a:r>
            <a:br>
              <a:rPr lang="ru-RU" sz="2700" b="1" dirty="0">
                <a:solidFill>
                  <a:schemeClr val="bg1"/>
                </a:solidFill>
              </a:rPr>
            </a:br>
            <a:r>
              <a:rPr lang="ru-RU" sz="2700" b="1" dirty="0">
                <a:solidFill>
                  <a:schemeClr val="bg1"/>
                </a:solidFill>
              </a:rPr>
              <a:t>Проектная деятельность обучающихся</a:t>
            </a:r>
            <a:br>
              <a:rPr lang="ru-RU" sz="4000" b="1" dirty="0">
                <a:solidFill>
                  <a:schemeClr val="bg1"/>
                </a:solidFill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5536" y="1700808"/>
            <a:ext cx="4040188" cy="597743"/>
          </a:xfrm>
        </p:spPr>
        <p:txBody>
          <a:bodyPr>
            <a:normAutofit/>
          </a:bodyPr>
          <a:lstStyle/>
          <a:p>
            <a:pPr algn="ctr"/>
            <a:r>
              <a:rPr lang="ru-RU" sz="1500" dirty="0"/>
              <a:t>Динамика вовлеченности в проектную деятельность детей обучающихся на дому</a:t>
            </a: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2454659"/>
              </p:ext>
            </p:extLst>
          </p:nvPr>
        </p:nvGraphicFramePr>
        <p:xfrm>
          <a:off x="395536" y="2636912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6952"/>
            <a:ext cx="432658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67188" y="528613"/>
            <a:ext cx="2568286" cy="192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876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616624" cy="1143000"/>
          </a:xfr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2700" b="1" dirty="0">
                <a:solidFill>
                  <a:schemeClr val="bg1"/>
                </a:solidFill>
              </a:rPr>
              <a:t>Научное общество обучающихся</a:t>
            </a:r>
            <a:br>
              <a:rPr lang="ru-RU" sz="2700" b="1" dirty="0">
                <a:solidFill>
                  <a:schemeClr val="bg1"/>
                </a:solidFill>
              </a:rPr>
            </a:br>
            <a:r>
              <a:rPr lang="ru-RU" sz="2700" b="1" dirty="0">
                <a:solidFill>
                  <a:schemeClr val="bg1"/>
                </a:solidFill>
              </a:rPr>
              <a:t>Конкурсы, олимпиады….</a:t>
            </a:r>
            <a:br>
              <a:rPr lang="ru-RU" sz="2700" b="1" dirty="0">
                <a:solidFill>
                  <a:schemeClr val="bg1"/>
                </a:solidFill>
              </a:rPr>
            </a:b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412776"/>
            <a:ext cx="4040188" cy="107181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Динамика вовлеченности детей обучающихся на дому к участию в Международном конкурсе «Мир вокруг нас»</a:t>
            </a:r>
          </a:p>
        </p:txBody>
      </p:sp>
      <p:graphicFrame>
        <p:nvGraphicFramePr>
          <p:cNvPr id="7" name="Объект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1561782"/>
              </p:ext>
            </p:extLst>
          </p:nvPr>
        </p:nvGraphicFramePr>
        <p:xfrm>
          <a:off x="467544" y="2420888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 descr="C:\Users\Лариса\Desktop\для публичного показа\на сайт выложить свм\на сайт\мир вокруг нас\IMG_095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96952"/>
            <a:ext cx="4185791" cy="31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29281"/>
            <a:ext cx="1839512" cy="26583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81711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ru-RU" sz="3100" b="1" dirty="0">
                <a:solidFill>
                  <a:schemeClr val="bg1"/>
                </a:solidFill>
              </a:rPr>
            </a:br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>Научное общество обучающихся</a:t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>Просветительская  деятельность</a:t>
            </a:r>
            <a:br>
              <a:rPr lang="ru-RU" sz="3600" b="1" dirty="0">
                <a:solidFill>
                  <a:schemeClr val="bg1"/>
                </a:solidFill>
              </a:rPr>
            </a:br>
            <a:br>
              <a:rPr lang="ru-RU" sz="3600" b="1" dirty="0">
                <a:solidFill>
                  <a:schemeClr val="bg1"/>
                </a:solidFill>
              </a:rPr>
            </a:br>
            <a:endParaRPr lang="ru-RU" sz="2200" b="1" dirty="0">
              <a:solidFill>
                <a:schemeClr val="bg1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17293"/>
            <a:ext cx="3132347" cy="2349261"/>
          </a:xfrm>
        </p:spPr>
      </p:pic>
      <p:sp>
        <p:nvSpPr>
          <p:cNvPr id="6" name="Стрелка влево 5"/>
          <p:cNvSpPr/>
          <p:nvPr/>
        </p:nvSpPr>
        <p:spPr>
          <a:xfrm>
            <a:off x="3801972" y="2096852"/>
            <a:ext cx="2210188" cy="972108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Экскурсии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11760"/>
            <a:ext cx="3084779" cy="23135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3" y="1617292"/>
            <a:ext cx="2542592" cy="508518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4" name="Стрелка влево 13"/>
          <p:cNvSpPr/>
          <p:nvPr/>
        </p:nvSpPr>
        <p:spPr>
          <a:xfrm>
            <a:off x="3776820" y="4653136"/>
            <a:ext cx="2235340" cy="1105749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Занятия в рамках НОО </a:t>
            </a:r>
          </a:p>
        </p:txBody>
      </p:sp>
    </p:spTree>
    <p:extLst>
      <p:ext uri="{BB962C8B-B14F-4D97-AF65-F5344CB8AC3E}">
        <p14:creationId xmlns:p14="http://schemas.microsoft.com/office/powerpoint/2010/main" val="3292117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3100" b="1" dirty="0">
                <a:solidFill>
                  <a:schemeClr val="bg1"/>
                </a:solidFill>
              </a:rPr>
              <a:t>Научное общество обучающихся</a:t>
            </a:r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3100" b="1" dirty="0" err="1">
                <a:solidFill>
                  <a:schemeClr val="bg1"/>
                </a:solidFill>
              </a:rPr>
              <a:t>Профориентационные</a:t>
            </a:r>
            <a:r>
              <a:rPr lang="ru-RU" sz="3100" b="1" dirty="0">
                <a:solidFill>
                  <a:schemeClr val="bg1"/>
                </a:solidFill>
              </a:rPr>
              <a:t> мероприятия</a:t>
            </a:r>
            <a:br>
              <a:rPr lang="ru-RU" sz="3100" b="1" dirty="0">
                <a:solidFill>
                  <a:schemeClr val="bg1"/>
                </a:solidFill>
              </a:rPr>
            </a:br>
            <a:endParaRPr lang="ru-RU" sz="3100" b="1" dirty="0">
              <a:solidFill>
                <a:schemeClr val="bg1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2678924" cy="3727199"/>
          </a:xfrm>
          <a:ln>
            <a:solidFill>
              <a:schemeClr val="accent1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206551" y="2060848"/>
            <a:ext cx="2712399" cy="79208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200" dirty="0"/>
              <a:t>Договор 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060848"/>
            <a:ext cx="2736304" cy="3740190"/>
          </a:xfr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799187"/>
            <a:ext cx="2669135" cy="200185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66320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ru-RU" sz="3100" b="1" dirty="0">
                <a:solidFill>
                  <a:schemeClr val="bg1"/>
                </a:solidFill>
              </a:rPr>
            </a:br>
            <a:r>
              <a:rPr lang="ru-RU" sz="3100" b="1" dirty="0">
                <a:solidFill>
                  <a:schemeClr val="bg1"/>
                </a:solidFill>
              </a:rPr>
              <a:t>Внеурочные занятия по индивидуальному плану обучающегося на дому</a:t>
            </a:r>
            <a:br>
              <a:rPr lang="ru-RU" sz="3100" b="1" dirty="0">
                <a:solidFill>
                  <a:schemeClr val="bg1"/>
                </a:solidFill>
              </a:rPr>
            </a:br>
            <a:endParaRPr lang="ru-RU" sz="31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84784"/>
            <a:ext cx="7210425" cy="5133975"/>
          </a:xfrm>
          <a:prstGeom prst="rect">
            <a:avLst/>
          </a:prstGeom>
          <a:ln w="25400">
            <a:solidFill>
              <a:srgbClr val="00206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6084168" y="5301208"/>
            <a:ext cx="1440160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887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sz="3100" b="1" dirty="0">
                <a:solidFill>
                  <a:schemeClr val="bg1"/>
                </a:solidFill>
              </a:rPr>
              <a:t>Внеурочные занятия по индивидуальному плану обучающегося на дому. Формы проведения.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60921" y="2708920"/>
            <a:ext cx="4038600" cy="1656184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Спортивно-оздоровительное</a:t>
            </a:r>
          </a:p>
          <a:p>
            <a:r>
              <a:rPr lang="ru-RU" sz="2400" dirty="0"/>
              <a:t>Общекультурное</a:t>
            </a:r>
          </a:p>
          <a:p>
            <a:r>
              <a:rPr lang="ru-RU" sz="2400" dirty="0" err="1"/>
              <a:t>Общеинтеллектуальное</a:t>
            </a:r>
            <a:endParaRPr lang="ru-RU" sz="2400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92666" y="2780928"/>
            <a:ext cx="4038600" cy="108012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Духовно-нравственное</a:t>
            </a:r>
          </a:p>
          <a:p>
            <a:r>
              <a:rPr lang="ru-RU" dirty="0"/>
              <a:t>Социальное</a:t>
            </a:r>
          </a:p>
          <a:p>
            <a:endParaRPr lang="ru-RU" dirty="0"/>
          </a:p>
        </p:txBody>
      </p:sp>
      <p:sp>
        <p:nvSpPr>
          <p:cNvPr id="3" name="Параллелограмм 2"/>
          <p:cNvSpPr/>
          <p:nvPr/>
        </p:nvSpPr>
        <p:spPr>
          <a:xfrm>
            <a:off x="381797" y="1772816"/>
            <a:ext cx="3600400" cy="648072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</a:rPr>
              <a:t>Очно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4" name="Параллелограмм 3"/>
          <p:cNvSpPr/>
          <p:nvPr/>
        </p:nvSpPr>
        <p:spPr>
          <a:xfrm>
            <a:off x="4932040" y="1763300"/>
            <a:ext cx="3600400" cy="648072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>
                <a:solidFill>
                  <a:schemeClr val="tx1"/>
                </a:solidFill>
              </a:rPr>
              <a:t>Дистанционно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1797" y="4467944"/>
            <a:ext cx="3442645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Мероприятие в школе</a:t>
            </a:r>
          </a:p>
          <a:p>
            <a:endParaRPr lang="ru-RU" b="1" u="sng" dirty="0">
              <a:solidFill>
                <a:schemeClr val="tx1"/>
              </a:solidFill>
            </a:endParaRPr>
          </a:p>
          <a:p>
            <a:r>
              <a:rPr lang="ru-RU" b="1" u="sng" dirty="0">
                <a:solidFill>
                  <a:schemeClr val="tx1"/>
                </a:solidFill>
              </a:rPr>
              <a:t>Планируется:</a:t>
            </a:r>
          </a:p>
          <a:p>
            <a:r>
              <a:rPr lang="ru-RU" b="1" dirty="0">
                <a:solidFill>
                  <a:schemeClr val="tx1"/>
                </a:solidFill>
              </a:rPr>
              <a:t>Выездные экскурсии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10917" y="4485100"/>
            <a:ext cx="3442645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Веб-конференция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u="sng" dirty="0">
                <a:solidFill>
                  <a:schemeClr val="tx1"/>
                </a:solidFill>
              </a:rPr>
              <a:t>Планируется:</a:t>
            </a:r>
          </a:p>
          <a:p>
            <a:r>
              <a:rPr lang="ru-RU" b="1" dirty="0">
                <a:solidFill>
                  <a:schemeClr val="tx1"/>
                </a:solidFill>
              </a:rPr>
              <a:t>Веб-</a:t>
            </a:r>
            <a:r>
              <a:rPr lang="ru-RU" b="1" dirty="0" err="1">
                <a:solidFill>
                  <a:schemeClr val="tx1"/>
                </a:solidFill>
              </a:rPr>
              <a:t>квесты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565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sz="3100" b="1" dirty="0">
                <a:solidFill>
                  <a:schemeClr val="bg1"/>
                </a:solidFill>
              </a:rPr>
              <a:t>Внеурочные занятия по индивидуальному плану обучающегося на дому. Мероприятие в школе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628800"/>
            <a:ext cx="8064896" cy="792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Учитель</a:t>
            </a:r>
            <a:r>
              <a:rPr lang="ru-RU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780928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5 класс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80839" y="3030577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6 класс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56736" y="2791125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7 класс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50485" y="2833700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8 класс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97751" y="2833700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 класс</a:t>
            </a:r>
          </a:p>
        </p:txBody>
      </p:sp>
      <p:cxnSp>
        <p:nvCxnSpPr>
          <p:cNvPr id="22" name="Прямая со стрелкой 21"/>
          <p:cNvCxnSpPr>
            <a:endCxn id="11" idx="0"/>
          </p:cNvCxnSpPr>
          <p:nvPr/>
        </p:nvCxnSpPr>
        <p:spPr>
          <a:xfrm>
            <a:off x="1079612" y="242088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720899" y="2414495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572000" y="2431085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375648" y="245231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037811" y="248641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079612" y="3284984"/>
            <a:ext cx="219624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915816" y="3534633"/>
            <a:ext cx="1296144" cy="8304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568045" y="3383378"/>
            <a:ext cx="3955" cy="9817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5136856" y="3392996"/>
            <a:ext cx="1237750" cy="9721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6084168" y="3337756"/>
            <a:ext cx="1953644" cy="10273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588609" y="4509120"/>
            <a:ext cx="8064896" cy="158417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Очное мероприятие для детей обучающихся на дому</a:t>
            </a:r>
          </a:p>
          <a:p>
            <a:pPr marL="457200" indent="-457200"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Основы физической подготовки</a:t>
            </a:r>
          </a:p>
          <a:p>
            <a:pPr marL="457200" indent="-457200"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В мире информатики</a:t>
            </a:r>
          </a:p>
        </p:txBody>
      </p:sp>
    </p:spTree>
    <p:extLst>
      <p:ext uri="{BB962C8B-B14F-4D97-AF65-F5344CB8AC3E}">
        <p14:creationId xmlns:p14="http://schemas.microsoft.com/office/powerpoint/2010/main" val="1738330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100" b="1" dirty="0">
                <a:solidFill>
                  <a:schemeClr val="bg1"/>
                </a:solidFill>
              </a:rPr>
              <a:t>Внеурочные занятия по индивидуальному плану обучающегося на дому. Дистанционно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628800"/>
            <a:ext cx="8064896" cy="792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Учитель</a:t>
            </a:r>
            <a:r>
              <a:rPr lang="ru-RU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780928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5 класс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95736" y="2780928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6 класс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56736" y="2791125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7 класс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50485" y="2833700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8 класс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97751" y="2833700"/>
            <a:ext cx="1080120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 класс</a:t>
            </a:r>
          </a:p>
        </p:txBody>
      </p:sp>
      <p:cxnSp>
        <p:nvCxnSpPr>
          <p:cNvPr id="22" name="Прямая со стрелкой 21"/>
          <p:cNvCxnSpPr>
            <a:endCxn id="11" idx="0"/>
          </p:cNvCxnSpPr>
          <p:nvPr/>
        </p:nvCxnSpPr>
        <p:spPr>
          <a:xfrm>
            <a:off x="1079612" y="242088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720899" y="2414495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572000" y="2431085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375648" y="245231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037811" y="248641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079612" y="5088259"/>
            <a:ext cx="1332148" cy="2867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843808" y="5088259"/>
            <a:ext cx="634752" cy="2867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43" idx="0"/>
          </p:cNvCxnSpPr>
          <p:nvPr/>
        </p:nvCxnSpPr>
        <p:spPr>
          <a:xfrm flipH="1">
            <a:off x="4621056" y="5088259"/>
            <a:ext cx="2" cy="385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5709267" y="5069307"/>
            <a:ext cx="693048" cy="3057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6699861" y="5088259"/>
            <a:ext cx="1350762" cy="2867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588608" y="5473712"/>
            <a:ext cx="8064896" cy="1267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Итоговая конференция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Мое</a:t>
            </a:r>
            <a:r>
              <a:rPr lang="ru-RU" dirty="0">
                <a:solidFill>
                  <a:schemeClr val="tx1"/>
                </a:solidFill>
              </a:rPr>
              <a:t> Быково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Навыки безопасной жизни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Математическая мозаика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050860" y="333775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19856" y="333775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596796" y="333775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6402315" y="333775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8050623" y="333775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88608" y="3681028"/>
            <a:ext cx="8015839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Установочное занятие для каждой параллели отдельно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1037006" y="418508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2719856" y="4181337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621057" y="4222901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442836" y="4191445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8036768" y="4222901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57463" y="4565251"/>
            <a:ext cx="7996042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Консультационное занятие для каждой параллели отдельно</a:t>
            </a:r>
          </a:p>
        </p:txBody>
      </p:sp>
    </p:spTree>
    <p:extLst>
      <p:ext uri="{BB962C8B-B14F-4D97-AF65-F5344CB8AC3E}">
        <p14:creationId xmlns:p14="http://schemas.microsoft.com/office/powerpoint/2010/main" val="3262019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Социализация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ru-RU" sz="3600" dirty="0"/>
              <a:t>это процесс и результат освоения человеком знаний и навыков общественной жизни, общепринятых стереотипов поведения, ценностных ориентаций, позволяющих полноценно участвовать в различных ситуациях общественного взаимодействия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941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100" b="1" dirty="0">
                <a:solidFill>
                  <a:schemeClr val="bg1"/>
                </a:solidFill>
              </a:rPr>
              <a:t>Общешкольное родительское собрание для родителей детей обучающихся на дому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766" y="1556792"/>
            <a:ext cx="6648739" cy="498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62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Результаты опроса родителей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29555"/>
            <a:ext cx="7869400" cy="390807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56975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Результаты опроса родителей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8165817" cy="43204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92189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Результаты опроса родителей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42" y="1772816"/>
            <a:ext cx="8192604" cy="439248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00016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Результаты опроса родителей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9" y="1916832"/>
            <a:ext cx="7991246" cy="386045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251065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Результаты опроса родителей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27627"/>
            <a:ext cx="8256097" cy="387531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35364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Результаты опроса родителей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8000287" cy="44644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66697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План работы Академической площадки по вопросу социализации детей с ОВЗ и инвалидностью 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на 2020 год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/>
              <a:t>Пополнять базу олимпиад и конкурсов для детей с ОВЗ и инвалидностью.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Внедрить в работу школы  организационные модели  №1 и №2 в  работу  классного руководителя с категорией детей с ОВЗ и инвалидностью.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Увеличить процент участников детей с ОВЗ и инвалидностью в работе Научного общества обучающихся.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Внедрить в работу школы  разработанные модели организации проведения внеурочной деятельности в соответствии индивидуальными планами обучающихся детей на дому,  апробировать экскурсионные выезды (очные) и </a:t>
            </a:r>
            <a:r>
              <a:rPr lang="ru-RU" sz="2800" dirty="0" err="1"/>
              <a:t>квест</a:t>
            </a:r>
            <a:r>
              <a:rPr lang="ru-RU" sz="2800" dirty="0"/>
              <a:t>-технологии в сети интернет (дистанционные).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Продолжить практику дистанционных родительских собраний.</a:t>
            </a:r>
          </a:p>
          <a:p>
            <a:pPr marL="514350" indent="-514350">
              <a:buFont typeface="+mj-lt"/>
              <a:buAutoNum type="arabicPeriod"/>
            </a:pPr>
            <a:endParaRPr lang="ru-RU" sz="2800" dirty="0"/>
          </a:p>
          <a:p>
            <a:pPr marL="514350" indent="-514350">
              <a:buFont typeface="+mj-lt"/>
              <a:buAutoNum type="arabicPeriod"/>
            </a:pPr>
            <a:endParaRPr lang="ru-RU" sz="28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322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10947" cy="11430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Обучение </a:t>
            </a:r>
            <a:endParaRPr lang="ru-RU" sz="7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49404"/>
            <a:ext cx="4575555" cy="1913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631001"/>
            <a:ext cx="3648075" cy="4333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67544" y="3717032"/>
            <a:ext cx="4575555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Расписание уроков с учетом проведения медицинской реабилитации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6093295"/>
            <a:ext cx="3648075" cy="6377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Индивидуальный план </a:t>
            </a:r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467543" y="4723016"/>
            <a:ext cx="4575555" cy="2008030"/>
          </a:xfrm>
          <a:prstGeom prst="snip1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Психолого-педагогическое  сопровождение учебного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128038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Обучение </a:t>
            </a:r>
            <a:endParaRPr lang="ru-RU" sz="72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717658"/>
              </p:ext>
            </p:extLst>
          </p:nvPr>
        </p:nvGraphicFramePr>
        <p:xfrm>
          <a:off x="492946" y="2996952"/>
          <a:ext cx="8230116" cy="3129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2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3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выпускников, поступивших в вузы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(на базе 11 классов)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выпускников, поступивших в </a:t>
                      </a:r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СУЗы</a:t>
                      </a:r>
                      <a:r>
                        <a:rPr lang="ru-RU" sz="2000" b="1" kern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(на базе 9 и 11 классов)</a:t>
                      </a:r>
                    </a:p>
                  </a:txBody>
                  <a:tcPr marL="90879" marR="9087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выпускников, которые по болезни не смогли продолжать получать образование в профессиональных учебных заведениях</a:t>
                      </a:r>
                    </a:p>
                  </a:txBody>
                  <a:tcPr marL="90879" marR="9087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1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0879" marR="90879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628800"/>
            <a:ext cx="6020072" cy="144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b="1" dirty="0">
                <a:ea typeface="+mj-ea"/>
                <a:cs typeface="+mj-cs"/>
              </a:rPr>
              <a:t>Результаты поступления в профессиональные учебные заведения выпускников </a:t>
            </a:r>
            <a:br>
              <a:rPr lang="ru-RU" sz="2000" b="1" dirty="0">
                <a:ea typeface="+mj-ea"/>
                <a:cs typeface="+mj-cs"/>
              </a:rPr>
            </a:br>
            <a:r>
              <a:rPr lang="ru-RU" sz="2000" b="1" dirty="0">
                <a:ea typeface="+mj-ea"/>
                <a:cs typeface="+mj-cs"/>
              </a:rPr>
              <a:t>МОУ «Быковская СОШ № 15» с 2011 по 2019 г.</a:t>
            </a:r>
            <a:br>
              <a:rPr lang="ru-RU" sz="3600" b="1" dirty="0">
                <a:ea typeface="+mj-ea"/>
                <a:cs typeface="+mj-cs"/>
              </a:rPr>
            </a:br>
            <a:endParaRPr lang="ru-RU" sz="3600" b="1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1786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Направления социализации детей с ОВЗ и инвалидностью</a:t>
            </a:r>
          </a:p>
        </p:txBody>
      </p:sp>
      <p:sp>
        <p:nvSpPr>
          <p:cNvPr id="4" name="Прямоугольник с одним вырезанным скругленным углом 3"/>
          <p:cNvSpPr/>
          <p:nvPr/>
        </p:nvSpPr>
        <p:spPr>
          <a:xfrm>
            <a:off x="540265" y="1771149"/>
            <a:ext cx="3384376" cy="1872208"/>
          </a:xfrm>
          <a:prstGeom prst="snip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Внеурочная работа учителя- предметника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5026794" y="1771149"/>
            <a:ext cx="3384376" cy="1872208"/>
          </a:xfrm>
          <a:prstGeom prst="snip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Работа классного руководителя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с одним вырезанным скругленным углом 5"/>
          <p:cNvSpPr/>
          <p:nvPr/>
        </p:nvSpPr>
        <p:spPr>
          <a:xfrm>
            <a:off x="564526" y="4365104"/>
            <a:ext cx="3384376" cy="1872208"/>
          </a:xfrm>
          <a:prstGeom prst="snip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Участие в научном обществе обучающихся школы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5062976" y="4365104"/>
            <a:ext cx="3384376" cy="1872208"/>
          </a:xfrm>
          <a:prstGeom prst="snip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Внеурочные занятия по индивидуальному плану обучающегося на дому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869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>Внеурочная работа учителя- предметника</a:t>
            </a:r>
            <a:br>
              <a:rPr lang="ru-RU" sz="3600" b="1" dirty="0">
                <a:solidFill>
                  <a:schemeClr val="bg1"/>
                </a:solidFill>
              </a:rPr>
            </a:b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14724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/>
              <a:t>Охват обучающихся на дому мероприятиями </a:t>
            </a:r>
          </a:p>
          <a:p>
            <a:pPr algn="ctr"/>
            <a:r>
              <a:rPr lang="ru-RU" dirty="0"/>
              <a:t>учебной деятельности: работа учителей-предметников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07487817"/>
              </p:ext>
            </p:extLst>
          </p:nvPr>
        </p:nvGraphicFramePr>
        <p:xfrm>
          <a:off x="683568" y="2636912"/>
          <a:ext cx="7787208" cy="3672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4154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Внеурочная работа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учителя- предметника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85775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1600" dirty="0"/>
              <a:t>Количество детей с ОВЗ и инвалидностью принявших участие в олимпиадах и конкурсах по учебным предметам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88577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/>
              <a:t>Число Побед по учебным предметам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18170163"/>
              </p:ext>
            </p:extLst>
          </p:nvPr>
        </p:nvGraphicFramePr>
        <p:xfrm>
          <a:off x="4644008" y="2492896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26939832"/>
              </p:ext>
            </p:extLst>
          </p:nvPr>
        </p:nvGraphicFramePr>
        <p:xfrm>
          <a:off x="467544" y="2492896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6649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Наши победите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29" y="1602991"/>
            <a:ext cx="2219137" cy="31361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01" y="1602991"/>
            <a:ext cx="3149377" cy="22264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631073"/>
            <a:ext cx="2196119" cy="31081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211" y="4102572"/>
            <a:ext cx="1770479" cy="2518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04201"/>
            <a:ext cx="1737803" cy="25212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55" y="4124659"/>
            <a:ext cx="1831884" cy="25174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877" y="5036410"/>
            <a:ext cx="2240843" cy="15841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609600" y="260648"/>
            <a:ext cx="8229600" cy="1152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  <a:p>
            <a:endParaRPr lang="ru-RU" sz="14400" b="1" dirty="0">
              <a:solidFill>
                <a:schemeClr val="bg1"/>
              </a:solidFill>
            </a:endParaRPr>
          </a:p>
          <a:p>
            <a:r>
              <a:rPr lang="ru-RU" sz="14400" b="1" dirty="0">
                <a:solidFill>
                  <a:schemeClr val="bg1"/>
                </a:solidFill>
              </a:rPr>
              <a:t>Внеурочная работа </a:t>
            </a:r>
            <a:br>
              <a:rPr lang="ru-RU" sz="14400" b="1" dirty="0">
                <a:solidFill>
                  <a:schemeClr val="bg1"/>
                </a:solidFill>
              </a:rPr>
            </a:br>
            <a:r>
              <a:rPr lang="ru-RU" sz="14400" b="1" dirty="0">
                <a:solidFill>
                  <a:schemeClr val="bg1"/>
                </a:solidFill>
              </a:rPr>
              <a:t>учителя- предметника</a:t>
            </a:r>
            <a:br>
              <a:rPr lang="ru-RU" sz="14400" b="1" dirty="0">
                <a:solidFill>
                  <a:schemeClr val="bg1"/>
                </a:solidFill>
              </a:rPr>
            </a:br>
            <a:endParaRPr lang="ru-RU" sz="1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79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Работа классного руководителя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4040188" cy="1440160"/>
          </a:xfr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/>
            <a:r>
              <a:rPr lang="ru-RU" b="0" u="sng" dirty="0"/>
              <a:t>Организационная модель №1</a:t>
            </a:r>
          </a:p>
          <a:p>
            <a:pPr algn="just"/>
            <a:r>
              <a:rPr lang="ru-RU" sz="2200" dirty="0"/>
              <a:t>Очное участие детей с ОВЗ и инвалидностью в мероприятиях воспитательной направленности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628800"/>
            <a:ext cx="4041775" cy="1440160"/>
          </a:xfr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/>
            <a:r>
              <a:rPr lang="ru-RU" b="0" u="sng" dirty="0"/>
              <a:t>Организационная модель №2</a:t>
            </a:r>
          </a:p>
          <a:p>
            <a:pPr algn="just"/>
            <a:r>
              <a:rPr lang="ru-RU" dirty="0"/>
              <a:t>Дистанционная модель участия детей с ОВЗ и инвалидностью в мероприятиях воспитательной направленности</a:t>
            </a:r>
          </a:p>
        </p:txBody>
      </p:sp>
      <p:pic>
        <p:nvPicPr>
          <p:cNvPr id="7" name="Объект 6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4040188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84984"/>
            <a:ext cx="4041775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69458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957</TotalTime>
  <Words>607</Words>
  <Application>Microsoft Office PowerPoint</Application>
  <PresentationFormat>Экран (4:3)</PresentationFormat>
  <Paragraphs>119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 ФОРМЫ СОЦИАЛИЗАЦИИ ДЕТЕЙ С ОВЗ И ИНВАЛИДНОСТЬЮ  В МОУ БЫКОВСКАЯ СОШ № 15 </vt:lpstr>
      <vt:lpstr>Социализация</vt:lpstr>
      <vt:lpstr>Обучение </vt:lpstr>
      <vt:lpstr>Обучение </vt:lpstr>
      <vt:lpstr>Направления социализации детей с ОВЗ и инвалидностью</vt:lpstr>
      <vt:lpstr> Внеурочная работа учителя- предметника </vt:lpstr>
      <vt:lpstr> Внеурочная работа  учителя- предметника </vt:lpstr>
      <vt:lpstr>Наши победите</vt:lpstr>
      <vt:lpstr> Работа классного руководителя </vt:lpstr>
      <vt:lpstr> Работа классного руководителя </vt:lpstr>
      <vt:lpstr>Научное общество обучающихся</vt:lpstr>
      <vt:lpstr> Научное общество обучающихся Проектная деятельность обучающихся </vt:lpstr>
      <vt:lpstr> Научное общество обучающихся Конкурсы, олимпиады…. </vt:lpstr>
      <vt:lpstr>  Научное общество обучающихся Просветительская  деятельность  </vt:lpstr>
      <vt:lpstr> Научное общество обучающихся Профориентационные мероприятия </vt:lpstr>
      <vt:lpstr> Внеурочные занятия по индивидуальному плану обучающегося на дому </vt:lpstr>
      <vt:lpstr>Внеурочные занятия по индивидуальному плану обучающегося на дому. Формы проведения.</vt:lpstr>
      <vt:lpstr>Внеурочные занятия по индивидуальному плану обучающегося на дому. Мероприятие в школе</vt:lpstr>
      <vt:lpstr>Внеурочные занятия по индивидуальному плану обучающегося на дому. Дистанционно </vt:lpstr>
      <vt:lpstr>Общешкольное родительское собрание для родителей детей обучающихся на дому</vt:lpstr>
      <vt:lpstr>Результаты опроса родителей </vt:lpstr>
      <vt:lpstr>Результаты опроса родителей </vt:lpstr>
      <vt:lpstr>Результаты опроса родителей </vt:lpstr>
      <vt:lpstr>Результаты опроса родителей </vt:lpstr>
      <vt:lpstr>Результаты опроса родителей </vt:lpstr>
      <vt:lpstr>Результаты опроса родителей </vt:lpstr>
      <vt:lpstr>План работы Академической площадки по вопросу социализации детей с ОВЗ и инвалидностью  на 2020 год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ФОРМЫ СОЦИАЛИЗАЦИИ ДЕТЕЙ С ОВЗ И ИНВАЛИДНОСТЬЮ  В МОУ «БЫКОВСКАЯ СОШ № 15» </dc:title>
  <dc:creator>Лариса</dc:creator>
  <cp:lastModifiedBy>география РМО</cp:lastModifiedBy>
  <cp:revision>116</cp:revision>
  <dcterms:created xsi:type="dcterms:W3CDTF">2019-12-10T16:35:47Z</dcterms:created>
  <dcterms:modified xsi:type="dcterms:W3CDTF">2022-02-24T14:44:10Z</dcterms:modified>
</cp:coreProperties>
</file>