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  <p:sldMasterId id="2147483780" r:id="rId6"/>
    <p:sldMasterId id="2147483792" r:id="rId7"/>
    <p:sldMasterId id="2147483804" r:id="rId8"/>
  </p:sldMasterIdLst>
  <p:sldIdLst>
    <p:sldId id="257" r:id="rId9"/>
    <p:sldId id="258" r:id="rId10"/>
    <p:sldId id="270" r:id="rId11"/>
    <p:sldId id="271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9" r:id="rId20"/>
    <p:sldId id="273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3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3EA564-5069-44D0-B043-34E65D354FB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C598A-12AB-4E7F-8EDC-22C0548BCB3C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EB2AB3AE-1C2D-4938-BA68-730A221F0192}" type="parTrans" cxnId="{4DE35AB7-9175-496A-93E2-BF7167A699AA}">
      <dgm:prSet/>
      <dgm:spPr/>
      <dgm:t>
        <a:bodyPr/>
        <a:lstStyle/>
        <a:p>
          <a:endParaRPr lang="ru-RU"/>
        </a:p>
      </dgm:t>
    </dgm:pt>
    <dgm:pt modelId="{D6B376FE-0BCD-41ED-AECD-361FFE820F8E}" type="sibTrans" cxnId="{4DE35AB7-9175-496A-93E2-BF7167A699AA}">
      <dgm:prSet/>
      <dgm:spPr/>
      <dgm:t>
        <a:bodyPr/>
        <a:lstStyle/>
        <a:p>
          <a:endParaRPr lang="ru-RU"/>
        </a:p>
      </dgm:t>
    </dgm:pt>
    <dgm:pt modelId="{1E3E5B5A-6861-4F9C-B2E4-4A8C0C401980}">
      <dgm:prSet phldrT="[Текст]"/>
      <dgm:spPr/>
      <dgm:t>
        <a:bodyPr/>
        <a:lstStyle/>
        <a:p>
          <a:r>
            <a:rPr lang="ru-RU" dirty="0" smtClean="0"/>
            <a:t>Формулируется тема урока или читается текст</a:t>
          </a:r>
          <a:endParaRPr lang="ru-RU" dirty="0"/>
        </a:p>
      </dgm:t>
    </dgm:pt>
    <dgm:pt modelId="{46766482-024B-4E46-B93E-52AE3645C75D}" type="parTrans" cxnId="{75EE9609-96D7-4B01-AB5A-0B48CA6A340E}">
      <dgm:prSet/>
      <dgm:spPr/>
      <dgm:t>
        <a:bodyPr/>
        <a:lstStyle/>
        <a:p>
          <a:endParaRPr lang="ru-RU"/>
        </a:p>
      </dgm:t>
    </dgm:pt>
    <dgm:pt modelId="{DA43B89D-9CF4-47E6-B02B-4EAE61199D6A}" type="sibTrans" cxnId="{75EE9609-96D7-4B01-AB5A-0B48CA6A340E}">
      <dgm:prSet/>
      <dgm:spPr/>
      <dgm:t>
        <a:bodyPr/>
        <a:lstStyle/>
        <a:p>
          <a:endParaRPr lang="ru-RU"/>
        </a:p>
      </dgm:t>
    </dgm:pt>
    <dgm:pt modelId="{C0260C59-E699-49C3-B51B-E38EA23C380E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C3F0C44E-A703-40F2-B76B-E31E61784A65}" type="parTrans" cxnId="{C727140F-36A8-4A31-BAE0-E1F1A9D98F7F}">
      <dgm:prSet/>
      <dgm:spPr/>
      <dgm:t>
        <a:bodyPr/>
        <a:lstStyle/>
        <a:p>
          <a:endParaRPr lang="ru-RU"/>
        </a:p>
      </dgm:t>
    </dgm:pt>
    <dgm:pt modelId="{076EEDB2-2147-47E7-82A3-D977748D2198}" type="sibTrans" cxnId="{C727140F-36A8-4A31-BAE0-E1F1A9D98F7F}">
      <dgm:prSet/>
      <dgm:spPr/>
      <dgm:t>
        <a:bodyPr/>
        <a:lstStyle/>
        <a:p>
          <a:endParaRPr lang="ru-RU"/>
        </a:p>
      </dgm:t>
    </dgm:pt>
    <dgm:pt modelId="{F1DC341D-C77C-4FA0-9241-2F3376F7F356}">
      <dgm:prSet phldrT="[Текст]"/>
      <dgm:spPr/>
      <dgm:t>
        <a:bodyPr/>
        <a:lstStyle/>
        <a:p>
          <a:r>
            <a:rPr lang="ru-RU" dirty="0" smtClean="0"/>
            <a:t>Учитель (ученик) бросает кубик: надпись на грани указывает вид вопросов для группы</a:t>
          </a:r>
          <a:endParaRPr lang="ru-RU" dirty="0"/>
        </a:p>
      </dgm:t>
    </dgm:pt>
    <dgm:pt modelId="{701E327D-C1C0-49CC-8A0C-D8F41C7F0246}" type="parTrans" cxnId="{4A4B72C1-7F5F-4866-8D8E-FCF0C12FF381}">
      <dgm:prSet/>
      <dgm:spPr/>
      <dgm:t>
        <a:bodyPr/>
        <a:lstStyle/>
        <a:p>
          <a:endParaRPr lang="ru-RU"/>
        </a:p>
      </dgm:t>
    </dgm:pt>
    <dgm:pt modelId="{429090A3-88FB-484B-BF8F-C479B5E105C2}" type="sibTrans" cxnId="{4A4B72C1-7F5F-4866-8D8E-FCF0C12FF381}">
      <dgm:prSet/>
      <dgm:spPr/>
      <dgm:t>
        <a:bodyPr/>
        <a:lstStyle/>
        <a:p>
          <a:endParaRPr lang="ru-RU"/>
        </a:p>
      </dgm:t>
    </dgm:pt>
    <dgm:pt modelId="{EBA9D307-260B-4F36-90B4-7A85272F5568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B571D1A-AF40-4275-9EFD-3A1D96379690}" type="parTrans" cxnId="{3EE5E57D-687C-4A72-88D8-20B5B9538336}">
      <dgm:prSet/>
      <dgm:spPr/>
      <dgm:t>
        <a:bodyPr/>
        <a:lstStyle/>
        <a:p>
          <a:endParaRPr lang="ru-RU"/>
        </a:p>
      </dgm:t>
    </dgm:pt>
    <dgm:pt modelId="{7453BBA0-97CC-4122-866E-F0E626E7B5A5}" type="sibTrans" cxnId="{3EE5E57D-687C-4A72-88D8-20B5B9538336}">
      <dgm:prSet/>
      <dgm:spPr/>
      <dgm:t>
        <a:bodyPr/>
        <a:lstStyle/>
        <a:p>
          <a:endParaRPr lang="ru-RU"/>
        </a:p>
      </dgm:t>
    </dgm:pt>
    <dgm:pt modelId="{14BD975B-E9FA-42F7-86A0-564397EE89CC}">
      <dgm:prSet phldrT="[Текст]"/>
      <dgm:spPr/>
      <dgm:t>
        <a:bodyPr/>
        <a:lstStyle/>
        <a:p>
          <a:r>
            <a:rPr lang="ru-RU" dirty="0" smtClean="0"/>
            <a:t>Ученики формулируют вопросы по теме (каждая группа по выпавшему ей виду)</a:t>
          </a:r>
          <a:endParaRPr lang="ru-RU" dirty="0"/>
        </a:p>
      </dgm:t>
    </dgm:pt>
    <dgm:pt modelId="{22090BD9-595A-4F82-9498-C0CC4E55EA51}" type="parTrans" cxnId="{E1A53581-B9A4-47A4-95E8-98DC10CCB985}">
      <dgm:prSet/>
      <dgm:spPr/>
      <dgm:t>
        <a:bodyPr/>
        <a:lstStyle/>
        <a:p>
          <a:endParaRPr lang="ru-RU"/>
        </a:p>
      </dgm:t>
    </dgm:pt>
    <dgm:pt modelId="{83981DA2-CEC2-4B5F-AA68-F7A023F99EE5}" type="sibTrans" cxnId="{E1A53581-B9A4-47A4-95E8-98DC10CCB985}">
      <dgm:prSet/>
      <dgm:spPr/>
      <dgm:t>
        <a:bodyPr/>
        <a:lstStyle/>
        <a:p>
          <a:endParaRPr lang="ru-RU"/>
        </a:p>
      </dgm:t>
    </dgm:pt>
    <dgm:pt modelId="{34FE779F-223A-4571-93F3-9F42BDDEDA7A}" type="pres">
      <dgm:prSet presAssocID="{3B3EA564-5069-44D0-B043-34E65D354FB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7303A9-0E73-40DF-9744-ABA3A85CBADC}" type="pres">
      <dgm:prSet presAssocID="{458C598A-12AB-4E7F-8EDC-22C0548BCB3C}" presName="composite" presStyleCnt="0"/>
      <dgm:spPr/>
    </dgm:pt>
    <dgm:pt modelId="{47E13241-490A-46F8-B984-692018B2B347}" type="pres">
      <dgm:prSet presAssocID="{458C598A-12AB-4E7F-8EDC-22C0548BCB3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D1998A-0656-4938-BF3F-E56386CA23A0}" type="pres">
      <dgm:prSet presAssocID="{458C598A-12AB-4E7F-8EDC-22C0548BCB3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5B6626-73F8-41B4-878B-DF14B7B31C6C}" type="pres">
      <dgm:prSet presAssocID="{D6B376FE-0BCD-41ED-AECD-361FFE820F8E}" presName="sp" presStyleCnt="0"/>
      <dgm:spPr/>
    </dgm:pt>
    <dgm:pt modelId="{BD7586D1-B534-4C61-ACCE-A5E62C2AEAF5}" type="pres">
      <dgm:prSet presAssocID="{C0260C59-E699-49C3-B51B-E38EA23C380E}" presName="composite" presStyleCnt="0"/>
      <dgm:spPr/>
    </dgm:pt>
    <dgm:pt modelId="{056D93A2-B6B9-46E8-95E9-42C2EFA6CEE7}" type="pres">
      <dgm:prSet presAssocID="{C0260C59-E699-49C3-B51B-E38EA23C380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98909-6E17-4C5B-9274-C82515F13D12}" type="pres">
      <dgm:prSet presAssocID="{C0260C59-E699-49C3-B51B-E38EA23C380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E66393-7A34-4494-B6C7-F72E335018C6}" type="pres">
      <dgm:prSet presAssocID="{076EEDB2-2147-47E7-82A3-D977748D2198}" presName="sp" presStyleCnt="0"/>
      <dgm:spPr/>
    </dgm:pt>
    <dgm:pt modelId="{B60E2895-3585-4C95-8E01-D1262A27FC88}" type="pres">
      <dgm:prSet presAssocID="{EBA9D307-260B-4F36-90B4-7A85272F5568}" presName="composite" presStyleCnt="0"/>
      <dgm:spPr/>
    </dgm:pt>
    <dgm:pt modelId="{576C5BEA-F43A-4ADB-BA33-DDF8380329BE}" type="pres">
      <dgm:prSet presAssocID="{EBA9D307-260B-4F36-90B4-7A85272F556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1018EA-7D1F-46B1-AC02-58D73DA21992}" type="pres">
      <dgm:prSet presAssocID="{EBA9D307-260B-4F36-90B4-7A85272F556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E5E57D-687C-4A72-88D8-20B5B9538336}" srcId="{3B3EA564-5069-44D0-B043-34E65D354FBA}" destId="{EBA9D307-260B-4F36-90B4-7A85272F5568}" srcOrd="2" destOrd="0" parTransId="{6B571D1A-AF40-4275-9EFD-3A1D96379690}" sibTransId="{7453BBA0-97CC-4122-866E-F0E626E7B5A5}"/>
    <dgm:cxn modelId="{C727140F-36A8-4A31-BAE0-E1F1A9D98F7F}" srcId="{3B3EA564-5069-44D0-B043-34E65D354FBA}" destId="{C0260C59-E699-49C3-B51B-E38EA23C380E}" srcOrd="1" destOrd="0" parTransId="{C3F0C44E-A703-40F2-B76B-E31E61784A65}" sibTransId="{076EEDB2-2147-47E7-82A3-D977748D2198}"/>
    <dgm:cxn modelId="{E1A53581-B9A4-47A4-95E8-98DC10CCB985}" srcId="{EBA9D307-260B-4F36-90B4-7A85272F5568}" destId="{14BD975B-E9FA-42F7-86A0-564397EE89CC}" srcOrd="0" destOrd="0" parTransId="{22090BD9-595A-4F82-9498-C0CC4E55EA51}" sibTransId="{83981DA2-CEC2-4B5F-AA68-F7A023F99EE5}"/>
    <dgm:cxn modelId="{E0334890-E969-4772-B25B-5542709143AE}" type="presOf" srcId="{14BD975B-E9FA-42F7-86A0-564397EE89CC}" destId="{041018EA-7D1F-46B1-AC02-58D73DA21992}" srcOrd="0" destOrd="0" presId="urn:microsoft.com/office/officeart/2005/8/layout/chevron2"/>
    <dgm:cxn modelId="{5B3B8175-13FD-4EA1-9AE7-BFD23A0497AF}" type="presOf" srcId="{F1DC341D-C77C-4FA0-9241-2F3376F7F356}" destId="{55C98909-6E17-4C5B-9274-C82515F13D12}" srcOrd="0" destOrd="0" presId="urn:microsoft.com/office/officeart/2005/8/layout/chevron2"/>
    <dgm:cxn modelId="{4A4B72C1-7F5F-4866-8D8E-FCF0C12FF381}" srcId="{C0260C59-E699-49C3-B51B-E38EA23C380E}" destId="{F1DC341D-C77C-4FA0-9241-2F3376F7F356}" srcOrd="0" destOrd="0" parTransId="{701E327D-C1C0-49CC-8A0C-D8F41C7F0246}" sibTransId="{429090A3-88FB-484B-BF8F-C479B5E105C2}"/>
    <dgm:cxn modelId="{BC9B1EED-D87A-458D-98DE-D5187666464E}" type="presOf" srcId="{C0260C59-E699-49C3-B51B-E38EA23C380E}" destId="{056D93A2-B6B9-46E8-95E9-42C2EFA6CEE7}" srcOrd="0" destOrd="0" presId="urn:microsoft.com/office/officeart/2005/8/layout/chevron2"/>
    <dgm:cxn modelId="{6D134003-4EF6-4796-9994-CBD81E1E9098}" type="presOf" srcId="{458C598A-12AB-4E7F-8EDC-22C0548BCB3C}" destId="{47E13241-490A-46F8-B984-692018B2B347}" srcOrd="0" destOrd="0" presId="urn:microsoft.com/office/officeart/2005/8/layout/chevron2"/>
    <dgm:cxn modelId="{75EE9609-96D7-4B01-AB5A-0B48CA6A340E}" srcId="{458C598A-12AB-4E7F-8EDC-22C0548BCB3C}" destId="{1E3E5B5A-6861-4F9C-B2E4-4A8C0C401980}" srcOrd="0" destOrd="0" parTransId="{46766482-024B-4E46-B93E-52AE3645C75D}" sibTransId="{DA43B89D-9CF4-47E6-B02B-4EAE61199D6A}"/>
    <dgm:cxn modelId="{F23FDE8E-F969-4F4C-9EF3-A718F98829BF}" type="presOf" srcId="{EBA9D307-260B-4F36-90B4-7A85272F5568}" destId="{576C5BEA-F43A-4ADB-BA33-DDF8380329BE}" srcOrd="0" destOrd="0" presId="urn:microsoft.com/office/officeart/2005/8/layout/chevron2"/>
    <dgm:cxn modelId="{4DE35AB7-9175-496A-93E2-BF7167A699AA}" srcId="{3B3EA564-5069-44D0-B043-34E65D354FBA}" destId="{458C598A-12AB-4E7F-8EDC-22C0548BCB3C}" srcOrd="0" destOrd="0" parTransId="{EB2AB3AE-1C2D-4938-BA68-730A221F0192}" sibTransId="{D6B376FE-0BCD-41ED-AECD-361FFE820F8E}"/>
    <dgm:cxn modelId="{E10CBE14-7DE8-4396-BF43-65061D5D0FA4}" type="presOf" srcId="{3B3EA564-5069-44D0-B043-34E65D354FBA}" destId="{34FE779F-223A-4571-93F3-9F42BDDEDA7A}" srcOrd="0" destOrd="0" presId="urn:microsoft.com/office/officeart/2005/8/layout/chevron2"/>
    <dgm:cxn modelId="{6785BDEE-AE02-49C7-AAF1-DF12AE33E738}" type="presOf" srcId="{1E3E5B5A-6861-4F9C-B2E4-4A8C0C401980}" destId="{FDD1998A-0656-4938-BF3F-E56386CA23A0}" srcOrd="0" destOrd="0" presId="urn:microsoft.com/office/officeart/2005/8/layout/chevron2"/>
    <dgm:cxn modelId="{F59CAE68-4D85-4220-9FFF-E1421A1CBBC7}" type="presParOf" srcId="{34FE779F-223A-4571-93F3-9F42BDDEDA7A}" destId="{097303A9-0E73-40DF-9744-ABA3A85CBADC}" srcOrd="0" destOrd="0" presId="urn:microsoft.com/office/officeart/2005/8/layout/chevron2"/>
    <dgm:cxn modelId="{4E0FEDD7-986B-4019-8D82-6F9E563AB40F}" type="presParOf" srcId="{097303A9-0E73-40DF-9744-ABA3A85CBADC}" destId="{47E13241-490A-46F8-B984-692018B2B347}" srcOrd="0" destOrd="0" presId="urn:microsoft.com/office/officeart/2005/8/layout/chevron2"/>
    <dgm:cxn modelId="{6A20F6D2-0186-42E1-B381-03DFA3D754E5}" type="presParOf" srcId="{097303A9-0E73-40DF-9744-ABA3A85CBADC}" destId="{FDD1998A-0656-4938-BF3F-E56386CA23A0}" srcOrd="1" destOrd="0" presId="urn:microsoft.com/office/officeart/2005/8/layout/chevron2"/>
    <dgm:cxn modelId="{980341A9-1A76-4916-852D-0038F5ABBEBF}" type="presParOf" srcId="{34FE779F-223A-4571-93F3-9F42BDDEDA7A}" destId="{835B6626-73F8-41B4-878B-DF14B7B31C6C}" srcOrd="1" destOrd="0" presId="urn:microsoft.com/office/officeart/2005/8/layout/chevron2"/>
    <dgm:cxn modelId="{0D3B6006-8553-471D-8806-7C5B6CD7F03E}" type="presParOf" srcId="{34FE779F-223A-4571-93F3-9F42BDDEDA7A}" destId="{BD7586D1-B534-4C61-ACCE-A5E62C2AEAF5}" srcOrd="2" destOrd="0" presId="urn:microsoft.com/office/officeart/2005/8/layout/chevron2"/>
    <dgm:cxn modelId="{819EA5E7-9865-4193-9BC4-87AA485648CE}" type="presParOf" srcId="{BD7586D1-B534-4C61-ACCE-A5E62C2AEAF5}" destId="{056D93A2-B6B9-46E8-95E9-42C2EFA6CEE7}" srcOrd="0" destOrd="0" presId="urn:microsoft.com/office/officeart/2005/8/layout/chevron2"/>
    <dgm:cxn modelId="{487FE2D4-3210-42C0-96D9-252870FFF18B}" type="presParOf" srcId="{BD7586D1-B534-4C61-ACCE-A5E62C2AEAF5}" destId="{55C98909-6E17-4C5B-9274-C82515F13D12}" srcOrd="1" destOrd="0" presId="urn:microsoft.com/office/officeart/2005/8/layout/chevron2"/>
    <dgm:cxn modelId="{C93431BF-4547-49A6-842C-1AE8AD23C958}" type="presParOf" srcId="{34FE779F-223A-4571-93F3-9F42BDDEDA7A}" destId="{9AE66393-7A34-4494-B6C7-F72E335018C6}" srcOrd="3" destOrd="0" presId="urn:microsoft.com/office/officeart/2005/8/layout/chevron2"/>
    <dgm:cxn modelId="{44EDE3C8-92C0-43A9-9829-E5550332A64E}" type="presParOf" srcId="{34FE779F-223A-4571-93F3-9F42BDDEDA7A}" destId="{B60E2895-3585-4C95-8E01-D1262A27FC88}" srcOrd="4" destOrd="0" presId="urn:microsoft.com/office/officeart/2005/8/layout/chevron2"/>
    <dgm:cxn modelId="{DA0B9418-39BC-4550-8330-9B650FCFE913}" type="presParOf" srcId="{B60E2895-3585-4C95-8E01-D1262A27FC88}" destId="{576C5BEA-F43A-4ADB-BA33-DDF8380329BE}" srcOrd="0" destOrd="0" presId="urn:microsoft.com/office/officeart/2005/8/layout/chevron2"/>
    <dgm:cxn modelId="{0F82DBD1-E3C7-4F09-928F-4B9AD4F692F5}" type="presParOf" srcId="{B60E2895-3585-4C95-8E01-D1262A27FC88}" destId="{041018EA-7D1F-46B1-AC02-58D73DA2199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E13241-490A-46F8-B984-692018B2B347}">
      <dsp:nvSpPr>
        <dsp:cNvPr id="0" name=""/>
        <dsp:cNvSpPr/>
      </dsp:nvSpPr>
      <dsp:spPr>
        <a:xfrm rot="5400000">
          <a:off x="-262889" y="264899"/>
          <a:ext cx="1752600" cy="12268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1</a:t>
          </a:r>
          <a:endParaRPr lang="ru-RU" sz="3600" kern="1200" dirty="0"/>
        </a:p>
      </dsp:txBody>
      <dsp:txXfrm rot="-5400000">
        <a:off x="1" y="615419"/>
        <a:ext cx="1226820" cy="525780"/>
      </dsp:txXfrm>
    </dsp:sp>
    <dsp:sp modelId="{FDD1998A-0656-4938-BF3F-E56386CA23A0}">
      <dsp:nvSpPr>
        <dsp:cNvPr id="0" name=""/>
        <dsp:cNvSpPr/>
      </dsp:nvSpPr>
      <dsp:spPr>
        <a:xfrm rot="5400000">
          <a:off x="4158614" y="-2929784"/>
          <a:ext cx="1139190" cy="70027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Формулируется тема урока или читается текст</a:t>
          </a:r>
          <a:endParaRPr lang="ru-RU" sz="2500" kern="1200" dirty="0"/>
        </a:p>
      </dsp:txBody>
      <dsp:txXfrm rot="-5400000">
        <a:off x="1226820" y="57621"/>
        <a:ext cx="6947169" cy="1027968"/>
      </dsp:txXfrm>
    </dsp:sp>
    <dsp:sp modelId="{056D93A2-B6B9-46E8-95E9-42C2EFA6CEE7}">
      <dsp:nvSpPr>
        <dsp:cNvPr id="0" name=""/>
        <dsp:cNvSpPr/>
      </dsp:nvSpPr>
      <dsp:spPr>
        <a:xfrm rot="5400000">
          <a:off x="-262889" y="1824989"/>
          <a:ext cx="1752600" cy="12268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2</a:t>
          </a:r>
          <a:endParaRPr lang="ru-RU" sz="3600" kern="1200" dirty="0"/>
        </a:p>
      </dsp:txBody>
      <dsp:txXfrm rot="-5400000">
        <a:off x="1" y="2175509"/>
        <a:ext cx="1226820" cy="525780"/>
      </dsp:txXfrm>
    </dsp:sp>
    <dsp:sp modelId="{55C98909-6E17-4C5B-9274-C82515F13D12}">
      <dsp:nvSpPr>
        <dsp:cNvPr id="0" name=""/>
        <dsp:cNvSpPr/>
      </dsp:nvSpPr>
      <dsp:spPr>
        <a:xfrm rot="5400000">
          <a:off x="4158614" y="-1369694"/>
          <a:ext cx="1139190" cy="70027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Учитель (ученик) бросает кубик: надпись на грани указывает вид вопросов для группы</a:t>
          </a:r>
          <a:endParaRPr lang="ru-RU" sz="2500" kern="1200" dirty="0"/>
        </a:p>
      </dsp:txBody>
      <dsp:txXfrm rot="-5400000">
        <a:off x="1226820" y="1617711"/>
        <a:ext cx="6947169" cy="1027968"/>
      </dsp:txXfrm>
    </dsp:sp>
    <dsp:sp modelId="{576C5BEA-F43A-4ADB-BA33-DDF8380329BE}">
      <dsp:nvSpPr>
        <dsp:cNvPr id="0" name=""/>
        <dsp:cNvSpPr/>
      </dsp:nvSpPr>
      <dsp:spPr>
        <a:xfrm rot="5400000">
          <a:off x="-262889" y="3385080"/>
          <a:ext cx="1752600" cy="12268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3</a:t>
          </a:r>
          <a:endParaRPr lang="ru-RU" sz="3600" kern="1200" dirty="0"/>
        </a:p>
      </dsp:txBody>
      <dsp:txXfrm rot="-5400000">
        <a:off x="1" y="3735600"/>
        <a:ext cx="1226820" cy="525780"/>
      </dsp:txXfrm>
    </dsp:sp>
    <dsp:sp modelId="{041018EA-7D1F-46B1-AC02-58D73DA21992}">
      <dsp:nvSpPr>
        <dsp:cNvPr id="0" name=""/>
        <dsp:cNvSpPr/>
      </dsp:nvSpPr>
      <dsp:spPr>
        <a:xfrm rot="5400000">
          <a:off x="4158614" y="190395"/>
          <a:ext cx="1139190" cy="70027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Ученики формулируют вопросы по теме (каждая группа по выпавшему ей виду)</a:t>
          </a:r>
          <a:endParaRPr lang="ru-RU" sz="2500" kern="1200" dirty="0"/>
        </a:p>
      </dsp:txBody>
      <dsp:txXfrm rot="-5400000">
        <a:off x="1226820" y="3177801"/>
        <a:ext cx="6947169" cy="1027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73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53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73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83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1092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934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54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951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284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3255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576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282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39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3279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375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6560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8081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7076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54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3421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272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9897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0403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23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73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53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1800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0180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8851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7321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9384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076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5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5980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9114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2755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95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121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1653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908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52381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2786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4439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6721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7394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52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310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5239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0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2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20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016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3338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8919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6335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6738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7689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0270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234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51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0316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855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826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60219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1991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0273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8971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14009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3759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7613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3680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50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19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73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6083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93814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9252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61457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4905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246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8978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14336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274333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78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5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46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6914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17436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655850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8316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55713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62441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74066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13375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834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46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1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46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3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3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3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049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2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2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2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986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2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2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2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834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1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1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1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625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0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0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0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323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9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A0356-69B2-4B40-8323-B55519F619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9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9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1EE6E-4BF8-4F0B-88C9-0F327B64C5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15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57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933056"/>
            <a:ext cx="6400800" cy="1752600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МБОУ «Гимназия № 9»</a:t>
            </a:r>
          </a:p>
          <a:p>
            <a:pPr algn="ctr"/>
            <a:r>
              <a:rPr lang="ru-RU" dirty="0" smtClean="0"/>
              <a:t>Занятие 4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736304"/>
          </a:xfrm>
        </p:spPr>
        <p:txBody>
          <a:bodyPr/>
          <a:lstStyle/>
          <a:p>
            <a:pPr algn="ctr"/>
            <a:r>
              <a:rPr lang="ru-RU" sz="1600" b="1" dirty="0">
                <a:latin typeface="Bookman Old Style" panose="02050604050505020204" pitchFamily="18" charset="0"/>
              </a:rPr>
              <a:t>Инновационная площадка института развития образования Российской академии образования </a:t>
            </a: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 smtClean="0">
                <a:latin typeface="Bookman Old Style" panose="02050604050505020204" pitchFamily="18" charset="0"/>
              </a:rPr>
              <a:t>«Технология </a:t>
            </a:r>
            <a:r>
              <a:rPr lang="ru-RU" sz="1600" b="1" dirty="0" err="1" smtClean="0">
                <a:latin typeface="Bookman Old Style" panose="02050604050505020204" pitchFamily="18" charset="0"/>
              </a:rPr>
              <a:t>медиапроектирования</a:t>
            </a:r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и инструментарий развития читательской грамотности»</a:t>
            </a: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>
                <a:latin typeface="Bookman Old Style" panose="02050604050505020204" pitchFamily="18" charset="0"/>
              </a:rPr>
              <a:t/>
            </a:r>
            <a:br>
              <a:rPr lang="ru-RU" sz="1600" b="1" dirty="0">
                <a:latin typeface="Bookman Old Style" panose="02050604050505020204" pitchFamily="18" charset="0"/>
              </a:rPr>
            </a:b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>
                <a:latin typeface="Bookman Old Style" panose="02050604050505020204" pitchFamily="18" charset="0"/>
              </a:rPr>
              <a:t/>
            </a:r>
            <a:br>
              <a:rPr lang="ru-RU" sz="1600" b="1" dirty="0">
                <a:latin typeface="Bookman Old Style" panose="02050604050505020204" pitchFamily="18" charset="0"/>
              </a:rPr>
            </a:b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3600" i="1" dirty="0" smtClean="0">
                <a:latin typeface="Bookman Old Style" panose="02050604050505020204" pitchFamily="18" charset="0"/>
              </a:rPr>
              <a:t>Творческая группа</a:t>
            </a:r>
            <a:endParaRPr lang="ru-RU" sz="3600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36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68627"/>
            <a:ext cx="4442254" cy="23972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marL="927100" indent="-857250">
              <a:spcBef>
                <a:spcPts val="1800"/>
              </a:spcBef>
              <a:buClr>
                <a:srgbClr val="8BC145">
                  <a:lumMod val="50000"/>
                </a:srgbClr>
              </a:buClr>
              <a:buFont typeface="Arial" panose="020B0604020202020204" pitchFamily="34" charset="0"/>
              <a:buChar char="•"/>
              <a:tabLst>
                <a:tab pos="496888" algn="l"/>
                <a:tab pos="944563" algn="l"/>
                <a:tab pos="1393825" algn="l"/>
                <a:tab pos="1843088" algn="l"/>
                <a:tab pos="2292350" algn="l"/>
                <a:tab pos="2741613" algn="l"/>
                <a:tab pos="3190875" algn="l"/>
                <a:tab pos="3640138" algn="l"/>
                <a:tab pos="4089400" algn="l"/>
                <a:tab pos="4538663" algn="l"/>
                <a:tab pos="4987925" algn="l"/>
                <a:tab pos="5437188" algn="l"/>
                <a:tab pos="5886450" algn="l"/>
                <a:tab pos="6335713" algn="l"/>
                <a:tab pos="6784975" algn="l"/>
                <a:tab pos="7234238" algn="l"/>
                <a:tab pos="7683500" algn="l"/>
                <a:tab pos="8132763" algn="l"/>
                <a:tab pos="8582025" algn="l"/>
                <a:tab pos="9031288" algn="l"/>
                <a:tab pos="9480550" algn="l"/>
              </a:tabLst>
            </a:pPr>
            <a:r>
              <a:rPr lang="ru-RU" sz="2400" b="1" dirty="0">
                <a:solidFill>
                  <a:srgbClr val="1D9A78">
                    <a:lumMod val="50000"/>
                  </a:srgbClr>
                </a:solidFill>
              </a:rPr>
              <a:t>Анализ</a:t>
            </a:r>
          </a:p>
          <a:p>
            <a:pPr marL="927100" indent="-857250">
              <a:spcBef>
                <a:spcPts val="1800"/>
              </a:spcBef>
              <a:buClr>
                <a:srgbClr val="8BC145">
                  <a:lumMod val="50000"/>
                </a:srgbClr>
              </a:buClr>
              <a:buFont typeface="Arial" panose="020B0604020202020204" pitchFamily="34" charset="0"/>
              <a:buChar char="•"/>
              <a:tabLst>
                <a:tab pos="496888" algn="l"/>
                <a:tab pos="944563" algn="l"/>
                <a:tab pos="1393825" algn="l"/>
                <a:tab pos="1843088" algn="l"/>
                <a:tab pos="2292350" algn="l"/>
                <a:tab pos="2741613" algn="l"/>
                <a:tab pos="3190875" algn="l"/>
                <a:tab pos="3640138" algn="l"/>
                <a:tab pos="4089400" algn="l"/>
                <a:tab pos="4538663" algn="l"/>
                <a:tab pos="4987925" algn="l"/>
                <a:tab pos="5437188" algn="l"/>
                <a:tab pos="5886450" algn="l"/>
                <a:tab pos="6335713" algn="l"/>
                <a:tab pos="6784975" algn="l"/>
                <a:tab pos="7234238" algn="l"/>
                <a:tab pos="7683500" algn="l"/>
                <a:tab pos="8132763" algn="l"/>
                <a:tab pos="8582025" algn="l"/>
                <a:tab pos="9031288" algn="l"/>
                <a:tab pos="9480550" algn="l"/>
              </a:tabLst>
            </a:pPr>
            <a:r>
              <a:rPr lang="ru-RU" sz="2400" b="1" dirty="0">
                <a:solidFill>
                  <a:srgbClr val="1D9A78">
                    <a:lumMod val="50000"/>
                  </a:srgbClr>
                </a:solidFill>
              </a:rPr>
              <a:t>Творческая </a:t>
            </a:r>
            <a:r>
              <a:rPr lang="ru-RU" sz="2400" b="1" dirty="0" smtClean="0">
                <a:solidFill>
                  <a:srgbClr val="1D9A78">
                    <a:lumMod val="50000"/>
                  </a:srgbClr>
                </a:solidFill>
              </a:rPr>
              <a:t>переработка</a:t>
            </a:r>
          </a:p>
          <a:p>
            <a:pPr marL="927100" indent="-857250">
              <a:spcBef>
                <a:spcPts val="1800"/>
              </a:spcBef>
              <a:buClr>
                <a:srgbClr val="8BC145">
                  <a:lumMod val="50000"/>
                </a:srgbClr>
              </a:buClr>
              <a:buFont typeface="Arial" panose="020B0604020202020204" pitchFamily="34" charset="0"/>
              <a:buChar char="•"/>
              <a:tabLst>
                <a:tab pos="496888" algn="l"/>
                <a:tab pos="944563" algn="l"/>
                <a:tab pos="1393825" algn="l"/>
                <a:tab pos="1843088" algn="l"/>
                <a:tab pos="2292350" algn="l"/>
                <a:tab pos="2741613" algn="l"/>
                <a:tab pos="3190875" algn="l"/>
                <a:tab pos="3640138" algn="l"/>
                <a:tab pos="4089400" algn="l"/>
                <a:tab pos="4538663" algn="l"/>
                <a:tab pos="4987925" algn="l"/>
                <a:tab pos="5437188" algn="l"/>
                <a:tab pos="5886450" algn="l"/>
                <a:tab pos="6335713" algn="l"/>
                <a:tab pos="6784975" algn="l"/>
                <a:tab pos="7234238" algn="l"/>
                <a:tab pos="7683500" algn="l"/>
                <a:tab pos="8132763" algn="l"/>
                <a:tab pos="8582025" algn="l"/>
                <a:tab pos="9031288" algn="l"/>
                <a:tab pos="9480550" algn="l"/>
              </a:tabLst>
            </a:pPr>
            <a:r>
              <a:rPr lang="ru-RU" sz="2400" b="1" dirty="0" smtClean="0">
                <a:solidFill>
                  <a:srgbClr val="1D9A78">
                    <a:lumMod val="50000"/>
                  </a:srgbClr>
                </a:solidFill>
              </a:rPr>
              <a:t>Интерпретация изученной</a:t>
            </a:r>
          </a:p>
          <a:p>
            <a:pPr marL="927100" indent="-857250">
              <a:spcBef>
                <a:spcPts val="1800"/>
              </a:spcBef>
              <a:buClr>
                <a:srgbClr val="8BC145">
                  <a:lumMod val="50000"/>
                </a:srgbClr>
              </a:buClr>
              <a:tabLst>
                <a:tab pos="496888" algn="l"/>
                <a:tab pos="944563" algn="l"/>
                <a:tab pos="1393825" algn="l"/>
                <a:tab pos="1843088" algn="l"/>
                <a:tab pos="2292350" algn="l"/>
                <a:tab pos="2741613" algn="l"/>
                <a:tab pos="3190875" algn="l"/>
                <a:tab pos="3640138" algn="l"/>
                <a:tab pos="4089400" algn="l"/>
                <a:tab pos="4538663" algn="l"/>
                <a:tab pos="4987925" algn="l"/>
                <a:tab pos="5437188" algn="l"/>
                <a:tab pos="5886450" algn="l"/>
                <a:tab pos="6335713" algn="l"/>
                <a:tab pos="6784975" algn="l"/>
                <a:tab pos="7234238" algn="l"/>
                <a:tab pos="7683500" algn="l"/>
                <a:tab pos="8132763" algn="l"/>
                <a:tab pos="8582025" algn="l"/>
                <a:tab pos="9031288" algn="l"/>
                <a:tab pos="9480550" algn="l"/>
              </a:tabLst>
            </a:pPr>
            <a:r>
              <a:rPr lang="ru-RU" sz="2400" b="1" dirty="0" smtClean="0">
                <a:solidFill>
                  <a:srgbClr val="1D9A78">
                    <a:lumMod val="50000"/>
                  </a:srgbClr>
                </a:solidFill>
              </a:rPr>
              <a:t>             информации</a:t>
            </a:r>
            <a:endParaRPr lang="ru-RU" sz="2400" b="1" dirty="0">
              <a:solidFill>
                <a:srgbClr val="1D9A78">
                  <a:lumMod val="50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717"/>
            <a:ext cx="9144000" cy="9887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Picture 2" descr="http://www.academy-prof.ru/images/Logo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1" y="220754"/>
            <a:ext cx="693854" cy="91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0" y="-1717"/>
            <a:ext cx="9144000" cy="1267696"/>
            <a:chOff x="0" y="-1717"/>
            <a:chExt cx="12192000" cy="1267696"/>
          </a:xfrm>
        </p:grpSpPr>
        <p:sp>
          <p:nvSpPr>
            <p:cNvPr id="11" name="Заголовок 11"/>
            <p:cNvSpPr txBox="1">
              <a:spLocks/>
            </p:cNvSpPr>
            <p:nvPr/>
          </p:nvSpPr>
          <p:spPr>
            <a:xfrm>
              <a:off x="0" y="72808"/>
              <a:ext cx="12192000" cy="1193171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lumMod val="85000"/>
                  </a:schemeClr>
                </a:gs>
                <a:gs pos="17000">
                  <a:srgbClr val="C8CAD2"/>
                </a:gs>
                <a:gs pos="97000">
                  <a:schemeClr val="bg1"/>
                </a:gs>
              </a:gsLst>
              <a:lin ang="16200000" scaled="1"/>
              <a:tileRect/>
            </a:gradFill>
          </p:spPr>
          <p:txBody>
            <a:bodyPr vert="horz" lIns="91440" tIns="45720" rIns="91440" bIns="45720" rtlCol="0" anchor="ctr" anchorCtr="0">
              <a:noAutofit/>
            </a:bodyPr>
            <a:lstStyle>
              <a:defPPr>
                <a:defRPr lang="ru-RU"/>
              </a:defPPr>
              <a:lvl1pPr algn="ctr">
                <a:lnSpc>
                  <a:spcPct val="70000"/>
                </a:lnSpc>
                <a:spcBef>
                  <a:spcPct val="0"/>
                </a:spcBef>
                <a:buNone/>
                <a:defRPr sz="8000" b="1">
                  <a:solidFill>
                    <a:schemeClr val="accent2">
                      <a:lumMod val="75000"/>
                    </a:schemeClr>
                  </a:solidFill>
                  <a:latin typeface="Arial Black" panose="020B0A04020102020204" pitchFamily="34" charset="0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ru-RU" sz="5400" dirty="0" smtClean="0">
                  <a:solidFill>
                    <a:srgbClr val="8BC145">
                      <a:lumMod val="50000"/>
                    </a:srgbClr>
                  </a:solidFill>
                </a:rPr>
                <a:t>Стадия рефлексии</a:t>
              </a:r>
              <a:endParaRPr lang="ru-RU" sz="5400" cap="all" dirty="0">
                <a:solidFill>
                  <a:srgbClr val="8BC145">
                    <a:lumMod val="75000"/>
                  </a:srgbClr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0" y="-1717"/>
              <a:ext cx="12192000" cy="9887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3" name="Picture 2" descr="http://www.academy-prof.ru/images/Logo_0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574" y="220752"/>
              <a:ext cx="925139" cy="914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602" name="Picture 2" descr="C:\Users\юра\Desktop\000000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" y="4051346"/>
            <a:ext cx="2897659" cy="2806657"/>
          </a:xfrm>
          <a:prstGeom prst="rect">
            <a:avLst/>
          </a:prstGeom>
          <a:noFill/>
        </p:spPr>
      </p:pic>
      <p:pic>
        <p:nvPicPr>
          <p:cNvPr id="1026" name="Picture 2" descr="C:\Users\юра\Desktop\fotolia-face-in-mirror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2254" y="2688390"/>
            <a:ext cx="4701746" cy="41696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24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1"/>
          <p:cNvSpPr txBox="1">
            <a:spLocks/>
          </p:cNvSpPr>
          <p:nvPr/>
        </p:nvSpPr>
        <p:spPr>
          <a:xfrm>
            <a:off x="0" y="81641"/>
            <a:ext cx="9144000" cy="1193171"/>
          </a:xfrm>
          <a:prstGeom prst="rect">
            <a:avLst/>
          </a:prstGeom>
          <a:gradFill flip="none" rotWithShape="1">
            <a:gsLst>
              <a:gs pos="43000">
                <a:schemeClr val="bg1">
                  <a:lumMod val="85000"/>
                </a:schemeClr>
              </a:gs>
              <a:gs pos="17000">
                <a:srgbClr val="C8CAD2"/>
              </a:gs>
              <a:gs pos="97000">
                <a:schemeClr val="bg1"/>
              </a:gs>
            </a:gsLst>
            <a:lin ang="16200000" scaled="1"/>
            <a:tileRect/>
          </a:gradFill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ru-RU"/>
            </a:defPPr>
            <a:lvl1pPr algn="ctr">
              <a:lnSpc>
                <a:spcPct val="70000"/>
              </a:lnSpc>
              <a:spcBef>
                <a:spcPct val="0"/>
              </a:spcBef>
              <a:buNone/>
              <a:defRPr sz="8000" b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4000" dirty="0">
                <a:solidFill>
                  <a:srgbClr val="8BC145">
                    <a:lumMod val="50000"/>
                  </a:srgbClr>
                </a:solidFill>
              </a:rPr>
              <a:t>СТРАТЕГИИ </a:t>
            </a:r>
            <a:r>
              <a:rPr lang="ru-RU" sz="4000" dirty="0" smtClean="0">
                <a:solidFill>
                  <a:srgbClr val="8BC145">
                    <a:lumMod val="50000"/>
                  </a:srgbClr>
                </a:solidFill>
              </a:rPr>
              <a:t>РКМЧП</a:t>
            </a:r>
            <a:endParaRPr lang="ru-RU" sz="4000" cap="all" dirty="0">
              <a:solidFill>
                <a:srgbClr val="8BC145">
                  <a:lumMod val="75000"/>
                </a:srgb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259296"/>
            <a:ext cx="9144000" cy="55987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/>
          <a:p>
            <a:pPr marL="457200" indent="-449263" algn="ctr">
              <a:lnSpc>
                <a:spcPct val="80000"/>
              </a:lnSpc>
              <a:spcBef>
                <a:spcPts val="7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en-US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INSERT </a:t>
            </a: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(ИНСЕРТ)</a:t>
            </a:r>
          </a:p>
          <a:p>
            <a:pPr marL="457200" indent="-449263" algn="ctr">
              <a:lnSpc>
                <a:spcPct val="80000"/>
              </a:lnSpc>
              <a:spcBef>
                <a:spcPts val="7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З(</a:t>
            </a:r>
            <a:r>
              <a:rPr lang="ru-RU" sz="3200" b="1" dirty="0" err="1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наю</a:t>
            </a: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)-Х(</a:t>
            </a:r>
            <a:r>
              <a:rPr lang="ru-RU" sz="3200" b="1" dirty="0" err="1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очу</a:t>
            </a: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 узнать)-У(знал)</a:t>
            </a:r>
          </a:p>
          <a:p>
            <a:pPr marL="457200" indent="-449263" algn="ctr">
              <a:lnSpc>
                <a:spcPct val="80000"/>
              </a:lnSpc>
              <a:spcBef>
                <a:spcPts val="7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Чтение с остановками</a:t>
            </a:r>
          </a:p>
          <a:p>
            <a:pPr marL="457200" indent="-449263" algn="ctr">
              <a:lnSpc>
                <a:spcPct val="80000"/>
              </a:lnSpc>
              <a:spcBef>
                <a:spcPts val="7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 Эффективная лекция</a:t>
            </a:r>
          </a:p>
          <a:p>
            <a:pPr marL="457200" indent="-449263" algn="ctr">
              <a:lnSpc>
                <a:spcPct val="80000"/>
              </a:lnSpc>
              <a:spcBef>
                <a:spcPts val="7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Параллельные тексты</a:t>
            </a:r>
          </a:p>
          <a:p>
            <a:pPr marL="457200" indent="-449263" algn="ctr">
              <a:lnSpc>
                <a:spcPct val="80000"/>
              </a:lnSpc>
              <a:spcBef>
                <a:spcPts val="7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Совместный поиск</a:t>
            </a:r>
          </a:p>
          <a:p>
            <a:pPr marL="457200" indent="-449263" algn="ctr">
              <a:lnSpc>
                <a:spcPct val="80000"/>
              </a:lnSpc>
              <a:spcBef>
                <a:spcPts val="7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Чтение и суммирование в парах</a:t>
            </a:r>
          </a:p>
          <a:p>
            <a:pPr marL="457200" indent="-449263" algn="ctr">
              <a:lnSpc>
                <a:spcPct val="80000"/>
              </a:lnSpc>
              <a:spcBef>
                <a:spcPts val="7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Зигзаг</a:t>
            </a:r>
          </a:p>
          <a:p>
            <a:pPr marL="457200" indent="-449263" algn="ctr">
              <a:lnSpc>
                <a:spcPct val="80000"/>
              </a:lnSpc>
              <a:spcBef>
                <a:spcPts val="7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3200" b="1" dirty="0" err="1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Креативное</a:t>
            </a:r>
            <a:r>
              <a:rPr lang="ru-RU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 письмо</a:t>
            </a:r>
          </a:p>
          <a:p>
            <a:pPr marL="457200" indent="-449263" algn="ctr">
              <a:lnSpc>
                <a:spcPct val="80000"/>
              </a:lnSpc>
              <a:spcBef>
                <a:spcPts val="7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en-US" sz="3200" b="1" dirty="0" smtClean="0">
                <a:solidFill>
                  <a:srgbClr val="8BC145">
                    <a:lumMod val="50000"/>
                  </a:srgbClr>
                </a:solidFill>
                <a:latin typeface="Tahoma" pitchFamily="32" charset="0"/>
              </a:rPr>
              <a:t>RAFT</a:t>
            </a:r>
            <a:endParaRPr lang="ru-RU" sz="3200" b="1" dirty="0">
              <a:solidFill>
                <a:srgbClr val="8BC145">
                  <a:lumMod val="50000"/>
                </a:srgbClr>
              </a:solidFill>
              <a:latin typeface="Tahoma" pitchFamily="3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717"/>
            <a:ext cx="9144000" cy="9887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Picture 2" descr="http://www.academy-prof.ru/images/Logo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1" y="220754"/>
            <a:ext cx="693854" cy="91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055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Просмотр роликов учащихся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Каким должен быть </a:t>
            </a:r>
            <a:r>
              <a:rPr lang="ru-RU" dirty="0" err="1" smtClean="0"/>
              <a:t>буктрейлер</a:t>
            </a:r>
            <a:r>
              <a:rPr lang="ru-RU" dirty="0" smtClean="0"/>
              <a:t>?</a:t>
            </a:r>
          </a:p>
          <a:p>
            <a:r>
              <a:rPr lang="ru-RU" dirty="0"/>
              <a:t>1.</a:t>
            </a:r>
          </a:p>
          <a:p>
            <a:r>
              <a:rPr lang="ru-RU" dirty="0"/>
              <a:t>2.</a:t>
            </a:r>
          </a:p>
          <a:p>
            <a:r>
              <a:rPr lang="ru-RU" dirty="0"/>
              <a:t>3.</a:t>
            </a:r>
          </a:p>
          <a:p>
            <a:r>
              <a:rPr lang="ru-RU" dirty="0"/>
              <a:t>4.</a:t>
            </a:r>
          </a:p>
          <a:p>
            <a:r>
              <a:rPr lang="ru-RU" dirty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8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Оцените «интересность» материала, с которым вы работали (0-5)</a:t>
            </a:r>
          </a:p>
          <a:p>
            <a:r>
              <a:rPr lang="ru-RU" dirty="0"/>
              <a:t>На какие вопросы, поставленные в начале занятия вам удалось получить ответы? С помощью чего?</a:t>
            </a:r>
          </a:p>
          <a:p>
            <a:r>
              <a:rPr lang="ru-RU" dirty="0" smtClean="0"/>
              <a:t>Оцените качество организации занятия (0-5)</a:t>
            </a:r>
          </a:p>
          <a:p>
            <a:r>
              <a:rPr lang="ru-RU" dirty="0" smtClean="0"/>
              <a:t>Оцените качество своей работы (0-5)</a:t>
            </a:r>
          </a:p>
          <a:p>
            <a:r>
              <a:rPr lang="ru-RU" dirty="0">
                <a:solidFill>
                  <a:srgbClr val="FF0000"/>
                </a:solidFill>
              </a:rPr>
              <a:t>15-14 баллов – ОТЛИЧНО!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13-12 –ХОРОШО!</a:t>
            </a:r>
          </a:p>
          <a:p>
            <a:endParaRPr lang="ru-RU" dirty="0"/>
          </a:p>
          <a:p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249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00328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endParaRPr lang="ru-RU" sz="4800" dirty="0"/>
          </a:p>
        </p:txBody>
      </p:sp>
      <p:pic>
        <p:nvPicPr>
          <p:cNvPr id="3082" name="Picture 10" descr="Блестяшки - СПАСИБО Спасибо в картинках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612068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ердце 3"/>
          <p:cNvSpPr/>
          <p:nvPr/>
        </p:nvSpPr>
        <p:spPr>
          <a:xfrm>
            <a:off x="5364088" y="1700808"/>
            <a:ext cx="3456384" cy="4176464"/>
          </a:xfrm>
          <a:prstGeom prst="hear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rgbClr val="A7EA52"/>
                </a:solidFill>
              </a:rPr>
              <a:t>За то, что пришли!</a:t>
            </a:r>
            <a:endParaRPr lang="ru-RU" sz="3600" b="1" dirty="0">
              <a:ln/>
              <a:solidFill>
                <a:srgbClr val="A7EA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93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Целеполагание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Перечислите приёмы РКМ ЧП.</a:t>
            </a:r>
          </a:p>
          <a:p>
            <a:r>
              <a:rPr lang="ru-RU" dirty="0" smtClean="0"/>
              <a:t>Какие из них вы применили успешно?</a:t>
            </a:r>
          </a:p>
          <a:p>
            <a:r>
              <a:rPr lang="ru-RU" dirty="0" smtClean="0"/>
              <a:t>Какие из приёмов показались «неудобными</a:t>
            </a:r>
            <a:r>
              <a:rPr lang="ru-RU" dirty="0" smtClean="0"/>
              <a:t>»?</a:t>
            </a:r>
          </a:p>
          <a:p>
            <a:r>
              <a:rPr lang="ru-RU" dirty="0" smtClean="0"/>
              <a:t>Сегодня мы будем смотреть видеофрагменты урока с применением технологии.</a:t>
            </a:r>
            <a:endParaRPr lang="ru-RU" dirty="0" smtClean="0"/>
          </a:p>
          <a:p>
            <a:r>
              <a:rPr lang="ru-RU" dirty="0" smtClean="0"/>
              <a:t>Сформулируйте вопросы, на которые мы </a:t>
            </a:r>
            <a:r>
              <a:rPr lang="ru-RU" dirty="0" smtClean="0"/>
              <a:t>можем </a:t>
            </a:r>
            <a:r>
              <a:rPr lang="ru-RU" dirty="0" smtClean="0"/>
              <a:t>дать ответы.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49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Кубик </a:t>
            </a:r>
            <a:r>
              <a:rPr lang="ru-RU" b="1" dirty="0" err="1" smtClean="0"/>
              <a:t>Блума</a:t>
            </a:r>
            <a:endParaRPr lang="ru-RU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7493263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404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Классификация вопросов</a:t>
            </a:r>
            <a:br>
              <a:rPr lang="ru-RU" sz="3200" b="1" dirty="0"/>
            </a:b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32" y="981075"/>
            <a:ext cx="8045786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36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Просмотр видеофрагмента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Вопросы после просмотра видеофрагмента:</a:t>
            </a:r>
          </a:p>
          <a:p>
            <a:r>
              <a:rPr lang="ru-RU" dirty="0" smtClean="0"/>
              <a:t>Какие этапы урока представлены?</a:t>
            </a:r>
          </a:p>
          <a:p>
            <a:r>
              <a:rPr lang="ru-RU" dirty="0" smtClean="0"/>
              <a:t>Какие приёмы и стратегии применялись?</a:t>
            </a:r>
          </a:p>
          <a:p>
            <a:r>
              <a:rPr lang="ru-RU" dirty="0" smtClean="0"/>
              <a:t>Что вы можете сказать об эффективности их применения?</a:t>
            </a:r>
          </a:p>
          <a:p>
            <a:r>
              <a:rPr lang="ru-RU" dirty="0" smtClean="0"/>
              <a:t>Положительное и отрицательное в просмотренном фрагменте.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6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6093" y="5998425"/>
            <a:ext cx="3543605" cy="144655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4400" dirty="0">
                <a:solidFill>
                  <a:prstClr val="white"/>
                </a:solidFill>
              </a:rPr>
              <a:t> Стадия рефлексии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-1717"/>
            <a:ext cx="9144000" cy="9887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Picture 2" descr="http://www.academy-prof.ru/images/Logo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1" y="220754"/>
            <a:ext cx="693854" cy="91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0" y="1"/>
            <a:ext cx="9144000" cy="1341837"/>
            <a:chOff x="0" y="-1717"/>
            <a:chExt cx="12192000" cy="1341837"/>
          </a:xfrm>
        </p:grpSpPr>
        <p:sp>
          <p:nvSpPr>
            <p:cNvPr id="6" name="Заголовок 11"/>
            <p:cNvSpPr txBox="1">
              <a:spLocks/>
            </p:cNvSpPr>
            <p:nvPr/>
          </p:nvSpPr>
          <p:spPr>
            <a:xfrm>
              <a:off x="109056" y="146949"/>
              <a:ext cx="12082943" cy="1193171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lumMod val="85000"/>
                  </a:schemeClr>
                </a:gs>
                <a:gs pos="17000">
                  <a:srgbClr val="C8CAD2"/>
                </a:gs>
                <a:gs pos="97000">
                  <a:schemeClr val="bg1"/>
                </a:gs>
              </a:gsLst>
              <a:lin ang="16200000" scaled="1"/>
              <a:tileRect/>
            </a:gradFill>
          </p:spPr>
          <p:txBody>
            <a:bodyPr vert="horz" lIns="91440" tIns="45720" rIns="91440" bIns="45720" rtlCol="0" anchor="ctr" anchorCtr="1">
              <a:normAutofit/>
            </a:bodyPr>
            <a:lstStyle>
              <a:defPPr>
                <a:defRPr lang="ru-RU"/>
              </a:defPPr>
              <a:lvl1pPr algn="ctr">
                <a:lnSpc>
                  <a:spcPct val="70000"/>
                </a:lnSpc>
                <a:spcBef>
                  <a:spcPct val="0"/>
                </a:spcBef>
                <a:buNone/>
                <a:defRPr sz="8000" b="1">
                  <a:solidFill>
                    <a:schemeClr val="accent2">
                      <a:lumMod val="75000"/>
                    </a:schemeClr>
                  </a:solidFill>
                  <a:latin typeface="Arial Black" panose="020B0A04020102020204" pitchFamily="34" charset="0"/>
                  <a:ea typeface="+mj-ea"/>
                  <a:cs typeface="+mj-cs"/>
                </a:defRPr>
              </a:lvl1pPr>
            </a:lstStyle>
            <a:p>
              <a:pPr marL="808038" algn="just">
                <a:lnSpc>
                  <a:spcPct val="100000"/>
                </a:lnSpc>
              </a:pPr>
              <a:r>
                <a:rPr lang="ru-RU" sz="5400" dirty="0" smtClean="0">
                  <a:solidFill>
                    <a:srgbClr val="8BC145">
                      <a:lumMod val="75000"/>
                    </a:srgbClr>
                  </a:solidFill>
                </a:rPr>
                <a:t>Технология</a:t>
              </a:r>
              <a:r>
                <a:rPr lang="ru-RU" sz="5400" cap="all" dirty="0" smtClean="0">
                  <a:solidFill>
                    <a:srgbClr val="8BC145">
                      <a:lumMod val="75000"/>
                    </a:srgbClr>
                  </a:solidFill>
                </a:rPr>
                <a:t> РКМЧП </a:t>
              </a:r>
              <a:endParaRPr lang="ru-RU" sz="5400" cap="all" dirty="0">
                <a:solidFill>
                  <a:srgbClr val="8BC145">
                    <a:lumMod val="75000"/>
                  </a:srgbClr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0" y="-1717"/>
              <a:ext cx="12192000" cy="9887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8" name="Picture 2" descr="http://www.academy-prof.ru/images/Logo_0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574" y="220752"/>
              <a:ext cx="925139" cy="914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Прямоугольник 8"/>
          <p:cNvSpPr/>
          <p:nvPr/>
        </p:nvSpPr>
        <p:spPr>
          <a:xfrm>
            <a:off x="1542786" y="1520396"/>
            <a:ext cx="6989663" cy="1323439"/>
          </a:xfrm>
          <a:prstGeom prst="rect">
            <a:avLst/>
          </a:prstGeom>
          <a:ln w="76200">
            <a:solidFill>
              <a:srgbClr val="C00000"/>
            </a:solidFill>
          </a:ln>
        </p:spPr>
        <p:txBody>
          <a:bodyPr wrap="none">
            <a:no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«строго рамочная»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04804" y="3022388"/>
            <a:ext cx="47915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5400" b="1" dirty="0">
                <a:solidFill>
                  <a:srgbClr val="8BC145">
                    <a:lumMod val="50000"/>
                  </a:srgbClr>
                </a:solidFill>
              </a:rPr>
              <a:t>Что это значит?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7891" y="3955974"/>
            <a:ext cx="2785859" cy="144655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4400" dirty="0">
                <a:solidFill>
                  <a:prstClr val="white"/>
                </a:solidFill>
              </a:rPr>
              <a:t>Стадия вызова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10194" y="4947914"/>
            <a:ext cx="3723616" cy="144655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4400" dirty="0">
                <a:solidFill>
                  <a:prstClr val="white"/>
                </a:solidFill>
              </a:rPr>
              <a:t>Стадия осмысления</a:t>
            </a:r>
          </a:p>
        </p:txBody>
      </p:sp>
      <p:sp>
        <p:nvSpPr>
          <p:cNvPr id="13" name="Стрелка вправо 12"/>
          <p:cNvSpPr/>
          <p:nvPr/>
        </p:nvSpPr>
        <p:spPr>
          <a:xfrm rot="2116501">
            <a:off x="3028950" y="4132083"/>
            <a:ext cx="742950" cy="629424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2116501">
            <a:off x="6559007" y="5218012"/>
            <a:ext cx="742950" cy="629424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85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708" y="1565192"/>
            <a:ext cx="4510216" cy="27340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212850" indent="-1143000">
              <a:spcBef>
                <a:spcPts val="700"/>
              </a:spcBef>
              <a:buClr>
                <a:srgbClr val="99284C"/>
              </a:buClr>
              <a:buFont typeface="Arial" panose="020B0604020202020204" pitchFamily="34" charset="0"/>
              <a:buChar char="•"/>
              <a:tabLst>
                <a:tab pos="496888" algn="l"/>
                <a:tab pos="944563" algn="l"/>
                <a:tab pos="1393825" algn="l"/>
                <a:tab pos="1843088" algn="l"/>
                <a:tab pos="2292350" algn="l"/>
                <a:tab pos="2741613" algn="l"/>
                <a:tab pos="3190875" algn="l"/>
                <a:tab pos="3640138" algn="l"/>
                <a:tab pos="4089400" algn="l"/>
                <a:tab pos="4538663" algn="l"/>
                <a:tab pos="4987925" algn="l"/>
                <a:tab pos="5437188" algn="l"/>
                <a:tab pos="5886450" algn="l"/>
                <a:tab pos="6335713" algn="l"/>
                <a:tab pos="6784975" algn="l"/>
                <a:tab pos="7234238" algn="l"/>
                <a:tab pos="7683500" algn="l"/>
                <a:tab pos="8132763" algn="l"/>
                <a:tab pos="8582025" algn="l"/>
                <a:tab pos="9031288" algn="l"/>
                <a:tab pos="9480550" algn="l"/>
              </a:tabLst>
            </a:pPr>
            <a:r>
              <a:rPr lang="ru-RU" sz="4000" dirty="0" smtClean="0">
                <a:solidFill>
                  <a:srgbClr val="B74919">
                    <a:lumMod val="75000"/>
                  </a:srgbClr>
                </a:solidFill>
              </a:rPr>
              <a:t>Активизация</a:t>
            </a:r>
          </a:p>
          <a:p>
            <a:pPr marL="1212850" indent="-1143000">
              <a:spcBef>
                <a:spcPts val="700"/>
              </a:spcBef>
              <a:buClr>
                <a:srgbClr val="99284C"/>
              </a:buClr>
              <a:buFont typeface="Arial" panose="020B0604020202020204" pitchFamily="34" charset="0"/>
              <a:buChar char="•"/>
              <a:tabLst>
                <a:tab pos="496888" algn="l"/>
                <a:tab pos="944563" algn="l"/>
                <a:tab pos="1393825" algn="l"/>
                <a:tab pos="1843088" algn="l"/>
                <a:tab pos="2292350" algn="l"/>
                <a:tab pos="2741613" algn="l"/>
                <a:tab pos="3190875" algn="l"/>
                <a:tab pos="3640138" algn="l"/>
                <a:tab pos="4089400" algn="l"/>
                <a:tab pos="4538663" algn="l"/>
                <a:tab pos="4987925" algn="l"/>
                <a:tab pos="5437188" algn="l"/>
                <a:tab pos="5886450" algn="l"/>
                <a:tab pos="6335713" algn="l"/>
                <a:tab pos="6784975" algn="l"/>
                <a:tab pos="7234238" algn="l"/>
                <a:tab pos="7683500" algn="l"/>
                <a:tab pos="8132763" algn="l"/>
                <a:tab pos="8582025" algn="l"/>
                <a:tab pos="9031288" algn="l"/>
                <a:tab pos="9480550" algn="l"/>
              </a:tabLst>
            </a:pPr>
            <a:r>
              <a:rPr lang="ru-RU" sz="4000" dirty="0" smtClean="0">
                <a:solidFill>
                  <a:srgbClr val="B74919">
                    <a:lumMod val="75000"/>
                  </a:srgbClr>
                </a:solidFill>
              </a:rPr>
              <a:t>Мотивация</a:t>
            </a:r>
          </a:p>
          <a:p>
            <a:pPr marL="1212850" indent="-1143000">
              <a:spcBef>
                <a:spcPts val="700"/>
              </a:spcBef>
              <a:buClr>
                <a:srgbClr val="99284C"/>
              </a:buClr>
              <a:buFont typeface="Arial" panose="020B0604020202020204" pitchFamily="34" charset="0"/>
              <a:buChar char="•"/>
              <a:tabLst>
                <a:tab pos="496888" algn="l"/>
                <a:tab pos="944563" algn="l"/>
                <a:tab pos="1393825" algn="l"/>
                <a:tab pos="1843088" algn="l"/>
                <a:tab pos="2292350" algn="l"/>
                <a:tab pos="2741613" algn="l"/>
                <a:tab pos="3190875" algn="l"/>
                <a:tab pos="3640138" algn="l"/>
                <a:tab pos="4089400" algn="l"/>
                <a:tab pos="4538663" algn="l"/>
                <a:tab pos="4987925" algn="l"/>
                <a:tab pos="5437188" algn="l"/>
                <a:tab pos="5886450" algn="l"/>
                <a:tab pos="6335713" algn="l"/>
                <a:tab pos="6784975" algn="l"/>
                <a:tab pos="7234238" algn="l"/>
                <a:tab pos="7683500" algn="l"/>
                <a:tab pos="8132763" algn="l"/>
                <a:tab pos="8582025" algn="l"/>
                <a:tab pos="9031288" algn="l"/>
                <a:tab pos="9480550" algn="l"/>
              </a:tabLst>
            </a:pPr>
            <a:r>
              <a:rPr lang="ru-RU" sz="4000" dirty="0" smtClean="0">
                <a:solidFill>
                  <a:srgbClr val="B74919">
                    <a:lumMod val="75000"/>
                  </a:srgbClr>
                </a:solidFill>
              </a:rPr>
              <a:t>Систематизация</a:t>
            </a:r>
            <a:endParaRPr lang="ru-RU" sz="4000" dirty="0">
              <a:solidFill>
                <a:srgbClr val="B74919">
                  <a:lumMod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717"/>
            <a:ext cx="9144000" cy="9887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Picture 2" descr="http://www.academy-prof.ru/images/Logo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1" y="220754"/>
            <a:ext cx="693854" cy="91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0" y="-1717"/>
            <a:ext cx="9144000" cy="1267696"/>
            <a:chOff x="0" y="-1717"/>
            <a:chExt cx="12192000" cy="1267696"/>
          </a:xfrm>
        </p:grpSpPr>
        <p:sp>
          <p:nvSpPr>
            <p:cNvPr id="11" name="Заголовок 11"/>
            <p:cNvSpPr txBox="1">
              <a:spLocks/>
            </p:cNvSpPr>
            <p:nvPr/>
          </p:nvSpPr>
          <p:spPr>
            <a:xfrm>
              <a:off x="0" y="72808"/>
              <a:ext cx="12192000" cy="1193171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lumMod val="85000"/>
                  </a:schemeClr>
                </a:gs>
                <a:gs pos="17000">
                  <a:srgbClr val="C8CAD2"/>
                </a:gs>
                <a:gs pos="97000">
                  <a:schemeClr val="bg1"/>
                </a:gs>
              </a:gsLst>
              <a:lin ang="16200000" scaled="1"/>
              <a:tileRect/>
            </a:gradFill>
          </p:spPr>
          <p:txBody>
            <a:bodyPr vert="horz" lIns="91440" tIns="45720" rIns="91440" bIns="45720" rtlCol="0" anchor="ctr" anchorCtr="0">
              <a:noAutofit/>
            </a:bodyPr>
            <a:lstStyle>
              <a:defPPr>
                <a:defRPr lang="ru-RU"/>
              </a:defPPr>
              <a:lvl1pPr algn="ctr">
                <a:lnSpc>
                  <a:spcPct val="70000"/>
                </a:lnSpc>
                <a:spcBef>
                  <a:spcPct val="0"/>
                </a:spcBef>
                <a:buNone/>
                <a:defRPr sz="8000" b="1">
                  <a:solidFill>
                    <a:schemeClr val="accent2">
                      <a:lumMod val="75000"/>
                    </a:schemeClr>
                  </a:solidFill>
                  <a:latin typeface="Arial Black" panose="020B0A04020102020204" pitchFamily="34" charset="0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ru-RU" sz="6600" dirty="0" smtClean="0">
                  <a:solidFill>
                    <a:srgbClr val="8BC145">
                      <a:lumMod val="50000"/>
                    </a:srgbClr>
                  </a:solidFill>
                </a:rPr>
                <a:t>Стадия вызова</a:t>
              </a:r>
              <a:endParaRPr lang="ru-RU" sz="8800" cap="all" dirty="0">
                <a:solidFill>
                  <a:srgbClr val="8BC145">
                    <a:lumMod val="75000"/>
                  </a:srgbClr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0" y="-1717"/>
              <a:ext cx="12192000" cy="9887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3" name="Picture 2" descr="http://www.academy-prof.ru/images/Logo_0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574" y="220752"/>
              <a:ext cx="925139" cy="914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4" name="Picture 2" descr="C:\Users\юра\Desktop\20df292cb724c294e8f8a673f7212f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250" y="3833471"/>
            <a:ext cx="1010840" cy="1347787"/>
          </a:xfrm>
          <a:prstGeom prst="rect">
            <a:avLst/>
          </a:prstGeom>
          <a:noFill/>
        </p:spPr>
      </p:pic>
      <p:pic>
        <p:nvPicPr>
          <p:cNvPr id="3075" name="Picture 3" descr="C:\Users\юра\Desktop\20df292cb724c294e8f8a673f7212f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5031" y="5382264"/>
            <a:ext cx="1010840" cy="1347787"/>
          </a:xfrm>
          <a:prstGeom prst="rect">
            <a:avLst/>
          </a:prstGeom>
          <a:noFill/>
        </p:spPr>
      </p:pic>
      <p:pic>
        <p:nvPicPr>
          <p:cNvPr id="3076" name="Picture 4" descr="C:\Users\юра\Desktop\20df292cb724c294e8f8a673f7212f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4704" y="3998232"/>
            <a:ext cx="1010840" cy="1347787"/>
          </a:xfrm>
          <a:prstGeom prst="rect">
            <a:avLst/>
          </a:prstGeom>
          <a:noFill/>
        </p:spPr>
      </p:pic>
      <p:pic>
        <p:nvPicPr>
          <p:cNvPr id="3077" name="Picture 5" descr="C:\Users\юра\Desktop\20df292cb724c294e8f8a673f7212f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5018" y="5510294"/>
            <a:ext cx="1010840" cy="1347787"/>
          </a:xfrm>
          <a:prstGeom prst="rect">
            <a:avLst/>
          </a:prstGeom>
          <a:noFill/>
        </p:spPr>
      </p:pic>
      <p:pic>
        <p:nvPicPr>
          <p:cNvPr id="3078" name="Picture 6" descr="C:\Users\юра\Desktop\20df292cb724c294e8f8a673f7212f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0403" y="1576306"/>
            <a:ext cx="1010840" cy="1347787"/>
          </a:xfrm>
          <a:prstGeom prst="rect">
            <a:avLst/>
          </a:prstGeom>
          <a:noFill/>
        </p:spPr>
      </p:pic>
      <p:pic>
        <p:nvPicPr>
          <p:cNvPr id="3079" name="Picture 7" descr="C:\Users\юра\Desktop\20df292cb724c294e8f8a673f7212f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2932" y="1197365"/>
            <a:ext cx="1010840" cy="1347787"/>
          </a:xfrm>
          <a:prstGeom prst="rect">
            <a:avLst/>
          </a:prstGeom>
          <a:noFill/>
        </p:spPr>
      </p:pic>
      <p:pic>
        <p:nvPicPr>
          <p:cNvPr id="24578" name="Picture 2" descr="C:\Users\юра\Desktop\538593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5759" y="2809104"/>
            <a:ext cx="3652221" cy="30776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6921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680" y="1449836"/>
            <a:ext cx="8906277" cy="17173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6600" dirty="0" smtClean="0">
                <a:solidFill>
                  <a:srgbClr val="000080"/>
                </a:solidFill>
                <a:latin typeface="Tahoma" pitchFamily="32" charset="0"/>
              </a:rPr>
              <a:t>Работа с новой информацией</a:t>
            </a:r>
            <a:endParaRPr lang="ru-RU" sz="6600" dirty="0">
              <a:solidFill>
                <a:srgbClr val="000080"/>
              </a:solidFill>
              <a:latin typeface="Tahoma" pitchFamily="3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717"/>
            <a:ext cx="9144000" cy="9887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Picture 2" descr="http://www.academy-prof.ru/images/Logo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1" y="220754"/>
            <a:ext cx="693854" cy="91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0" y="-1717"/>
            <a:ext cx="9144000" cy="1267696"/>
            <a:chOff x="0" y="-1717"/>
            <a:chExt cx="12192000" cy="1267696"/>
          </a:xfrm>
        </p:grpSpPr>
        <p:sp>
          <p:nvSpPr>
            <p:cNvPr id="12" name="Заголовок 11"/>
            <p:cNvSpPr txBox="1">
              <a:spLocks/>
            </p:cNvSpPr>
            <p:nvPr/>
          </p:nvSpPr>
          <p:spPr>
            <a:xfrm>
              <a:off x="0" y="72808"/>
              <a:ext cx="12192000" cy="1193171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lumMod val="85000"/>
                  </a:schemeClr>
                </a:gs>
                <a:gs pos="17000">
                  <a:srgbClr val="C8CAD2"/>
                </a:gs>
                <a:gs pos="97000">
                  <a:schemeClr val="bg1"/>
                </a:gs>
              </a:gsLst>
              <a:lin ang="16200000" scaled="1"/>
              <a:tileRect/>
            </a:gradFill>
          </p:spPr>
          <p:txBody>
            <a:bodyPr vert="horz" lIns="91440" tIns="45720" rIns="91440" bIns="45720" rtlCol="0" anchor="ctr" anchorCtr="0">
              <a:noAutofit/>
            </a:bodyPr>
            <a:lstStyle>
              <a:defPPr>
                <a:defRPr lang="ru-RU"/>
              </a:defPPr>
              <a:lvl1pPr algn="ctr">
                <a:lnSpc>
                  <a:spcPct val="70000"/>
                </a:lnSpc>
                <a:spcBef>
                  <a:spcPct val="0"/>
                </a:spcBef>
                <a:buNone/>
                <a:defRPr sz="8000" b="1">
                  <a:solidFill>
                    <a:schemeClr val="accent2">
                      <a:lumMod val="75000"/>
                    </a:schemeClr>
                  </a:solidFill>
                  <a:latin typeface="Arial Black" panose="020B0A04020102020204" pitchFamily="34" charset="0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ru-RU" sz="6600" dirty="0" smtClean="0">
                  <a:solidFill>
                    <a:srgbClr val="8BC145">
                      <a:lumMod val="50000"/>
                    </a:srgbClr>
                  </a:solidFill>
                </a:rPr>
                <a:t>Стадия осмысления</a:t>
              </a:r>
              <a:endParaRPr lang="ru-RU" sz="8800" cap="all" dirty="0">
                <a:solidFill>
                  <a:srgbClr val="8BC145">
                    <a:lumMod val="75000"/>
                  </a:srgbClr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0" y="-1717"/>
              <a:ext cx="12192000" cy="9887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4" name="Picture 2" descr="http://www.academy-prof.ru/images/Logo_0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574" y="220752"/>
              <a:ext cx="925139" cy="914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 descr="C:\Users\юра\Desktop\ca518bf183c339c376b4bdc5c275df01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252" y="2382476"/>
            <a:ext cx="4316136" cy="4370665"/>
          </a:xfrm>
          <a:prstGeom prst="rect">
            <a:avLst/>
          </a:prstGeom>
          <a:noFill/>
        </p:spPr>
      </p:pic>
      <p:pic>
        <p:nvPicPr>
          <p:cNvPr id="1027" name="Picture 3" descr="C:\Users\юра\Desktop\main-11705-58d673dadd11f5e8c91c149bfa8786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1929" y="3288456"/>
            <a:ext cx="3662363" cy="34337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47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4859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Официальн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1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4.xml><?xml version="1.0" encoding="utf-8"?>
<a:theme xmlns:a="http://schemas.openxmlformats.org/drawingml/2006/main" name="2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5.xml><?xml version="1.0" encoding="utf-8"?>
<a:theme xmlns:a="http://schemas.openxmlformats.org/drawingml/2006/main" name="3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6.xml><?xml version="1.0" encoding="utf-8"?>
<a:theme xmlns:a="http://schemas.openxmlformats.org/drawingml/2006/main" name="4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7.xml><?xml version="1.0" encoding="utf-8"?>
<a:theme xmlns:a="http://schemas.openxmlformats.org/drawingml/2006/main" name="5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8.xml><?xml version="1.0" encoding="utf-8"?>
<a:theme xmlns:a="http://schemas.openxmlformats.org/drawingml/2006/main" name="Ясность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97</TotalTime>
  <Words>279</Words>
  <Application>Microsoft Office PowerPoint</Application>
  <PresentationFormat>Экран (4:3)</PresentationFormat>
  <Paragraphs>76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Официальная</vt:lpstr>
      <vt:lpstr>Office Theme</vt:lpstr>
      <vt:lpstr>1_Office Theme</vt:lpstr>
      <vt:lpstr>2_Office Theme</vt:lpstr>
      <vt:lpstr>3_Office Theme</vt:lpstr>
      <vt:lpstr>4_Office Theme</vt:lpstr>
      <vt:lpstr>5_Office Theme</vt:lpstr>
      <vt:lpstr>Ясность</vt:lpstr>
      <vt:lpstr>Инновационная площадка института развития образования Российской академии образования  «Технология медиапроектирования и инструментарий развития читательской грамотности»     Творческая группа</vt:lpstr>
      <vt:lpstr>Целеполагание</vt:lpstr>
      <vt:lpstr>Кубик Блума</vt:lpstr>
      <vt:lpstr>Классификация вопросов </vt:lpstr>
      <vt:lpstr>Просмотр видеофрагмента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Просмотр роликов учащихся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Инновационная площадка института развития образования Российской академии образования  «Технология медиапроектирования и инструментарий развития читательской грамотности»     Творческая группа</dc:title>
  <dc:creator>Ирина Валерьевна</dc:creator>
  <cp:lastModifiedBy>Класс</cp:lastModifiedBy>
  <cp:revision>13</cp:revision>
  <dcterms:created xsi:type="dcterms:W3CDTF">2018-02-04T10:27:57Z</dcterms:created>
  <dcterms:modified xsi:type="dcterms:W3CDTF">2018-02-06T08:40:07Z</dcterms:modified>
</cp:coreProperties>
</file>