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80E9E-DF49-4A76-B07A-085C61011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B9C06D-E174-4213-B3B8-3CC5B581B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9A4078-5251-40DB-A73D-8E1FEFBF7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B96527-937C-4788-BF6A-E5D4E0E88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D1B9A1-796C-4B6F-9C55-4726A6AF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46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9ECD2-7058-4C6C-A9D0-54622BEF5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86FCE8-0E81-4768-AAF7-01B23165C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EDE89-B2AE-4C7B-A000-6356E9F9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A571AC-7FE5-4EFD-8E32-CAE05928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08CEC7-C541-4C3E-B1F0-06FE73E0F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50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5084CE2-6F5D-4093-8898-6CB970B4A8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C3E9DB-A25B-4B7C-9359-448CB1EDA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3A2677-7DF6-46BC-A655-BFA482756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7715AE-39C7-477C-B033-9E065B23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44A348-4A41-4867-AE18-32B5A7275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12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13802-F09A-4E5B-BCAB-072009079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DD211D-CD14-4418-955A-7FD088C59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678F83-0216-4129-9579-8AAA8979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B742B4-9031-4A0D-8319-20A93AD7D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259667-6CE8-4902-9047-D80A8A3B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048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EA6B7-B45E-4778-95BF-F231ED58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AEB52E-A6F2-4CE8-96CB-70D80ABB4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B609C7-E6BE-40FA-8C9A-DE80E52CE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1D6E15-42F6-4A2D-A20A-E41DC23A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B9DBE6-5FA6-4EC6-84FE-FBA33D31A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6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7FF9C-D576-4E6B-A631-542EFB057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C8BE24-EA84-408C-B51B-81FD3703C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F67E24-D7A1-4F60-8F72-3EB56E453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C6695F-C6D5-4888-B7D8-3DFCD3049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473A1D-525E-47BE-8EB2-415A0935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D7DE6D-ECBE-4D36-9EEC-E84E8FF7E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07670D-CF43-426B-AB04-92D9C6AF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ADE880-ACBA-431F-A24B-EC7BDF04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66FDDDD-EB69-4830-955A-A952CFC4C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0CD2B3-ED86-4EFE-A078-5EF9D164F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2D6BD8-E2BA-4B9C-82A2-ECBB843BF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CEEF357-8A92-46E7-91C9-7150CF4DA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7FC3C2F-C138-4A20-B286-3AB3765D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50FA0C-324F-464A-96B1-CA856DD7F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64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A766BF-E61C-419B-80B3-95E10AC43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25AC48-57D2-479B-82E0-2C84C0B81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08802E-18C1-49C0-B831-6EB62F46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74973E5-A4CE-4EAA-A6A0-5AAF2AF6B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2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F0E83B0-2A53-41E3-9EEC-DE8526C8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5E3EBD-2113-4FFD-AFCE-CC65FD787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F12ED8-70BE-4729-BE5A-509199FD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25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5B987-9B17-412A-A906-45FB7A19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A27F-2590-49D5-8547-EDE4BF8EF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AF4A32-53C6-4760-A480-E983BCC99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370F7E-3DBC-4B1F-A5F9-82AEC3C7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07FA84-A6C4-44CC-B3D7-4ABCC1555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2D6B1E-0C1A-45F5-999A-ABBC06539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7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1B487-1841-42B2-BA04-E6AAF7302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B5CAC1A-C980-48AA-A697-ACF2CEC3F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DD3E9F-C522-4E07-A953-E4D4B6C18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55453A-EF8B-4DC6-B273-DB432446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EC2478-5148-44EA-BF6D-5A5A2132C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C65345-BD35-4BE0-93A2-14CB84A5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31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031B3-AD8A-4095-8C1F-56D279712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EB0A4F-A8D3-4DC7-AF9D-4A7166666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3E0B46-1DB6-47F3-97B6-53ECAE5ED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100D-3954-48F5-A741-63F52FF513A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D7D854-2F58-464C-A73A-2B11E895B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85256A-2C61-4598-9BD6-ED5D4A667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768DA-3676-4575-8BEC-EDE594BAF8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66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19F1A21B-B701-4685-9CE6-2F2C3EC23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5F60D-8428-4729-B206-84C5021A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640080"/>
            <a:ext cx="10671767" cy="2709275"/>
          </a:xfrm>
          <a:prstGeom prst="ellipse">
            <a:avLst/>
          </a:prstGeom>
          <a:solidFill>
            <a:srgbClr val="FFFFFF"/>
          </a:solidFill>
          <a:ln w="174625" cmpd="thinThick">
            <a:solidFill>
              <a:srgbClr val="FFFFFF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Годовой аналитический отчет о работе воспитателя подготовительной группы №8 «Затейники» Самойловой В.А. за 2019-2020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182049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0533F04A-5DC8-436D-8EB4-759EB82529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D7D7D4-F31C-4C9F-9575-B3E646ABA724}"/>
              </a:ext>
            </a:extLst>
          </p:cNvPr>
          <p:cNvSpPr txBox="1"/>
          <p:nvPr/>
        </p:nvSpPr>
        <p:spPr>
          <a:xfrm flipH="1">
            <a:off x="549153" y="318499"/>
            <a:ext cx="110479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Также совместно с родителями дети подготовительной группы «Затейники» приняли участие в конкурсах и выставках:</a:t>
            </a:r>
          </a:p>
          <a:p>
            <a:pPr marL="457200" indent="-457200">
              <a:buFontTx/>
              <a:buChar char="-"/>
            </a:pPr>
            <a:r>
              <a:rPr lang="ru-RU" sz="3200" dirty="0"/>
              <a:t>Выставка рисунков и поделок «Край родной, навек любимый!»;</a:t>
            </a:r>
          </a:p>
          <a:p>
            <a:pPr marL="457200" indent="-457200">
              <a:buFontTx/>
              <a:buChar char="-"/>
            </a:pPr>
            <a:r>
              <a:rPr lang="ru-RU" sz="3200" dirty="0"/>
              <a:t>Выставка рисунков и поделок «Деревья в детском саду»;</a:t>
            </a:r>
          </a:p>
          <a:p>
            <a:pPr marL="457200" indent="-457200">
              <a:buFontTx/>
              <a:buChar char="-"/>
            </a:pPr>
            <a:r>
              <a:rPr lang="ru-RU" sz="3200" dirty="0"/>
              <a:t>Выставка рисунков и поделок «Осень разноцветная»;</a:t>
            </a:r>
          </a:p>
          <a:p>
            <a:pPr marL="457200" indent="-457200">
              <a:buFontTx/>
              <a:buChar char="-"/>
            </a:pPr>
            <a:r>
              <a:rPr lang="ru-RU" sz="3200" dirty="0"/>
              <a:t>Выставка рисунков и поделок «Волшебница зима»;</a:t>
            </a:r>
          </a:p>
          <a:p>
            <a:pPr marL="457200" indent="-457200">
              <a:buFontTx/>
              <a:buChar char="-"/>
            </a:pPr>
            <a:r>
              <a:rPr lang="ru-RU" sz="3200" dirty="0"/>
              <a:t>Конкурс «Елочная игрушка».</a:t>
            </a:r>
          </a:p>
        </p:txBody>
      </p:sp>
    </p:spTree>
    <p:extLst>
      <p:ext uri="{BB962C8B-B14F-4D97-AF65-F5344CB8AC3E}">
        <p14:creationId xmlns:p14="http://schemas.microsoft.com/office/powerpoint/2010/main" val="339479584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C58A64CD-1764-48C9-9856-FABF7B77DE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E50438B-F92B-4D3E-B802-D4CE7FEB4249}"/>
              </a:ext>
            </a:extLst>
          </p:cNvPr>
          <p:cNvSpPr txBox="1"/>
          <p:nvPr/>
        </p:nvSpPr>
        <p:spPr>
          <a:xfrm flipH="1">
            <a:off x="236304" y="123290"/>
            <a:ext cx="11866652" cy="6781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               </a:t>
            </a:r>
            <a:r>
              <a:rPr lang="ru-RU" sz="3200" dirty="0">
                <a:solidFill>
                  <a:srgbClr val="C00000"/>
                </a:solidFill>
              </a:rPr>
              <a:t>Основные формы взаимодействия с семьей</a:t>
            </a:r>
          </a:p>
          <a:p>
            <a:r>
              <a:rPr lang="ru-RU" sz="2800" dirty="0"/>
              <a:t>Информирование родителей о ходе образовательного процесса: индивидуальные и групповые консультации, родительские собрания, оформление информационных стендов, организация выставок детского творчества, приглашение родителей на детские концерты и праздники, создание памяток и брошюр.</a:t>
            </a:r>
          </a:p>
          <a:p>
            <a:r>
              <a:rPr lang="ru-RU" sz="2800" dirty="0"/>
              <a:t>Родители принимали активное участие в жизни группы.</a:t>
            </a:r>
          </a:p>
          <a:p>
            <a:r>
              <a:rPr lang="ru-RU" sz="2800" dirty="0"/>
              <a:t>В соответствии с годовым планом работы проводились общие и групповые родительские собрания. Систематически внутри группы для родителей оформлялись стенгазеты, папки-передвижки для педагогического просвещения родителей по различным областям развития детей. Результатом взаимодействия педагогов и родителей являются: повышение активности родителей в жизни группы и детского сада, выставки совместных поделок и рисунков детей и родителей, участие в праздниках и досугах.</a:t>
            </a:r>
          </a:p>
        </p:txBody>
      </p:sp>
    </p:spTree>
    <p:extLst>
      <p:ext uri="{BB962C8B-B14F-4D97-AF65-F5344CB8AC3E}">
        <p14:creationId xmlns:p14="http://schemas.microsoft.com/office/powerpoint/2010/main" val="157838795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38900C81-3FA4-484C-88BC-3D8371602B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B807E6-D747-4346-8927-647A0ADB09FF}"/>
              </a:ext>
            </a:extLst>
          </p:cNvPr>
          <p:cNvSpPr txBox="1"/>
          <p:nvPr/>
        </p:nvSpPr>
        <p:spPr>
          <a:xfrm flipH="1">
            <a:off x="-1" y="0"/>
            <a:ext cx="1219198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        </a:t>
            </a:r>
            <a:r>
              <a:rPr lang="ru-RU" sz="3200" dirty="0">
                <a:solidFill>
                  <a:srgbClr val="C00000"/>
                </a:solidFill>
              </a:rPr>
              <a:t>Вывод о проделанной работе за 2019-2020 учебный год</a:t>
            </a:r>
          </a:p>
          <a:p>
            <a:r>
              <a:rPr lang="ru-RU" sz="2800" dirty="0"/>
              <a:t>Анализ выполнения требования к содержанию и методам воспитания и обучения, а также анализ усвоения детьми программного материала показали стабильность и позитивную динамику по всем направлениям развития.</a:t>
            </a:r>
          </a:p>
          <a:p>
            <a:r>
              <a:rPr lang="ru-RU" sz="2800" dirty="0"/>
              <a:t>Положительное влияние на этот процесс оказало тесное сотрудничество воспитателей, специалистов, администрации ДОУ и родителей, а также использование приемов развивающего обучения и индивидуального подхода к каждому ребенку. Знания и навыки, полученные детьми в ходе образовательной деятельности, необходимо систематически закреплять и продолжать применять в разнообразных видах детской деятельности. Особое внимание следует уделить использованию многообразных традиционных и нетрадиционных методов работы, позволяющих развивать соответствующие знания, умения и навыки.</a:t>
            </a:r>
          </a:p>
          <a:p>
            <a:r>
              <a:rPr lang="ru-RU" sz="2800" dirty="0"/>
              <a:t>Результаты деятельности группы были тщательно проанализированы, сделаны выводы о том, что в целом работа проводилась целенаправленно и эффективно.</a:t>
            </a:r>
          </a:p>
        </p:txBody>
      </p:sp>
    </p:spTree>
    <p:extLst>
      <p:ext uri="{BB962C8B-B14F-4D97-AF65-F5344CB8AC3E}">
        <p14:creationId xmlns:p14="http://schemas.microsoft.com/office/powerpoint/2010/main" val="331215845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F4F9124F-3BA9-40E8-B5EA-3C423047BB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5" b="1542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65435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36078A8-14C7-440C-B782-EA753F1EFE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ADB687-4E33-4265-9777-831EEF55BEED}"/>
              </a:ext>
            </a:extLst>
          </p:cNvPr>
          <p:cNvSpPr txBox="1"/>
          <p:nvPr/>
        </p:nvSpPr>
        <p:spPr>
          <a:xfrm flipH="1">
            <a:off x="3267181" y="431515"/>
            <a:ext cx="7444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Общая характеристика группы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E9AFB6-EBFA-40CB-8A9E-59495CE41FED}"/>
              </a:ext>
            </a:extLst>
          </p:cNvPr>
          <p:cNvSpPr txBox="1"/>
          <p:nvPr/>
        </p:nvSpPr>
        <p:spPr>
          <a:xfrm flipH="1">
            <a:off x="698642" y="821933"/>
            <a:ext cx="1095225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 подготовительной группе №8 27 человек, из них 13 девочек и 14 мальчиков. Большая часть группы находятся в едином коллективе со второй младшей группы. Атмосфера в детском коллективе доброжелательная, позитивная. Преобладают партнерские взаимоотношения и совместная деятельность детей. Конфликты между детьми, если и возникают, то быстро и продуктивно разрешаются.</a:t>
            </a:r>
          </a:p>
          <a:p>
            <a:r>
              <a:rPr lang="ru-RU" sz="2800" dirty="0"/>
              <a:t>Все дети разносторонне развиты, многие из них дополнительно занимаются в различных кружках, секциях, изостудии, музыкальной школе, бассейне. Со всеми детьми в течение года было очень интересно сотрудничать, проводить творческие эксперименты. На протяжении года дети развивались согласно возрасту и по всем направлениям развития показали положительную динамику и высокие результаты.</a:t>
            </a:r>
          </a:p>
        </p:txBody>
      </p:sp>
    </p:spTree>
    <p:extLst>
      <p:ext uri="{BB962C8B-B14F-4D97-AF65-F5344CB8AC3E}">
        <p14:creationId xmlns:p14="http://schemas.microsoft.com/office/powerpoint/2010/main" val="371246040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27F8B6-4597-4DB8-9BE4-2ADFD5227D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8F2D31-1B0E-482E-9726-F268089309B2}"/>
              </a:ext>
            </a:extLst>
          </p:cNvPr>
          <p:cNvSpPr txBox="1"/>
          <p:nvPr/>
        </p:nvSpPr>
        <p:spPr>
          <a:xfrm flipH="1">
            <a:off x="1695236" y="133564"/>
            <a:ext cx="10181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Результат освоения образовательной программы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5E30D1-3BBA-45E7-BF88-29614B9266AE}"/>
              </a:ext>
            </a:extLst>
          </p:cNvPr>
          <p:cNvSpPr txBox="1"/>
          <p:nvPr/>
        </p:nvSpPr>
        <p:spPr>
          <a:xfrm flipH="1">
            <a:off x="215757" y="554804"/>
            <a:ext cx="119762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Работа в подготовительной группе №8 проводилась исходя из основных годовых задач и в соответствии с годовым планом работы МАДОУ детский сад №34 «</a:t>
            </a:r>
            <a:r>
              <a:rPr lang="ru-RU" sz="3200" dirty="0" err="1"/>
              <a:t>Капитошка</a:t>
            </a:r>
            <a:r>
              <a:rPr lang="ru-RU" sz="3200" dirty="0"/>
              <a:t>». Содержание образовательного процесса определялось основной образовательной программой дошкольного образования дошкольного образования «От рождения до школы» под редакцией Н.Е. </a:t>
            </a:r>
            <a:r>
              <a:rPr lang="ru-RU" sz="3200" dirty="0" err="1"/>
              <a:t>Вераксы</a:t>
            </a:r>
            <a:r>
              <a:rPr lang="ru-RU" sz="3200" dirty="0"/>
              <a:t>, Т.С. Комаровой, М.А. Васильевой, разработанной и реализуемой в соответствии с ФГОС. Педагогический процесс в течение года был ориентирован на разностороннее формирование личности с учетом особенностей его физического, психического развития, индивидуальных возможностей и способностей, подготовку к обучению в школе.</a:t>
            </a:r>
          </a:p>
        </p:txBody>
      </p:sp>
    </p:spTree>
    <p:extLst>
      <p:ext uri="{BB962C8B-B14F-4D97-AF65-F5344CB8AC3E}">
        <p14:creationId xmlns:p14="http://schemas.microsoft.com/office/powerpoint/2010/main" val="22183335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96EDDD2-5DA6-41DA-B3C5-0B91B85C03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08871B-4792-44EF-A44B-526F0EBF49B8}"/>
              </a:ext>
            </a:extLst>
          </p:cNvPr>
          <p:cNvSpPr txBox="1"/>
          <p:nvPr/>
        </p:nvSpPr>
        <p:spPr>
          <a:xfrm>
            <a:off x="101030" y="82192"/>
            <a:ext cx="11989940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С детьми систематически проводилась образовательная деятельность в соответствии с основной образовательной программой и утвержденным расписанием образовательной деятельности. Поставленные цели достигались в процессе осуществления разнообразных видов деятельности: игровой, коммуникативной, трудовой, познавательно-исследовательской, продуктивной, музыкально-художественной.</a:t>
            </a:r>
          </a:p>
          <a:p>
            <a:r>
              <a:rPr lang="ru-RU" sz="2400" dirty="0"/>
              <a:t>В течение года строго соблюдался режим дня и все санитарно-гигиенические требования к пребыванию детей в ДОУ.</a:t>
            </a:r>
          </a:p>
          <a:p>
            <a:r>
              <a:rPr lang="ru-RU" sz="2400" dirty="0"/>
              <a:t>Согласно плану проводились медицинское, психологическое и педагогическое обследование воспитанников, подтвердившие положительную динамику развития каждого ребенка и группы в целом.</a:t>
            </a:r>
          </a:p>
          <a:p>
            <a:r>
              <a:rPr lang="ru-RU" sz="2400" dirty="0"/>
              <a:t>Можно выделить два основных направления работы за текущий период: работа с детьми, взаимодействие с родителями. </a:t>
            </a:r>
          </a:p>
          <a:p>
            <a:r>
              <a:rPr lang="ru-RU" sz="2400" dirty="0"/>
              <a:t>Согласно программе на 2019-2020 учебный год была поставлена цель создать благоприятные условия для полноценного проживания ребенком дошкольного детства, формировать основы базовой культуры личности, всесторонне развивать психологические и физические качества в соответствии с возрастными и индивидуальными особенностями, также подготовить ребенка к жизни в современном обществе.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51876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6CFC95E-EBED-4635-A3DF-3DF8962ABF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44814A1-D005-4053-A91A-5C1DA2C3AC17}"/>
              </a:ext>
            </a:extLst>
          </p:cNvPr>
          <p:cNvSpPr txBox="1"/>
          <p:nvPr/>
        </p:nvSpPr>
        <p:spPr>
          <a:xfrm flipH="1">
            <a:off x="82193" y="1"/>
            <a:ext cx="1203103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Также были поставлены следующие задачи на данный период:</a:t>
            </a:r>
          </a:p>
          <a:p>
            <a:r>
              <a:rPr lang="ru-RU" sz="2000" dirty="0"/>
              <a:t>- Укреплять и сохранять здоровье детей путем оптимизации двигательной активности с использованием </a:t>
            </a:r>
            <a:r>
              <a:rPr lang="ru-RU" sz="2000" dirty="0" err="1"/>
              <a:t>здоровьесберегающих</a:t>
            </a:r>
            <a:r>
              <a:rPr lang="ru-RU" sz="2000" dirty="0"/>
              <a:t> технологий;</a:t>
            </a:r>
          </a:p>
          <a:p>
            <a:r>
              <a:rPr lang="ru-RU" sz="2000" dirty="0"/>
              <a:t>- Совершенствовать работу с семьей по обогащению социального опыта ребенка через реализацию совместных мероприятий;</a:t>
            </a:r>
          </a:p>
          <a:p>
            <a:r>
              <a:rPr lang="ru-RU" sz="2000" dirty="0"/>
              <a:t>- Развивать положительное отношение ребенка к себе и другим людям;</a:t>
            </a:r>
          </a:p>
          <a:p>
            <a:r>
              <a:rPr lang="ru-RU" sz="2000" dirty="0"/>
              <a:t>- Развивать коммуникативную и социальную компетентность;</a:t>
            </a:r>
          </a:p>
          <a:p>
            <a:r>
              <a:rPr lang="ru-RU" sz="2000" dirty="0"/>
              <a:t>- Развивать игровую деятельность;</a:t>
            </a:r>
          </a:p>
          <a:p>
            <a:r>
              <a:rPr lang="ru-RU" sz="2000" dirty="0"/>
              <a:t>- Развивать любознательность, познавательные способности детей, познавательную активность;</a:t>
            </a:r>
          </a:p>
          <a:p>
            <a:r>
              <a:rPr lang="ru-RU" sz="2000" dirty="0"/>
              <a:t>- Развивать представления в разных сферах знаний об окружающей действительности;</a:t>
            </a:r>
          </a:p>
          <a:p>
            <a:r>
              <a:rPr lang="ru-RU" sz="2000" dirty="0"/>
              <a:t>- Расширять представления детей об их обязанностях, прежде всего в связи с подготовкой к школе. Формировать интерес к учебной деятельности и желание учиться в школе. Формировать основы речевой и языковой культуры, совершенствовать разные стороны речи.</a:t>
            </a:r>
          </a:p>
          <a:p>
            <a:r>
              <a:rPr lang="ru-RU" sz="2000" dirty="0"/>
              <a:t>- Приобщать детей к культуре чтения художественной литературы.</a:t>
            </a:r>
          </a:p>
          <a:p>
            <a:r>
              <a:rPr lang="ru-RU" sz="2000" dirty="0"/>
              <a:t>- Развивать у детей интерес к эстетической стороне действительности, познакомить с разными видами и жанрами искусства, народного творчества.</a:t>
            </a:r>
          </a:p>
          <a:p>
            <a:r>
              <a:rPr lang="ru-RU" sz="2000" dirty="0"/>
              <a:t>- Развивать способность к восприятию музыки, художественной литературы, фольклора.</a:t>
            </a:r>
          </a:p>
          <a:p>
            <a:r>
              <a:rPr lang="ru-RU" sz="2000" dirty="0"/>
              <a:t>- Приобщать к разным видам художественно-эстетической деятельности, инициативности, творческого самовыражения.</a:t>
            </a:r>
          </a:p>
          <a:p>
            <a:r>
              <a:rPr lang="ru-RU" sz="2000" dirty="0"/>
              <a:t>- Развивать у детей потребность в здоровом образе жизни.</a:t>
            </a:r>
          </a:p>
          <a:p>
            <a:r>
              <a:rPr lang="ru-RU" sz="2000" dirty="0"/>
              <a:t>- Развивать представления о своем теле и своих физических возможностях.</a:t>
            </a:r>
          </a:p>
          <a:p>
            <a:r>
              <a:rPr lang="ru-RU" sz="2000" dirty="0"/>
              <a:t>- Формировать начальные представления о некоторых видах спорта.</a:t>
            </a:r>
          </a:p>
        </p:txBody>
      </p:sp>
    </p:spTree>
    <p:extLst>
      <p:ext uri="{BB962C8B-B14F-4D97-AF65-F5344CB8AC3E}">
        <p14:creationId xmlns:p14="http://schemas.microsoft.com/office/powerpoint/2010/main" val="31619911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1302D52-48A5-4A37-B4F9-75A61FF41B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5CC9C0-6A48-4325-8B4C-72F6E2844098}"/>
              </a:ext>
            </a:extLst>
          </p:cNvPr>
          <p:cNvSpPr txBox="1"/>
          <p:nvPr/>
        </p:nvSpPr>
        <p:spPr>
          <a:xfrm flipH="1">
            <a:off x="236305" y="143838"/>
            <a:ext cx="11866649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Достижения воспитанников по освоению программного материала</a:t>
            </a:r>
          </a:p>
          <a:p>
            <a:r>
              <a:rPr lang="ru-RU" sz="2800" b="1" u="sng" dirty="0"/>
              <a:t>Социально-коммуникативное развитие</a:t>
            </a:r>
          </a:p>
          <a:p>
            <a:r>
              <a:rPr lang="ru-RU" sz="2400" dirty="0"/>
              <a:t>Программный материал в данной области усвоен на среднем и высоком уровне. К концу учебного года дети понимают важность нравственного поведения, дают оценку своим и чужим поступкам, действиям. Внимательно слушают и слышат взрослого. Интересуются проблемами группы, социального характера, сочувствуют героям произведения, могут высказать свои мысли, свои эмоции по прочитанному, используя развернутую речь, поддерживают тему разговора. Имеют четкие информативные представления об эмоциях и чувствах. Адекватно реагируют на эмоциональное состояние другого человека, сопереживают, стремятся поддержать и содействовать, помогают друг другу. С интересом участвуют в различных проектах, мероприятиях в группе, проявляют инициативу. Имеют интерес к различным видам трудовой деятельности. Активно проявляют интерес к дежурству, особенно по столовой, убирают за собой игрушки. Следят за опрятностью своего внешнего вида, самостоятельны в выполнении гигиенических процедур. У детей данной группы к концу года сформировались навыки организованного поведения в детском саду, дома и на улице.</a:t>
            </a:r>
          </a:p>
        </p:txBody>
      </p:sp>
    </p:spTree>
    <p:extLst>
      <p:ext uri="{BB962C8B-B14F-4D97-AF65-F5344CB8AC3E}">
        <p14:creationId xmlns:p14="http://schemas.microsoft.com/office/powerpoint/2010/main" val="133614675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90A8094D-0FD7-44BE-ABDE-E226924B30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A1277B-81C3-4285-9DDD-175D36A8F9DE}"/>
              </a:ext>
            </a:extLst>
          </p:cNvPr>
          <p:cNvSpPr txBox="1"/>
          <p:nvPr/>
        </p:nvSpPr>
        <p:spPr>
          <a:xfrm flipH="1">
            <a:off x="754636" y="277402"/>
            <a:ext cx="10773998" cy="461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8F6CE8-4580-4C69-B0F4-BA7B7C40D4CC}"/>
              </a:ext>
            </a:extLst>
          </p:cNvPr>
          <p:cNvSpPr txBox="1"/>
          <p:nvPr/>
        </p:nvSpPr>
        <p:spPr>
          <a:xfrm>
            <a:off x="102742" y="164387"/>
            <a:ext cx="1198994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/>
              <a:t>Познавательное развитие</a:t>
            </a:r>
          </a:p>
          <a:p>
            <a:r>
              <a:rPr lang="ru-RU" sz="2400" dirty="0"/>
              <a:t>На конец учебного года уровень знаний детей повысился. Дети знают свое имя, фамилию, адрес проживания, имена родителей, место их работы. Знают о своей стране, о своем родном крае. Называют птиц, животных, насекомых. По результатам за учебный год дети освоили программный материал и овладели необходимыми знаниями, умениями и навыками.</a:t>
            </a:r>
          </a:p>
          <a:p>
            <a:r>
              <a:rPr lang="ru-RU" sz="2800" b="1" u="sng" dirty="0"/>
              <a:t>Речевое развитие</a:t>
            </a:r>
          </a:p>
          <a:p>
            <a:r>
              <a:rPr lang="ru-RU" sz="2400" dirty="0"/>
              <a:t>Программный материал в  данной образовательной области усвоен на среднем и высоком уровне. К концу учебного года уровень знаний, умений и навыков детей достиг хороших результатов: они готовы к обучению в школе. Дети употребляют в речи прилагательные, антонимы, синонимы и обобщающие слова. Большая часть детей данной группы различают понятия – звук, слог, слово. Составляют слова из слогов, определяют количество слогов в слове, составляют звуковой анализ слова. Составляют предложения и их схемы. Хорошо понимают прочитанное, развернуто отвечают на вопросы по содержанию. Пересказывают индивидуально и коллективно, драматизируют небольшие литературные произведения. Составляют описательные рассказы о предмете или картине. Имеют предпочтения в литературных произведениях, знают и называют некоторых писателей, поэтов и их произведения.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941664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D5719FA1-EA0B-42B4-90A3-2C86191BF7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B213E6-C21D-4B1D-9046-3467B5571482}"/>
              </a:ext>
            </a:extLst>
          </p:cNvPr>
          <p:cNvSpPr txBox="1"/>
          <p:nvPr/>
        </p:nvSpPr>
        <p:spPr>
          <a:xfrm flipH="1">
            <a:off x="431515" y="267128"/>
            <a:ext cx="1136321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/>
              <a:t>Художественно-эстетическое развитие</a:t>
            </a:r>
          </a:p>
          <a:p>
            <a:r>
              <a:rPr lang="ru-RU" sz="2400" dirty="0"/>
              <a:t>На конец учебного года программный материал в данной области усвоен детьми на хорошем уровне. К концу года дети данной группы могут в правильной последовательности выполнять работу, создавать несложные сюжетные композиции изображения по мотивам народных игрушек. Практически все воспитанники могут передавать общие признаки и характерные детали образа, располагать лист в заданном формате и правильно располагать изображение на листе, могут назвать основные виды декоративно-прикладного творчества. Создают индивидуальные и коллективные рисунки, сюжетные и декоративные композиции, используя разные материалы и способы создания. У всех воспитанников достаточно развит навык лепки объемного образа и все дети до конца и аккуратно выполняют плоскую лепку. Большинство детей правильно пользуются ножницами, могут вырезать по извилистой линии, по кругу, бумагу, сложенную вдвое, убирать свое рабочее место.</a:t>
            </a:r>
          </a:p>
          <a:p>
            <a:r>
              <a:rPr lang="ru-RU" sz="2400" dirty="0"/>
              <a:t> </a:t>
            </a:r>
            <a:r>
              <a:rPr lang="ru-RU" sz="2800" b="1" u="sng" dirty="0"/>
              <a:t>Физическое развитие</a:t>
            </a:r>
          </a:p>
          <a:p>
            <a:r>
              <a:rPr lang="ru-RU" sz="2400" dirty="0"/>
              <a:t>На конец учебного года дети подготовительной группы умеют выполнять основные физические упражнения, умеют правильно прыгать с места, метать мяч, стали выносливее, ловкими и гибкими.</a:t>
            </a:r>
          </a:p>
        </p:txBody>
      </p:sp>
    </p:spTree>
    <p:extLst>
      <p:ext uri="{BB962C8B-B14F-4D97-AF65-F5344CB8AC3E}">
        <p14:creationId xmlns:p14="http://schemas.microsoft.com/office/powerpoint/2010/main" val="2927127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53EC11C-E4EF-4999-81C9-9D990573A2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6FF616-943F-44DF-A4A5-CB10115D724B}"/>
              </a:ext>
            </a:extLst>
          </p:cNvPr>
          <p:cNvSpPr txBox="1"/>
          <p:nvPr/>
        </p:nvSpPr>
        <p:spPr>
          <a:xfrm flipH="1">
            <a:off x="719190" y="431516"/>
            <a:ext cx="1075704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Мероприятия, проводимые с детьми в 2019-2020 учебном году</a:t>
            </a:r>
          </a:p>
          <a:p>
            <a:endParaRPr lang="ru-RU" sz="2800" dirty="0"/>
          </a:p>
          <a:p>
            <a:r>
              <a:rPr lang="ru-RU" sz="2800" dirty="0"/>
              <a:t>В течение года были проведены мероприятия с детьми согласно календарно-тематическому планированию на год: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Праздник «День знаний»;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Праздник осени «Осенины на Руси»;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Праздник, посвященный Дню матери;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Праздник «Новогодний карнавал»;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Спортивное развлечение «Зимние Олимпийские игры»;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Праздник, посвященный 8 марта «Для Вас сегодня мы в прямом эфире»;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Развлечение «Широкая Масленица»</a:t>
            </a:r>
          </a:p>
        </p:txBody>
      </p:sp>
    </p:spTree>
    <p:extLst>
      <p:ext uri="{BB962C8B-B14F-4D97-AF65-F5344CB8AC3E}">
        <p14:creationId xmlns:p14="http://schemas.microsoft.com/office/powerpoint/2010/main" val="380888854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1512</Words>
  <Application>Microsoft Office PowerPoint</Application>
  <PresentationFormat>Широкоэкранный</PresentationFormat>
  <Paragraphs>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Годовой аналитический отчет о работе воспитателя подготовительной группы №8 «Затейники» Самойловой В.А. за 2019-2020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аналитический отчет о работе в подготовительной группе №8 «Затейники» за 2019-2020 учебный год</dc:title>
  <dc:creator>ВЕРА САМОЙЛОВА</dc:creator>
  <cp:lastModifiedBy>ВЕРА САМОЙЛОВА</cp:lastModifiedBy>
  <cp:revision>3</cp:revision>
  <dcterms:created xsi:type="dcterms:W3CDTF">2020-05-24T18:55:38Z</dcterms:created>
  <dcterms:modified xsi:type="dcterms:W3CDTF">2020-05-24T19:16:04Z</dcterms:modified>
</cp:coreProperties>
</file>