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89" r:id="rId5"/>
    <p:sldId id="290" r:id="rId6"/>
    <p:sldId id="259" r:id="rId7"/>
    <p:sldId id="260" r:id="rId8"/>
    <p:sldId id="261" r:id="rId9"/>
    <p:sldId id="263" r:id="rId10"/>
    <p:sldId id="264" r:id="rId11"/>
    <p:sldId id="281" r:id="rId12"/>
    <p:sldId id="265" r:id="rId13"/>
    <p:sldId id="266" r:id="rId14"/>
    <p:sldId id="301" r:id="rId15"/>
    <p:sldId id="300" r:id="rId16"/>
    <p:sldId id="283" r:id="rId17"/>
    <p:sldId id="282" r:id="rId18"/>
    <p:sldId id="269" r:id="rId19"/>
    <p:sldId id="277" r:id="rId20"/>
    <p:sldId id="286" r:id="rId21"/>
    <p:sldId id="287" r:id="rId22"/>
    <p:sldId id="288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473" autoAdjust="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4000" b="1" smtClean="0"/>
              <a:t>Использование инструментов</a:t>
            </a:r>
            <a:br>
              <a:rPr lang="ru-RU" sz="4000" b="1" smtClean="0"/>
            </a:br>
            <a:r>
              <a:rPr lang="ru-RU" sz="4000" b="1" smtClean="0"/>
              <a:t>программы Skype на уроках</a:t>
            </a:r>
            <a:br>
              <a:rPr lang="ru-RU" sz="4000" b="1" smtClean="0"/>
            </a:br>
            <a:r>
              <a:rPr lang="ru-RU" sz="4000" b="1" smtClean="0"/>
              <a:t>музыки и искусства при</a:t>
            </a:r>
            <a:br>
              <a:rPr lang="ru-RU" sz="4000" b="1" smtClean="0"/>
            </a:br>
            <a:r>
              <a:rPr lang="ru-RU" sz="4000" b="1" smtClean="0"/>
              <a:t>дистанционном обучении</a:t>
            </a:r>
            <a:br>
              <a:rPr lang="ru-RU" sz="4000" b="1" smtClean="0"/>
            </a:br>
            <a:r>
              <a:rPr lang="ru-RU" sz="4000" b="1" smtClean="0"/>
              <a:t>детей с ОВЗ и инвалидностью</a:t>
            </a: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3356992"/>
            <a:ext cx="6400800" cy="211264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b="1" i="1" smtClean="0">
                <a:solidFill>
                  <a:schemeClr val="tx1"/>
                </a:solidFill>
              </a:rPr>
              <a:t>И.А.Немцева</a:t>
            </a:r>
            <a:endParaRPr lang="ru-RU" b="1" smtClean="0">
              <a:solidFill>
                <a:schemeClr val="tx1"/>
              </a:solidFill>
            </a:endParaRPr>
          </a:p>
          <a:p>
            <a:pPr algn="r"/>
            <a:r>
              <a:rPr lang="ru-RU" b="1" i="1" smtClean="0">
                <a:solidFill>
                  <a:schemeClr val="tx1"/>
                </a:solidFill>
              </a:rPr>
              <a:t>                                                          учитель музыки и искусства</a:t>
            </a:r>
            <a:endParaRPr lang="ru-RU" b="1" smtClean="0">
              <a:solidFill>
                <a:schemeClr val="tx1"/>
              </a:solidFill>
            </a:endParaRPr>
          </a:p>
          <a:p>
            <a:pPr algn="r"/>
            <a:r>
              <a:rPr lang="ru-RU" b="1" i="1" smtClean="0">
                <a:solidFill>
                  <a:schemeClr val="tx1"/>
                </a:solidFill>
              </a:rPr>
              <a:t>первой квалификационной категории</a:t>
            </a:r>
            <a:endParaRPr lang="ru-RU" b="1" smtClean="0">
              <a:solidFill>
                <a:schemeClr val="tx1"/>
              </a:solidFill>
            </a:endParaRPr>
          </a:p>
          <a:p>
            <a:pPr algn="r"/>
            <a:r>
              <a:rPr lang="ru-RU" b="1" i="1" smtClean="0">
                <a:solidFill>
                  <a:schemeClr val="tx1"/>
                </a:solidFill>
              </a:rPr>
              <a:t>МОУ "Быковская СОШ №15", Раменский м.р</a:t>
            </a:r>
            <a:endParaRPr lang="ru-RU" b="1" smtClean="0">
              <a:solidFill>
                <a:schemeClr val="tx1"/>
              </a:solidFill>
            </a:endParaRPr>
          </a:p>
          <a:p>
            <a:pPr algn="r"/>
            <a:r>
              <a:rPr lang="en-US" b="1" i="1" smtClean="0">
                <a:solidFill>
                  <a:schemeClr val="tx1"/>
                </a:solidFill>
              </a:rPr>
              <a:t>ind</a:t>
            </a:r>
            <a:r>
              <a:rPr lang="ru-RU" b="1" i="1" smtClean="0">
                <a:solidFill>
                  <a:schemeClr val="tx1"/>
                </a:solidFill>
              </a:rPr>
              <a:t>.</a:t>
            </a:r>
            <a:r>
              <a:rPr lang="en-US" b="1" i="1" smtClean="0">
                <a:solidFill>
                  <a:schemeClr val="tx1"/>
                </a:solidFill>
              </a:rPr>
              <a:t>iraa</a:t>
            </a:r>
            <a:r>
              <a:rPr lang="ru-RU" b="1" i="1" smtClean="0">
                <a:solidFill>
                  <a:schemeClr val="tx1"/>
                </a:solidFill>
              </a:rPr>
              <a:t>@</a:t>
            </a:r>
            <a:r>
              <a:rPr lang="en-US" b="1" i="1" smtClean="0">
                <a:solidFill>
                  <a:schemeClr val="tx1"/>
                </a:solidFill>
              </a:rPr>
              <a:t>yandex</a:t>
            </a:r>
            <a:r>
              <a:rPr lang="ru-RU" b="1" i="1" smtClean="0">
                <a:solidFill>
                  <a:schemeClr val="tx1"/>
                </a:solidFill>
              </a:rPr>
              <a:t>.</a:t>
            </a:r>
            <a:r>
              <a:rPr lang="en-US" b="1" i="1" smtClean="0">
                <a:solidFill>
                  <a:schemeClr val="tx1"/>
                </a:solidFill>
              </a:rPr>
              <a:t>ru</a:t>
            </a:r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3312368" cy="25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mtClean="0"/>
              <a:t>    Это становиться возможным, если воспользоваться технологическими возможностями </a:t>
            </a:r>
            <a:r>
              <a:rPr lang="en-US" smtClean="0"/>
              <a:t>Skype</a:t>
            </a:r>
            <a:r>
              <a:rPr lang="ru-RU" smtClean="0"/>
              <a:t>. </a:t>
            </a:r>
          </a:p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9288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820472" cy="6669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- наиболее распространенный в мире мессенджер с закрытым протоколом. Предоставляет видеосвязь и видеоконференции до 10 человек. Позволяет звонить на обычные телефоны, принимать звонки. Есть версии для мобильных устройств.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установлен сейчас практически на каждом компьютере.</a:t>
            </a: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Не так давно на Хабре был опрос : " Общение в интернете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раньше и теперь ".   Результаты впечатляют: если раньше (5-7 лет назад) ICQ пользовались 89% ответивших, то сейчас всего 25%.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   Skype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  же раньше пользовались 26%, теперь – 82%. Практически зеркальная картина. </a:t>
            </a:r>
          </a:p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Время не стоит на месте и программа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buNone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постоянно обновляется и предлагает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пользователям новые функции и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возможности.</a:t>
            </a:r>
          </a:p>
          <a:p>
            <a:pPr>
              <a:buNone/>
            </a:pPr>
            <a:r>
              <a:rPr lang="ru-RU" smtClean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293096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smtClean="0"/>
              <a:t>Для включения необходимых функций </a:t>
            </a:r>
            <a:r>
              <a:rPr lang="en-US" sz="2800" smtClean="0"/>
              <a:t>Skype</a:t>
            </a:r>
            <a:r>
              <a:rPr lang="ru-RU" sz="2800" smtClean="0"/>
              <a:t> нужно  произвести следующие операции:</a:t>
            </a:r>
            <a:endParaRPr lang="ru-RU" sz="2800"/>
          </a:p>
        </p:txBody>
      </p:sp>
      <p:pic>
        <p:nvPicPr>
          <p:cNvPr id="4" name="Содержимое 3" descr="Безымянны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62646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smtClean="0"/>
              <a:t>   Skype</a:t>
            </a:r>
            <a:r>
              <a:rPr lang="ru-RU" b="1" smtClean="0"/>
              <a:t> предоставляет возможность:</a:t>
            </a:r>
          </a:p>
          <a:p>
            <a:pPr lvl="0">
              <a:buNone/>
            </a:pPr>
            <a:r>
              <a:rPr lang="ru-RU" smtClean="0"/>
              <a:t>   - общаться голосом;</a:t>
            </a:r>
          </a:p>
          <a:p>
            <a:pPr>
              <a:buNone/>
            </a:pPr>
            <a:r>
              <a:rPr lang="ru-RU" smtClean="0"/>
              <a:t>   - видеть собеседника;</a:t>
            </a:r>
          </a:p>
          <a:p>
            <a:pPr>
              <a:buNone/>
            </a:pPr>
            <a:r>
              <a:rPr lang="ru-RU" smtClean="0"/>
              <a:t> </a:t>
            </a:r>
            <a:r>
              <a:rPr lang="en-US" smtClean="0"/>
              <a:t>  </a:t>
            </a:r>
            <a:r>
              <a:rPr lang="ru-RU" smtClean="0"/>
              <a:t>- включать отдельные видеоролики;</a:t>
            </a:r>
          </a:p>
          <a:p>
            <a:pPr>
              <a:buNone/>
            </a:pPr>
            <a:r>
              <a:rPr lang="en-US" smtClean="0"/>
              <a:t>   </a:t>
            </a:r>
            <a:r>
              <a:rPr lang="ru-RU" smtClean="0"/>
              <a:t>- включать аудиоролики;</a:t>
            </a:r>
          </a:p>
          <a:p>
            <a:pPr>
              <a:buNone/>
            </a:pPr>
            <a:r>
              <a:rPr lang="en-US" smtClean="0"/>
              <a:t>   </a:t>
            </a:r>
            <a:r>
              <a:rPr lang="ru-RU" smtClean="0"/>
              <a:t>- вставлять и демонстрировать скриншоты, вырезанные , например, из кинофильмов;</a:t>
            </a:r>
          </a:p>
          <a:p>
            <a:pPr>
              <a:buNone/>
            </a:pPr>
            <a:r>
              <a:rPr lang="en-US" smtClean="0"/>
              <a:t>   </a:t>
            </a:r>
            <a:r>
              <a:rPr lang="ru-RU" smtClean="0"/>
              <a:t>- подготавливать и демонстрировать презентации учителем;</a:t>
            </a:r>
          </a:p>
          <a:p>
            <a:pPr>
              <a:buNone/>
            </a:pPr>
            <a:r>
              <a:rPr lang="ru-RU" smtClean="0"/>
              <a:t>   -  отправлять</a:t>
            </a:r>
            <a:r>
              <a:rPr lang="en-US" smtClean="0"/>
              <a:t> </a:t>
            </a:r>
            <a:r>
              <a:rPr lang="ru-RU" smtClean="0"/>
              <a:t>и получать  файлы;</a:t>
            </a:r>
          </a:p>
          <a:p>
            <a:pPr>
              <a:buNone/>
            </a:pPr>
            <a:r>
              <a:rPr lang="ru-RU" smtClean="0"/>
              <a:t>   - создавать конференции;</a:t>
            </a:r>
          </a:p>
          <a:p>
            <a:pPr>
              <a:buNone/>
            </a:pPr>
            <a:r>
              <a:rPr lang="en-US" smtClean="0"/>
              <a:t>   </a:t>
            </a:r>
            <a:r>
              <a:rPr lang="ru-RU" smtClean="0"/>
              <a:t>- осуществлять обратную связь, когда обучающийся демонстрирует выполненную домашнюю работу и отвечает на вопросы учителя.</a:t>
            </a:r>
          </a:p>
          <a:p>
            <a:pPr>
              <a:buNone/>
            </a:pPr>
            <a:r>
              <a:rPr lang="ru-RU" smtClean="0"/>
              <a:t>	Все это позволяет использовать возможности общения в условиях дистанционно удаленного обучения.</a:t>
            </a:r>
          </a:p>
          <a:p>
            <a:endParaRPr lang="ru-RU"/>
          </a:p>
        </p:txBody>
      </p:sp>
      <p:pic>
        <p:nvPicPr>
          <p:cNvPr id="15361" name="Picture 1" descr="C:\Users\Lesha-pc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4664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6021288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/>
              <a:t>Зажать ЛКМ на том файле</a:t>
            </a:r>
            <a:r>
              <a:rPr lang="en-US" sz="2400" smtClean="0"/>
              <a:t>, </a:t>
            </a:r>
            <a:r>
              <a:rPr lang="ru-RU" sz="2400" smtClean="0"/>
              <a:t>который необходимо отправить</a:t>
            </a:r>
            <a:r>
              <a:rPr lang="en-US" sz="2400" smtClean="0"/>
              <a:t>,</a:t>
            </a:r>
            <a:r>
              <a:rPr lang="ru-RU" sz="2400" smtClean="0"/>
              <a:t> и перетащить в окно для сообщений в </a:t>
            </a:r>
            <a:r>
              <a:rPr lang="en-US" sz="2400" smtClean="0"/>
              <a:t>Skype.</a:t>
            </a:r>
            <a:endParaRPr lang="ru-RU" sz="240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8449094" cy="475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5856" y="4766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267744" y="188640"/>
            <a:ext cx="4377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mtClean="0"/>
              <a:t>Отправка файлов в Скайпе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sha-pc\Desktop\123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3356992"/>
            <a:ext cx="7111032" cy="4005064"/>
          </a:xfrm>
          <a:prstGeom prst="rect">
            <a:avLst/>
          </a:prstGeom>
          <a:noFill/>
        </p:spPr>
      </p:pic>
      <p:pic>
        <p:nvPicPr>
          <p:cNvPr id="1027" name="Picture 3" descr="C:\Users\Lesha-pc\Desktop\124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8238" y="764704"/>
            <a:ext cx="6275761" cy="3528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18864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mtClean="0"/>
              <a:t>Прием файлов в Скайпе</a:t>
            </a:r>
            <a:endParaRPr lang="ru-RU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mtClean="0"/>
              <a:t> </a:t>
            </a:r>
            <a:r>
              <a:rPr lang="ru-RU" sz="2400" smtClean="0"/>
              <a:t>   Возникает потребность искать новые возможности применения </a:t>
            </a:r>
            <a:r>
              <a:rPr lang="en-US" sz="2400" smtClean="0"/>
              <a:t>Skype</a:t>
            </a:r>
            <a:r>
              <a:rPr lang="ru-RU" sz="2400" smtClean="0"/>
              <a:t> в работе с детьми с ОВЗ и инвалидностью .</a:t>
            </a:r>
            <a:endParaRPr lang="en-US" sz="2400" smtClean="0"/>
          </a:p>
          <a:p>
            <a:pPr>
              <a:buNone/>
            </a:pPr>
            <a:r>
              <a:rPr lang="en-US" sz="2400" smtClean="0"/>
              <a:t>    </a:t>
            </a:r>
            <a:r>
              <a:rPr lang="ru-RU" sz="2400" b="1" smtClean="0"/>
              <a:t> В планах :</a:t>
            </a:r>
          </a:p>
          <a:p>
            <a:pPr>
              <a:buNone/>
            </a:pPr>
            <a:r>
              <a:rPr lang="ru-RU" sz="2400" smtClean="0"/>
              <a:t>   - элементарное музицирование,</a:t>
            </a:r>
          </a:p>
          <a:p>
            <a:pPr>
              <a:buNone/>
            </a:pPr>
            <a:r>
              <a:rPr lang="ru-RU" sz="2400" smtClean="0"/>
              <a:t>   -"</a:t>
            </a:r>
            <a:r>
              <a:rPr lang="en-US" sz="2400" smtClean="0"/>
              <a:t>Bodypercussion</a:t>
            </a:r>
            <a:r>
              <a:rPr lang="ru-RU" sz="2400" smtClean="0"/>
              <a:t>", </a:t>
            </a:r>
          </a:p>
          <a:p>
            <a:pPr>
              <a:buNone/>
            </a:pPr>
            <a:r>
              <a:rPr lang="ru-RU" sz="2400" smtClean="0"/>
              <a:t>   - разучивание на первом этапе</a:t>
            </a:r>
            <a:r>
              <a:rPr lang="en-US" sz="2400" smtClean="0"/>
              <a:t>                                          </a:t>
            </a:r>
            <a:r>
              <a:rPr lang="ru-RU" sz="2400" smtClean="0"/>
              <a:t> партий шумового оркестра .</a:t>
            </a:r>
            <a:endParaRPr lang="ru-RU" sz="240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000600"/>
            <a:ext cx="2919427" cy="16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941168"/>
            <a:ext cx="2991332" cy="17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052736"/>
            <a:ext cx="2952328" cy="17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68960"/>
            <a:ext cx="30963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717032"/>
            <a:ext cx="3024336" cy="1816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mtClean="0"/>
              <a:t>     </a:t>
            </a:r>
            <a:r>
              <a:rPr lang="ru-RU" sz="3100" smtClean="0"/>
              <a:t>Его популярность вполне объяснима и не вызывает сомнений. Но так ли все хорошо?  </a:t>
            </a:r>
          </a:p>
          <a:p>
            <a:pPr>
              <a:buNone/>
            </a:pPr>
            <a:r>
              <a:rPr lang="ru-RU" b="1" smtClean="0"/>
              <a:t>     </a:t>
            </a:r>
            <a:r>
              <a:rPr lang="ru-RU" sz="3600" b="1" smtClean="0"/>
              <a:t>Skype как средство общения: некоторые неудобства :</a:t>
            </a:r>
            <a:endParaRPr lang="ru-RU" sz="3600" smtClean="0"/>
          </a:p>
          <a:p>
            <a:pPr>
              <a:buNone/>
            </a:pPr>
            <a:r>
              <a:rPr lang="ru-RU" smtClean="0"/>
              <a:t>   - Skype любит тормозить,</a:t>
            </a:r>
          </a:p>
          <a:p>
            <a:pPr>
              <a:buNone/>
            </a:pPr>
            <a:r>
              <a:rPr lang="ru-RU" smtClean="0"/>
              <a:t>   - прожорлив к памяти,</a:t>
            </a:r>
          </a:p>
          <a:p>
            <a:pPr>
              <a:buNone/>
            </a:pPr>
            <a:r>
              <a:rPr lang="ru-RU" smtClean="0"/>
              <a:t>   - имеет проблемы со сбросом уведомлений.</a:t>
            </a:r>
          </a:p>
          <a:p>
            <a:pPr>
              <a:buNone/>
            </a:pPr>
            <a:r>
              <a:rPr lang="ru-RU" smtClean="0"/>
              <a:t>     Неоднозначные моменты:</a:t>
            </a:r>
          </a:p>
          <a:p>
            <a:pPr>
              <a:buNone/>
            </a:pPr>
            <a:r>
              <a:rPr lang="ru-RU" smtClean="0"/>
              <a:t>     Способность логиниться в один аккаунт с двух разных компьютеров является и плюсом и минусом одновременно. Но загрузка изрядного числа сообщений при медленном интернете – это не самая приятная вещь. 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То что Скайпом сейчас владеет Microsoft тоже может привести к разным последствиям. Есть разные мнения на этот счет, обсуждать это здесь не хотелось бы, но нельзя было не упомянуть этот факт. 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9268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mtClean="0"/>
              <a:t>    </a:t>
            </a:r>
            <a:r>
              <a:rPr lang="ru-RU" b="1" smtClean="0"/>
              <a:t>Перспективы:</a:t>
            </a:r>
          </a:p>
          <a:p>
            <a:pPr>
              <a:buNone/>
            </a:pPr>
            <a:r>
              <a:rPr lang="ru-RU" smtClean="0"/>
              <a:t>     Кстати, какие-то сдвиги по улучшению чата все-таки ведутся. Кто знает, во что превратится Skype в будущем? Возможно, в скором времени, все вышесказанное будет уже неактуально.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А в данный момент выбора нет.</a:t>
            </a:r>
          </a:p>
          <a:p>
            <a:pPr>
              <a:buNone/>
            </a:pPr>
            <a:r>
              <a:rPr lang="ru-RU" smtClean="0"/>
              <a:t>    Еще Аристотель отметил, что " человек есть общественное животное ". Если верить опросу и на самом деле число использующих для общения Skype столь велико, так или иначе придется его ставить и терпеть некоторые неудобства или искать альтернативу</a:t>
            </a:r>
            <a:r>
              <a:rPr lang="en-US" smtClean="0"/>
              <a:t>.</a:t>
            </a:r>
            <a:endParaRPr lang="ru-RU" smtClean="0"/>
          </a:p>
          <a:p>
            <a:pPr>
              <a:buNone/>
            </a:pP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764704"/>
            <a:ext cx="8352928" cy="5328591"/>
          </a:xfrm>
        </p:spPr>
        <p:txBody>
          <a:bodyPr/>
          <a:lstStyle/>
          <a:p>
            <a:pPr>
              <a:buNone/>
            </a:pPr>
            <a:r>
              <a:rPr lang="en-US" smtClean="0">
                <a:solidFill>
                  <a:srgbClr val="00B050"/>
                </a:solidFill>
              </a:rPr>
              <a:t>Mail.Ru </a:t>
            </a:r>
            <a:r>
              <a:rPr lang="ru-RU" smtClean="0">
                <a:solidFill>
                  <a:srgbClr val="00B050"/>
                </a:solidFill>
              </a:rPr>
              <a:t>Агент</a:t>
            </a:r>
          </a:p>
          <a:p>
            <a:pPr>
              <a:buNone/>
            </a:pPr>
            <a:endParaRPr lang="ru-RU" smtClean="0"/>
          </a:p>
          <a:p>
            <a:pPr>
              <a:buNone/>
            </a:pPr>
            <a:endParaRPr lang="ru-RU" smtClean="0"/>
          </a:p>
          <a:p>
            <a:pPr>
              <a:buNone/>
            </a:pPr>
            <a:endParaRPr lang="ru-RU" smtClean="0"/>
          </a:p>
          <a:p>
            <a:pPr>
              <a:buNone/>
            </a:pPr>
            <a:endParaRPr lang="ru-RU" smtClean="0"/>
          </a:p>
          <a:p>
            <a:pPr>
              <a:buNone/>
            </a:pPr>
            <a:r>
              <a:rPr lang="ru-RU" smtClean="0"/>
              <a:t>Российский мессенджер с возможностями</a:t>
            </a:r>
          </a:p>
          <a:p>
            <a:pPr>
              <a:buNone/>
            </a:pPr>
            <a:r>
              <a:rPr lang="ru-RU" smtClean="0"/>
              <a:t>голосовой и видео связи, звонков на обычные</a:t>
            </a:r>
          </a:p>
          <a:p>
            <a:pPr>
              <a:buNone/>
            </a:pPr>
            <a:r>
              <a:rPr lang="ru-RU" smtClean="0"/>
              <a:t>телефоны, отправки SMS, обмена файлами. </a:t>
            </a:r>
            <a:endParaRPr lang="ru-RU"/>
          </a:p>
        </p:txBody>
      </p:sp>
      <p:pic>
        <p:nvPicPr>
          <p:cNvPr id="3074" name="Picture 2" descr="C:\Users\Lesha-pc\Desktop\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08720"/>
            <a:ext cx="3816424" cy="2496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973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mtClean="0"/>
              <a:t>    </a:t>
            </a:r>
            <a:r>
              <a:rPr lang="ru-RU" smtClean="0"/>
              <a:t>    </a:t>
            </a:r>
            <a:r>
              <a:rPr lang="en-US" smtClean="0"/>
              <a:t> </a:t>
            </a:r>
            <a:r>
              <a:rPr lang="ru-RU" sz="2400" smtClean="0"/>
              <a:t>Дистанционное обучение -  современная форма обучения для детей </a:t>
            </a:r>
            <a:r>
              <a:rPr lang="en-US" sz="2400" smtClean="0"/>
              <a:t>c O</a:t>
            </a:r>
            <a:r>
              <a:rPr lang="ru-RU" sz="2400" smtClean="0"/>
              <a:t>ВЗ и инвалидностью. Учитывая индивидуальные возможности каждого ребенка с ОВЗ, разработана индивидуальная технологическая карта урока, где предусмотрено применение разнообразных методов обучения и педагогических технологий </a:t>
            </a:r>
            <a:r>
              <a:rPr lang="en-US" sz="2400" smtClean="0"/>
              <a:t> </a:t>
            </a:r>
            <a:r>
              <a:rPr lang="ru-RU" sz="2400" smtClean="0"/>
              <a:t>(информационные, развивающие, личностно- ориентированные технологии, проблемный и исследовательский методы). </a:t>
            </a:r>
          </a:p>
          <a:p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81369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-384721"/>
            <a:ext cx="9144000" cy="769441"/>
          </a:xfrm>
          <a:prstGeom prst="rect">
            <a:avLst/>
          </a:prstGeom>
          <a:solidFill>
            <a:srgbClr val="F7F7F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3327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4098" name="Picture 2" descr="C:\Users\Lesha-pc\Desktop\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0"/>
            <a:ext cx="4093046" cy="37383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141277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ICQ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ru-RU" sz="2400" smtClean="0"/>
              <a:t>Популярный на отечественном интернет-пространстве мессенджер с возможностью аудио и видео связи. </a:t>
            </a:r>
            <a:endParaRPr lang="en-US" sz="2400" smtClean="0"/>
          </a:p>
          <a:p>
            <a:r>
              <a:rPr lang="ru-RU" sz="2400" smtClean="0"/>
              <a:t>Работает под Windows и Mac, имеет приложения для мобильных устройств на всех популярных платформах (iOS, Android, Symbian, Java, BlackBerry, Windows Mobile).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sha-pc\Desktop\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76672"/>
            <a:ext cx="3024336" cy="28083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980728"/>
            <a:ext cx="6534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Conferendo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r>
              <a:rPr lang="ru-RU" sz="2800" smtClean="0"/>
              <a:t>Приложение+сервис для видеосвязи. Позволяет организовывать бесплатные многоточечные видеоконференции 3-на-3 и вебинары до 20 участников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88840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ooVoo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ru-RU" sz="2400" smtClean="0"/>
              <a:t>Бесплатный сервис для видео и аудио конференций. Позволяет организовывать многопользовательские конференции, записывать ход встречи, пересылать видеосообщения и файлы. Требует установки клиента</a:t>
            </a:r>
            <a:endParaRPr lang="ru-RU" sz="2400"/>
          </a:p>
        </p:txBody>
      </p:sp>
      <p:pic>
        <p:nvPicPr>
          <p:cNvPr id="6146" name="Picture 2" descr="ooVo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60648"/>
            <a:ext cx="381766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556792"/>
            <a:ext cx="6912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/>
              <a:t>Pa</a:t>
            </a:r>
            <a:r>
              <a:rPr lang="en-US" sz="3200" smtClean="0"/>
              <a:t>ltalk</a:t>
            </a:r>
          </a:p>
          <a:p>
            <a:endParaRPr lang="en-US" sz="3200" smtClean="0"/>
          </a:p>
          <a:p>
            <a:endParaRPr lang="en-US" sz="3200" smtClean="0"/>
          </a:p>
          <a:p>
            <a:endParaRPr lang="en-US" sz="3200" smtClean="0"/>
          </a:p>
          <a:p>
            <a:r>
              <a:rPr lang="ru-RU" sz="3200" smtClean="0"/>
              <a:t>Бесплатный видеочат. Можно создавать приватные комнаты. Одновременно поддерживает до 10 видеопотоков</a:t>
            </a:r>
            <a:endParaRPr lang="ru-RU" sz="3200"/>
          </a:p>
        </p:txBody>
      </p:sp>
      <p:pic>
        <p:nvPicPr>
          <p:cNvPr id="38914" name="Picture 2" descr="Paltal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548680"/>
            <a:ext cx="3600400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132856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TinyChat</a:t>
            </a:r>
          </a:p>
          <a:p>
            <a:endParaRPr lang="en-US" sz="3200" smtClean="0"/>
          </a:p>
          <a:p>
            <a:endParaRPr lang="en-US" sz="3200" smtClean="0"/>
          </a:p>
          <a:p>
            <a:endParaRPr lang="en-US" sz="3200" smtClean="0"/>
          </a:p>
          <a:p>
            <a:r>
              <a:rPr lang="ru-RU" sz="3200" smtClean="0"/>
              <a:t>Бесплатный многопользовательский видеочат (до 12 участников с видео). Позволяет настраивать дизайн чат-комнаты, модерировать видеочат, устанавливать виджет чата на свой сайт.</a:t>
            </a:r>
            <a:endParaRPr lang="ru-RU" sz="3200"/>
          </a:p>
        </p:txBody>
      </p:sp>
      <p:pic>
        <p:nvPicPr>
          <p:cNvPr id="39938" name="Picture 2" descr="TinyCh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48680"/>
            <a:ext cx="278814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92696"/>
            <a:ext cx="66064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/>
              <a:t>VideoMost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ru-RU" sz="2400" smtClean="0"/>
              <a:t>Программный продукт для организации многоточечных Full HD видео конференций через браузер, клиентское приложение или Android/iOS в корпоративной сети или через Интернет. Функционал продукта включает мобильный мессенджер, средства совместной работы с документами, проведение голосований, Whiteboard и возможность простой и быстрой интеграции с электронным дневником и журналом. Позволяет проводить полноценное видео-интерактивное дистанционное обучение.</a:t>
            </a:r>
            <a:endParaRPr lang="ru-RU" sz="2400"/>
          </a:p>
        </p:txBody>
      </p:sp>
      <p:pic>
        <p:nvPicPr>
          <p:cNvPr id="40962" name="Picture 2" descr="VideoM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0648"/>
            <a:ext cx="2664296" cy="1918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052736"/>
            <a:ext cx="67687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iMind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r>
              <a:rPr lang="ru-RU" sz="2800" smtClean="0"/>
              <a:t>Online сервис для организации видеоконференций. Высокое качество видео, подключение неограниченного количества участников, легкий в освоении пользовательский интерфейс, наличие широких функциональных возможностей для организации виртуальных встреч.</a:t>
            </a:r>
            <a:endParaRPr lang="ru-RU" sz="2800"/>
          </a:p>
        </p:txBody>
      </p:sp>
      <p:pic>
        <p:nvPicPr>
          <p:cNvPr id="41986" name="Picture 2" descr="iMi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404664"/>
            <a:ext cx="345638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68760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GoToMeeting</a:t>
            </a:r>
            <a:r>
              <a:rPr lang="ru-RU" sz="2800" smtClean="0"/>
              <a:t/>
            </a:r>
            <a:br>
              <a:rPr lang="ru-RU" sz="2800" smtClean="0"/>
            </a:br>
            <a:endParaRPr lang="en-US" sz="2800" smtClean="0"/>
          </a:p>
          <a:p>
            <a:endParaRPr lang="en-US" sz="2800" smtClean="0"/>
          </a:p>
          <a:p>
            <a:r>
              <a:rPr lang="ru-RU" sz="2800" smtClean="0"/>
              <a:t>Онлайн сервис для веб-конференций. Позволяет проводить неограниченное число встреч за фиксированную месячную плату: рассылать приглашения, показывать презентацию и совместно работать над документами и приложениями, записывать и воспроизводить ход встречи. Есть встроенная HD видеосвязь на 6 человек. Интеграция с MS Office.</a:t>
            </a:r>
            <a:endParaRPr lang="ru-RU" sz="2800"/>
          </a:p>
        </p:txBody>
      </p:sp>
      <p:pic>
        <p:nvPicPr>
          <p:cNvPr id="43010" name="Picture 2" descr="GoToMe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6672"/>
            <a:ext cx="2664296" cy="1989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060848"/>
            <a:ext cx="6858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Amazon Chime</a:t>
            </a:r>
          </a:p>
          <a:p>
            <a:endParaRPr lang="en-US" sz="2800" smtClean="0"/>
          </a:p>
          <a:p>
            <a:endParaRPr lang="en-US" sz="2800" smtClean="0"/>
          </a:p>
          <a:p>
            <a:r>
              <a:rPr lang="ru-RU" sz="2800" smtClean="0"/>
              <a:t>Сервис видеосвязи, обеспечивающий высокое качество и уровень безопасности. Поддерживает чат, трансляцию экрана, запись видеовстреч, интеграцию с почтой и Active Directory, мобильные приложения. Есть бесплатная версия.</a:t>
            </a:r>
            <a:endParaRPr lang="ru-RU" sz="2800"/>
          </a:p>
        </p:txBody>
      </p:sp>
      <p:pic>
        <p:nvPicPr>
          <p:cNvPr id="44034" name="Picture 2" descr="Amazon Chi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32656"/>
            <a:ext cx="446449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6792"/>
            <a:ext cx="68407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/>
              <a:t>Vidyo</a:t>
            </a:r>
          </a:p>
          <a:p>
            <a:endParaRPr lang="en-US" sz="3200" smtClean="0"/>
          </a:p>
          <a:p>
            <a:endParaRPr lang="en-US" sz="3200" smtClean="0"/>
          </a:p>
          <a:p>
            <a:r>
              <a:rPr lang="ru-RU" sz="2800" smtClean="0"/>
              <a:t>Решение для видеоконференций, видеозвонков и совместной работаты с документами. В качестве оконечного оборудования в системе Vidyo выступает персональный компьютер с веб-камерой и гарнитурой. Вся аппаратная часть системы состоит лишь из одного сетевого устройства.</a:t>
            </a:r>
            <a:endParaRPr lang="ru-RU" sz="2800"/>
          </a:p>
        </p:txBody>
      </p:sp>
      <p:pic>
        <p:nvPicPr>
          <p:cNvPr id="45058" name="Picture 2" descr="Vidy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640"/>
            <a:ext cx="432047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1206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mtClean="0"/>
              <a:t>	Главная цель уроков - дать обучающимся "ключ"  к восприятию искусства. </a:t>
            </a:r>
          </a:p>
          <a:p>
            <a:pPr>
              <a:buNone/>
            </a:pPr>
            <a:r>
              <a:rPr lang="ru-RU" smtClean="0"/>
              <a:t>	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720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endParaRPr lang="ru-RU" smtClean="0"/>
          </a:p>
        </p:txBody>
      </p:sp>
      <p:pic>
        <p:nvPicPr>
          <p:cNvPr id="1029" name="Picture 5" descr="C:\Users\Lesha-pc\Desktop\ребенок в скайп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624736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6174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/>
              <a:t>3CX WebMeeting</a:t>
            </a:r>
          </a:p>
          <a:p>
            <a:endParaRPr lang="en-US" sz="3600" smtClean="0"/>
          </a:p>
          <a:p>
            <a:endParaRPr lang="en-US" sz="3600" smtClean="0"/>
          </a:p>
          <a:p>
            <a:endParaRPr lang="en-US" sz="3600" smtClean="0"/>
          </a:p>
          <a:p>
            <a:r>
              <a:rPr lang="ru-RU" sz="3600" smtClean="0"/>
              <a:t>Система видеоконференций и веб конференций для небольших компаний, основанная на открытых стандартах. Работает на Windows Server</a:t>
            </a:r>
            <a:endParaRPr lang="ru-RU" sz="3600"/>
          </a:p>
        </p:txBody>
      </p:sp>
      <p:pic>
        <p:nvPicPr>
          <p:cNvPr id="46082" name="Picture 2" descr="3CX WebMee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60648"/>
            <a:ext cx="4536504" cy="2268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Задачи  обучения:</a:t>
            </a:r>
          </a:p>
          <a:p>
            <a:pPr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мотивация  знакомства с искусством, осознание роли музыки и искусства в повседневной жизни человека вообще и в своей собственной;</a:t>
            </a:r>
          </a:p>
          <a:p>
            <a:pPr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формирование целостного представления о мировом музыкальном искусстве;</a:t>
            </a:r>
          </a:p>
          <a:p>
            <a:pPr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постижение произведений золотого фонда русского и зарубежного искусства;</a:t>
            </a:r>
          </a:p>
          <a:p>
            <a:pPr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- социализация детей с ОВЗ через изучение произведений искусства.</a:t>
            </a:r>
          </a:p>
        </p:txBody>
      </p:sp>
      <p:pic>
        <p:nvPicPr>
          <p:cNvPr id="3074" name="Picture 2" descr="C:\Users\Lesha-pc\Desktop\чех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861048"/>
            <a:ext cx="5400600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Средства дистанционного образования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Чтобы была возможность осуществить дистанционное обучение в школе, необходимо иметь: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•    компьютер с подключением к сети интернет и веб-камерой;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•    интернет должен быть скоростным;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•    программное обеспечение с видеосвязью и наличие         мессенджера;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•    сайт для управления процессом обучения.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Lesha-pc\Desktop\1442843576-4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501008"/>
            <a:ext cx="5112568" cy="3123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496944" cy="55446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mtClean="0"/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овременные функции интернета предоставляют  неограниченные возможности в поиске музыкальных иллюстраций к  уроку. Причем, в некоторых случаях  музыкальные фрагменты сопровождаются на экране ярким видеорядом, который помогает в восприятии образного содержания музыкального произведения. Подобранные иллюстрации используются для поддержания, а иногда - для усиления драматургического развития музыкального произведения.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2952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mtClean="0"/>
              <a:t>	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некоторых случаях иллюстрация на экране используется как статическая заставка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портреты авторов),  и тем самым  обучающемуся предоставляется возможность создать свой собственный образ или несколько образов. 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816424"/>
          </a:xfrm>
        </p:spPr>
        <p:txBody>
          <a:bodyPr/>
          <a:lstStyle/>
          <a:p>
            <a:pPr>
              <a:buNone/>
            </a:pPr>
            <a:r>
              <a:rPr lang="ru-RU" smtClean="0"/>
              <a:t>   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других случаях учителем подбирается такой видеоряд, который удивляет и заставляет задуматься. Этот прием используется с целью взволновать, заставить размышлять, анализировать, вынуждать давать самостоятельную оценку увиденному и услышанному на уроке.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664296"/>
          </a:xfrm>
        </p:spPr>
        <p:txBody>
          <a:bodyPr/>
          <a:lstStyle/>
          <a:p>
            <a:pPr>
              <a:buNone/>
            </a:pPr>
            <a:r>
              <a:rPr lang="ru-RU" smtClean="0"/>
              <a:t>	И, конечно же, показы произведений живописи, скульптуры, архитектуры, фотографии, кино максимально  приближают обучающегося к прекрасному, к искусству.</a:t>
            </a:r>
          </a:p>
          <a:p>
            <a:endParaRPr lang="ru-RU"/>
          </a:p>
        </p:txBody>
      </p:sp>
      <p:pic>
        <p:nvPicPr>
          <p:cNvPr id="2051" name="Picture 3" descr="C:\Users\Lesha-pc\Desktop\Родина-ма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36912"/>
            <a:ext cx="4176464" cy="4032647"/>
          </a:xfrm>
          <a:prstGeom prst="rect">
            <a:avLst/>
          </a:prstGeom>
          <a:noFill/>
        </p:spPr>
      </p:pic>
      <p:pic>
        <p:nvPicPr>
          <p:cNvPr id="2054" name="Picture 6" descr="C:\Users\Lesha-pc\Desktop\триу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068960"/>
            <a:ext cx="3672408" cy="3600400"/>
          </a:xfrm>
          <a:prstGeom prst="rect">
            <a:avLst/>
          </a:prstGeom>
          <a:noFill/>
        </p:spPr>
      </p:pic>
      <p:pic>
        <p:nvPicPr>
          <p:cNvPr id="2055" name="Picture 7" descr="C:\Users\Lesha-pc\Desktop\три богатыр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434930"/>
            <a:ext cx="2304256" cy="2234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797</Words>
  <Application>Microsoft Office PowerPoint</Application>
  <PresentationFormat>Экран (4:3)</PresentationFormat>
  <Paragraphs>124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Использование инструментов программы Skype на уроках музыки и искусства при дистанционном обучении детей с ОВЗ и инвалидностью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включения необходимых функций Skype нужно  произвести следующие операции: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Lesha-pc</dc:creator>
  <cp:lastModifiedBy>Лариса</cp:lastModifiedBy>
  <cp:revision>230</cp:revision>
  <dcterms:created xsi:type="dcterms:W3CDTF">2018-10-11T16:39:46Z</dcterms:created>
  <dcterms:modified xsi:type="dcterms:W3CDTF">2018-11-13T16:22:16Z</dcterms:modified>
</cp:coreProperties>
</file>