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1A57A41-119E-4A54-8DFA-64338E84E6A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56150C5-F9B0-458F-AE6E-04ADEDCC8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57A41-119E-4A54-8DFA-64338E84E6A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6150C5-F9B0-458F-AE6E-04ADEDCC8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1A57A41-119E-4A54-8DFA-64338E84E6A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56150C5-F9B0-458F-AE6E-04ADEDCC8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57A41-119E-4A54-8DFA-64338E84E6A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6150C5-F9B0-458F-AE6E-04ADEDCC8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1A57A41-119E-4A54-8DFA-64338E84E6A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56150C5-F9B0-458F-AE6E-04ADEDCC8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57A41-119E-4A54-8DFA-64338E84E6A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6150C5-F9B0-458F-AE6E-04ADEDCC8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57A41-119E-4A54-8DFA-64338E84E6A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6150C5-F9B0-458F-AE6E-04ADEDCC8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57A41-119E-4A54-8DFA-64338E84E6A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6150C5-F9B0-458F-AE6E-04ADEDCC8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1A57A41-119E-4A54-8DFA-64338E84E6A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6150C5-F9B0-458F-AE6E-04ADEDCC8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57A41-119E-4A54-8DFA-64338E84E6A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6150C5-F9B0-458F-AE6E-04ADEDCC8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A57A41-119E-4A54-8DFA-64338E84E6A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6150C5-F9B0-458F-AE6E-04ADEDCC85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1A57A41-119E-4A54-8DFA-64338E84E6AE}" type="datetimeFigureOut">
              <a:rPr lang="ru-RU" smtClean="0"/>
              <a:pPr/>
              <a:t>23.05.2016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56150C5-F9B0-458F-AE6E-04ADEDCC85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Эмоционально-волевая сфера ЛИЧНОСТИ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4149080"/>
            <a:ext cx="5114778" cy="1860184"/>
          </a:xfrm>
        </p:spPr>
        <p:txBody>
          <a:bodyPr>
            <a:normAutofit/>
          </a:bodyPr>
          <a:lstStyle/>
          <a:p>
            <a:r>
              <a:rPr lang="ru-RU" dirty="0" smtClean="0"/>
              <a:t>Подготовила</a:t>
            </a:r>
          </a:p>
          <a:p>
            <a:r>
              <a:rPr lang="ru-RU" dirty="0" err="1" smtClean="0"/>
              <a:t>Яковицкая</a:t>
            </a:r>
            <a:r>
              <a:rPr lang="ru-RU" dirty="0" smtClean="0"/>
              <a:t> </a:t>
            </a:r>
            <a:r>
              <a:rPr lang="ru-RU" dirty="0" err="1" smtClean="0"/>
              <a:t>Дарина</a:t>
            </a:r>
            <a:endParaRPr lang="ru-RU" dirty="0" smtClean="0"/>
          </a:p>
          <a:p>
            <a:r>
              <a:rPr lang="ru-RU" dirty="0" smtClean="0"/>
              <a:t>Проф.обучение </a:t>
            </a:r>
          </a:p>
          <a:p>
            <a:r>
              <a:rPr lang="ru-RU" dirty="0" smtClean="0"/>
              <a:t>1 курс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332656"/>
            <a:ext cx="7239000" cy="1143000"/>
          </a:xfrm>
        </p:spPr>
        <p:txBody>
          <a:bodyPr/>
          <a:lstStyle/>
          <a:p>
            <a:r>
              <a:rPr lang="ru-RU" sz="6000" dirty="0" smtClean="0"/>
              <a:t>План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011680"/>
            <a:ext cx="7239000" cy="4846320"/>
          </a:xfrm>
        </p:spPr>
        <p:txBody>
          <a:bodyPr/>
          <a:lstStyle/>
          <a:p>
            <a:r>
              <a:rPr lang="ru-RU" sz="3200" dirty="0" smtClean="0"/>
              <a:t> Чувства и эмоции</a:t>
            </a:r>
          </a:p>
          <a:p>
            <a:endParaRPr lang="ru-RU" sz="3200" dirty="0" smtClean="0"/>
          </a:p>
          <a:p>
            <a:r>
              <a:rPr lang="ru-RU" sz="3200" dirty="0" smtClean="0"/>
              <a:t> Виды эмоциональных состояний</a:t>
            </a:r>
          </a:p>
          <a:p>
            <a:endParaRPr lang="ru-RU" sz="3200" dirty="0" smtClean="0"/>
          </a:p>
          <a:p>
            <a:r>
              <a:rPr lang="ru-RU" sz="3200" dirty="0" smtClean="0"/>
              <a:t> Воля и волевая регуляция поведения 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143000"/>
          </a:xfrm>
        </p:spPr>
        <p:txBody>
          <a:bodyPr/>
          <a:lstStyle/>
          <a:p>
            <a:r>
              <a:rPr lang="ru-RU" sz="4000" dirty="0" smtClean="0"/>
              <a:t> эмоции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9416"/>
            <a:ext cx="7848872" cy="1819584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/>
              <a:t>Эмоции</a:t>
            </a:r>
            <a:r>
              <a:rPr lang="ru-RU" dirty="0" smtClean="0"/>
              <a:t> – это особый класс психических процессов и состояний, связанных с инстинктами, потребностями и мотивами, отражающих в форме непосредственного переживания значимость действующих на индивида явлений и ситуаций для осуществления его жизнедеятельности.</a:t>
            </a:r>
            <a:endParaRPr lang="ru-RU" dirty="0"/>
          </a:p>
        </p:txBody>
      </p:sp>
      <p:sp>
        <p:nvSpPr>
          <p:cNvPr id="5124" name="AutoShape 4" descr="http://www.motto.net.ua/pic/201209/1600x900/motto.net.ua-15999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 descr="motto_net_ua-1599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3746" y="3573016"/>
            <a:ext cx="5004814" cy="281520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Эмоций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8291264" cy="4846320"/>
          </a:xfrm>
        </p:spPr>
        <p:txBody>
          <a:bodyPr>
            <a:normAutofit/>
          </a:bodyPr>
          <a:lstStyle/>
          <a:p>
            <a:r>
              <a:rPr lang="ru-RU" sz="3200" i="1" dirty="0" smtClean="0"/>
              <a:t>Приспособительная функция</a:t>
            </a:r>
            <a:endParaRPr lang="ru-RU" sz="3200" dirty="0" smtClean="0"/>
          </a:p>
          <a:p>
            <a:r>
              <a:rPr lang="ru-RU" sz="3200" i="1" dirty="0" smtClean="0"/>
              <a:t>Сигнальная функция</a:t>
            </a:r>
          </a:p>
          <a:p>
            <a:r>
              <a:rPr lang="ru-RU" sz="3200" i="1" dirty="0" smtClean="0"/>
              <a:t>Побудительная функция</a:t>
            </a:r>
          </a:p>
          <a:p>
            <a:r>
              <a:rPr lang="ru-RU" sz="3200" i="1" dirty="0" smtClean="0"/>
              <a:t>Подкрепляющая функция</a:t>
            </a:r>
          </a:p>
          <a:p>
            <a:r>
              <a:rPr lang="ru-RU" sz="3200" i="1" dirty="0" smtClean="0"/>
              <a:t>Переключательная функция</a:t>
            </a:r>
          </a:p>
          <a:p>
            <a:r>
              <a:rPr lang="ru-RU" sz="3200" i="1" dirty="0" smtClean="0"/>
              <a:t>Коммуникативная функция</a:t>
            </a:r>
            <a:endParaRPr lang="ru-RU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виды эмоций и эмоциональных состояний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11680"/>
            <a:ext cx="7239000" cy="484632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настроение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аффект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страсть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страх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стресс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фрустрация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AutoShape 2" descr="http://www.playing-field.ru/img/2015/052108/0603121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Picture 2" descr="http://mirobaby.com/upload/002/u209/002/b5b2974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988840"/>
            <a:ext cx="4909410" cy="38858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>Воля и волевая регуляция поведения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72816"/>
            <a:ext cx="4402832" cy="4846320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Воля</a:t>
            </a:r>
            <a:r>
              <a:rPr lang="ru-RU" dirty="0" smtClean="0"/>
              <a:t>– это способность человека действовать в направлении сознательно поставленной цели, преодолевая при этом внешние и внутренние препятствия (то есть свои непосредственные желания и стремления).</a:t>
            </a:r>
            <a:endParaRPr lang="ru-RU" dirty="0"/>
          </a:p>
        </p:txBody>
      </p:sp>
      <p:pic>
        <p:nvPicPr>
          <p:cNvPr id="4" name="Рисунок 3" descr="iKZWLNY9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2204864"/>
            <a:ext cx="3380351" cy="382748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Основные функции воли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6635080" cy="48463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выбор мотивов и целей;</a:t>
            </a:r>
          </a:p>
          <a:p>
            <a:r>
              <a:rPr lang="ru-RU" dirty="0" smtClean="0"/>
              <a:t> регуляция побуждения к действию при недостаточной или избыточной мотивации;</a:t>
            </a:r>
          </a:p>
          <a:p>
            <a:r>
              <a:rPr lang="ru-RU" dirty="0" smtClean="0"/>
              <a:t> организация психических процессов в адекватную систему действий, выполняемых человеком; </a:t>
            </a:r>
          </a:p>
          <a:p>
            <a:r>
              <a:rPr lang="ru-RU" dirty="0" smtClean="0"/>
              <a:t> мобилизация психических и физических возможностей при преодолении препятствий, возникающих на пути к достижению поставленных целей.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04664"/>
            <a:ext cx="4896544" cy="612068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Сложный волевой акт состоит из следующих действий:</a:t>
            </a:r>
          </a:p>
          <a:p>
            <a:r>
              <a:rPr lang="ru-RU" i="1" dirty="0" smtClean="0"/>
              <a:t> осознание цели и стремление ее достичь;</a:t>
            </a:r>
          </a:p>
          <a:p>
            <a:r>
              <a:rPr lang="ru-RU" i="1" dirty="0" smtClean="0"/>
              <a:t> осознание ряда возможностей достичь цели;</a:t>
            </a:r>
          </a:p>
          <a:p>
            <a:r>
              <a:rPr lang="ru-RU" i="1" dirty="0" smtClean="0"/>
              <a:t> появление мотивов, подкрепляющих или опровергающих эти возможности;</a:t>
            </a:r>
          </a:p>
          <a:p>
            <a:r>
              <a:rPr lang="ru-RU" i="1" dirty="0" smtClean="0"/>
              <a:t> борьба мотивов и выбор;</a:t>
            </a:r>
          </a:p>
          <a:p>
            <a:r>
              <a:rPr lang="ru-RU" i="1" dirty="0" smtClean="0"/>
              <a:t> принятие одной из возможности в качестве версии;</a:t>
            </a:r>
          </a:p>
          <a:p>
            <a:r>
              <a:rPr lang="ru-RU" i="1" dirty="0" smtClean="0"/>
              <a:t> преодоление внешних препятствий при осуществлении принятого решения и достижение поставленной цели.</a:t>
            </a:r>
          </a:p>
          <a:p>
            <a:endParaRPr lang="ru-RU" dirty="0"/>
          </a:p>
        </p:txBody>
      </p:sp>
      <p:pic>
        <p:nvPicPr>
          <p:cNvPr id="4" name="Рисунок 3" descr="sistema%20obrazovaniya%20m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2132856"/>
            <a:ext cx="4572000" cy="3429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916832"/>
            <a:ext cx="72390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50</TotalTime>
  <Words>226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Эмоционально-волевая сфера ЛИЧНОСТИ</vt:lpstr>
      <vt:lpstr>План</vt:lpstr>
      <vt:lpstr> эмоции</vt:lpstr>
      <vt:lpstr>Функции Эмоций</vt:lpstr>
      <vt:lpstr>виды эмоций и эмоциональных состояний</vt:lpstr>
      <vt:lpstr>Воля и волевая регуляция поведения</vt:lpstr>
      <vt:lpstr>Основные функции воли</vt:lpstr>
      <vt:lpstr>Слайд 8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Эмоционально-волевая сфера человека</dc:title>
  <dc:creator>Windows User</dc:creator>
  <cp:lastModifiedBy>Windows User</cp:lastModifiedBy>
  <cp:revision>6</cp:revision>
  <dcterms:created xsi:type="dcterms:W3CDTF">2016-05-23T18:58:49Z</dcterms:created>
  <dcterms:modified xsi:type="dcterms:W3CDTF">2016-05-23T19:50:02Z</dcterms:modified>
</cp:coreProperties>
</file>