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80" r:id="rId3"/>
    <p:sldId id="281" r:id="rId4"/>
    <p:sldId id="273" r:id="rId5"/>
    <p:sldId id="271" r:id="rId6"/>
    <p:sldId id="282" r:id="rId7"/>
    <p:sldId id="270" r:id="rId8"/>
    <p:sldId id="283" r:id="rId9"/>
    <p:sldId id="277" r:id="rId10"/>
    <p:sldId id="284" r:id="rId11"/>
    <p:sldId id="267" r:id="rId12"/>
    <p:sldId id="268" r:id="rId13"/>
    <p:sldId id="285" r:id="rId14"/>
    <p:sldId id="269" r:id="rId15"/>
    <p:sldId id="286" r:id="rId16"/>
    <p:sldId id="278" r:id="rId17"/>
    <p:sldId id="276" r:id="rId18"/>
    <p:sldId id="279" r:id="rId19"/>
    <p:sldId id="287" r:id="rId20"/>
    <p:sldId id="288" r:id="rId21"/>
    <p:sldId id="289" r:id="rId22"/>
    <p:sldId id="290" r:id="rId23"/>
    <p:sldId id="291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60" autoAdjust="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89F777-CFFC-46EF-8F83-4E1DFBE7021B}" type="datetimeFigureOut">
              <a:rPr lang="ru-RU" smtClean="0"/>
              <a:t>13.11.2018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3A512B-DCED-402D-B930-B46629E390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55364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3A512B-DCED-402D-B930-B46629E3903E}" type="slidenum">
              <a:rPr lang="ru-RU" smtClean="0"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873918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3A512B-DCED-402D-B930-B46629E3903E}" type="slidenum">
              <a:rPr lang="ru-RU" smtClean="0"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988286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3A512B-DCED-402D-B930-B46629E3903E}" type="slidenum">
              <a:rPr lang="ru-RU" smtClean="0"/>
              <a:t>11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203696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3A512B-DCED-402D-B930-B46629E3903E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7628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8B922-89C4-4285-ABD3-F7057A478563}" type="datetimeFigureOut">
              <a:rPr lang="ru-RU" smtClean="0"/>
              <a:t>13.11.2018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E22D3-3687-43EC-88F2-4A41C115EC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833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8B922-89C4-4285-ABD3-F7057A478563}" type="datetimeFigureOut">
              <a:rPr lang="ru-RU" smtClean="0"/>
              <a:t>13.11.2018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E22D3-3687-43EC-88F2-4A41C115EC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04733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8B922-89C4-4285-ABD3-F7057A478563}" type="datetimeFigureOut">
              <a:rPr lang="ru-RU" smtClean="0"/>
              <a:t>13.11.2018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E22D3-3687-43EC-88F2-4A41C115EC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64335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8B922-89C4-4285-ABD3-F7057A478563}" type="datetimeFigureOut">
              <a:rPr lang="ru-RU" smtClean="0"/>
              <a:t>13.11.2018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E22D3-3687-43EC-88F2-4A41C115EC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08147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8B922-89C4-4285-ABD3-F7057A478563}" type="datetimeFigureOut">
              <a:rPr lang="ru-RU" smtClean="0"/>
              <a:t>13.11.2018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E22D3-3687-43EC-88F2-4A41C115EC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22268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8B922-89C4-4285-ABD3-F7057A478563}" type="datetimeFigureOut">
              <a:rPr lang="ru-RU" smtClean="0"/>
              <a:t>13.11.2018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E22D3-3687-43EC-88F2-4A41C115EC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19974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8B922-89C4-4285-ABD3-F7057A478563}" type="datetimeFigureOut">
              <a:rPr lang="ru-RU" smtClean="0"/>
              <a:t>13.11.2018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E22D3-3687-43EC-88F2-4A41C115EC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91489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8B922-89C4-4285-ABD3-F7057A478563}" type="datetimeFigureOut">
              <a:rPr lang="ru-RU" smtClean="0"/>
              <a:t>13.11.2018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E22D3-3687-43EC-88F2-4A41C115EC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86624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8B922-89C4-4285-ABD3-F7057A478563}" type="datetimeFigureOut">
              <a:rPr lang="ru-RU" smtClean="0"/>
              <a:t>13.11.2018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E22D3-3687-43EC-88F2-4A41C115EC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20008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8B922-89C4-4285-ABD3-F7057A478563}" type="datetimeFigureOut">
              <a:rPr lang="ru-RU" smtClean="0"/>
              <a:t>13.11.2018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E22D3-3687-43EC-88F2-4A41C115EC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53191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8B922-89C4-4285-ABD3-F7057A478563}" type="datetimeFigureOut">
              <a:rPr lang="ru-RU" smtClean="0"/>
              <a:t>13.11.2018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E22D3-3687-43EC-88F2-4A41C115EC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63765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98B922-89C4-4285-ABD3-F7057A478563}" type="datetimeFigureOut">
              <a:rPr lang="ru-RU" smtClean="0"/>
              <a:t>13.11.2018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DE22D3-3687-43EC-88F2-4A41C115EC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74952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60648"/>
            <a:ext cx="7772400" cy="4320479"/>
          </a:xfrm>
          <a:solidFill>
            <a:srgbClr val="FFC000"/>
          </a:solidFill>
        </p:spPr>
        <p:txBody>
          <a:bodyPr>
            <a:normAutofit fontScale="90000"/>
          </a:bodyPr>
          <a:lstStyle/>
          <a:p>
            <a:r>
              <a:rPr lang="ru-RU" b="1" dirty="0"/>
              <a:t>Формы  и методы  </a:t>
            </a:r>
            <a:r>
              <a:rPr lang="ru-RU" b="1" dirty="0" smtClean="0"/>
              <a:t>социализации детей-инвалидов </a:t>
            </a:r>
            <a:r>
              <a:rPr lang="ru-RU" b="1" dirty="0"/>
              <a:t>и детей с ОВЗ обучающихся на дому с использованием дистанционных образовательных технологий в МОУ Быковской СОШ №15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79712" y="4797152"/>
            <a:ext cx="6400800" cy="1752600"/>
          </a:xfrm>
        </p:spPr>
        <p:txBody>
          <a:bodyPr>
            <a:normAutofit/>
          </a:bodyPr>
          <a:lstStyle/>
          <a:p>
            <a:pPr algn="r"/>
            <a:r>
              <a:rPr lang="ru-RU" sz="2400" dirty="0" smtClean="0"/>
              <a:t>28 марта 2018 </a:t>
            </a:r>
            <a:r>
              <a:rPr lang="ru-RU" sz="2400" dirty="0" smtClean="0"/>
              <a:t>года</a:t>
            </a:r>
          </a:p>
          <a:p>
            <a:pPr algn="r"/>
            <a:r>
              <a:rPr lang="ru-RU" sz="2400" dirty="0"/>
              <a:t>з</a:t>
            </a:r>
            <a:r>
              <a:rPr lang="ru-RU" sz="2400" dirty="0" smtClean="0"/>
              <a:t>аместитель директора по УМР высшей квалификационной категории. </a:t>
            </a:r>
            <a:r>
              <a:rPr lang="ru-RU" sz="2400" dirty="0" err="1" smtClean="0"/>
              <a:t>Салеева</a:t>
            </a:r>
            <a:r>
              <a:rPr lang="ru-RU" sz="2400" dirty="0" smtClean="0"/>
              <a:t> Л.Ю.</a:t>
            </a:r>
            <a:endParaRPr lang="ru-RU" sz="2400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22637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57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1032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r>
              <a:rPr lang="ru-RU" b="1" dirty="0"/>
              <a:t>Международный уровень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endParaRPr lang="ru-RU" sz="1400" dirty="0">
              <a:solidFill>
                <a:srgbClr val="000000"/>
              </a:solidFill>
            </a:endParaRPr>
          </a:p>
          <a:p>
            <a:pPr marL="0" indent="0" algn="ctr">
              <a:buNone/>
            </a:pPr>
            <a:r>
              <a:rPr lang="ru-RU" b="1" dirty="0">
                <a:solidFill>
                  <a:srgbClr val="000000"/>
                </a:solidFill>
              </a:rPr>
              <a:t>Конвенция о правах инвалидов ООН </a:t>
            </a:r>
            <a:endParaRPr lang="ru-RU" b="1" dirty="0" smtClean="0">
              <a:solidFill>
                <a:srgbClr val="000000"/>
              </a:solidFill>
            </a:endParaRPr>
          </a:p>
          <a:p>
            <a:pPr marL="0" indent="0" algn="ctr">
              <a:buNone/>
            </a:pPr>
            <a:r>
              <a:rPr lang="ru-RU" b="1" dirty="0" smtClean="0">
                <a:solidFill>
                  <a:srgbClr val="000000"/>
                </a:solidFill>
              </a:rPr>
              <a:t>(</a:t>
            </a:r>
            <a:r>
              <a:rPr lang="ru-RU" b="1" dirty="0">
                <a:solidFill>
                  <a:srgbClr val="000000"/>
                </a:solidFill>
              </a:rPr>
              <a:t>2006, ратифицирована Россией в 2013 г.) </a:t>
            </a:r>
            <a:endParaRPr lang="ru-RU" b="1" dirty="0" smtClean="0">
              <a:solidFill>
                <a:srgbClr val="000000"/>
              </a:solidFill>
            </a:endParaRPr>
          </a:p>
          <a:p>
            <a:r>
              <a:rPr lang="ru-RU" dirty="0" smtClean="0">
                <a:solidFill>
                  <a:srgbClr val="000000"/>
                </a:solidFill>
              </a:rPr>
              <a:t>обязывает </a:t>
            </a:r>
            <a:r>
              <a:rPr lang="ru-RU" dirty="0">
                <a:solidFill>
                  <a:srgbClr val="000000"/>
                </a:solidFill>
              </a:rPr>
              <a:t>государства-участники «без дискриминации и на основе равенства возможностей…» обеспечивать «инклюзивное образование на всех уровнях и обучение в течение всей жизни»…, чтобы: </a:t>
            </a:r>
          </a:p>
          <a:p>
            <a:r>
              <a:rPr lang="ru-RU" dirty="0" smtClean="0">
                <a:solidFill>
                  <a:srgbClr val="000000"/>
                </a:solidFill>
              </a:rPr>
              <a:t>а</a:t>
            </a:r>
            <a:r>
              <a:rPr lang="ru-RU" dirty="0">
                <a:solidFill>
                  <a:srgbClr val="000000"/>
                </a:solidFill>
              </a:rPr>
              <a:t>) инвалиды не исключались по причине инвалидности из системы общего образования; </a:t>
            </a:r>
          </a:p>
          <a:p>
            <a:r>
              <a:rPr lang="ru-RU" dirty="0" smtClean="0">
                <a:solidFill>
                  <a:srgbClr val="000000"/>
                </a:solidFill>
              </a:rPr>
              <a:t>b</a:t>
            </a:r>
            <a:r>
              <a:rPr lang="ru-RU" dirty="0">
                <a:solidFill>
                  <a:srgbClr val="000000"/>
                </a:solidFill>
              </a:rPr>
              <a:t>) инвалиды имели наравне с другими доступ к инклюзивному, качественному и бесплатному начальному образованию и среднему </a:t>
            </a:r>
            <a:r>
              <a:rPr lang="ru-RU" dirty="0" smtClean="0">
                <a:solidFill>
                  <a:srgbClr val="000000"/>
                </a:solidFill>
              </a:rPr>
              <a:t>образованию </a:t>
            </a:r>
            <a:endParaRPr lang="ru-RU" dirty="0">
              <a:solidFill>
                <a:srgbClr val="000000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93710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>
            <a:noAutofit/>
          </a:bodyPr>
          <a:lstStyle/>
          <a:p>
            <a:r>
              <a:rPr lang="ru-RU" sz="4000" b="1" dirty="0"/>
              <a:t>Международный уровень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 fontScale="40000" lnSpcReduction="20000"/>
          </a:bodyPr>
          <a:lstStyle/>
          <a:p>
            <a:pPr marL="0" indent="0" algn="ctr">
              <a:buNone/>
            </a:pPr>
            <a:r>
              <a:rPr lang="ru-RU" sz="5000" b="1" dirty="0" err="1">
                <a:solidFill>
                  <a:srgbClr val="000000"/>
                </a:solidFill>
              </a:rPr>
              <a:t>Саламанкская</a:t>
            </a:r>
            <a:r>
              <a:rPr lang="ru-RU" sz="5000" b="1" dirty="0">
                <a:solidFill>
                  <a:srgbClr val="000000"/>
                </a:solidFill>
              </a:rPr>
              <a:t> декларация о принципах, политике и практической деятельности в сфере образования лиц с особыми потребностями (1994): почему инклюзивное образование? </a:t>
            </a:r>
          </a:p>
          <a:p>
            <a:pPr marL="0" indent="0">
              <a:buNone/>
            </a:pPr>
            <a:endParaRPr lang="ru-RU" sz="4400" dirty="0" smtClean="0">
              <a:solidFill>
                <a:srgbClr val="000000"/>
              </a:solidFill>
            </a:endParaRPr>
          </a:p>
          <a:p>
            <a:pPr marL="0" indent="0" algn="ctr">
              <a:buNone/>
            </a:pPr>
            <a:endParaRPr lang="ru-RU" sz="5100" dirty="0" smtClean="0">
              <a:solidFill>
                <a:srgbClr val="000000"/>
              </a:solidFill>
            </a:endParaRPr>
          </a:p>
          <a:p>
            <a:pPr marL="0" indent="0" algn="ctr">
              <a:buNone/>
            </a:pPr>
            <a:r>
              <a:rPr lang="ru-RU" sz="5100" dirty="0" smtClean="0">
                <a:solidFill>
                  <a:srgbClr val="000000"/>
                </a:solidFill>
              </a:rPr>
              <a:t>«</a:t>
            </a:r>
            <a:r>
              <a:rPr lang="ru-RU" sz="5100" dirty="0">
                <a:solidFill>
                  <a:srgbClr val="000000"/>
                </a:solidFill>
              </a:rPr>
              <a:t>лица, имеющие особые потребности в области образования, должны </a:t>
            </a:r>
            <a:r>
              <a:rPr lang="ru-RU" sz="5100" b="1" dirty="0">
                <a:solidFill>
                  <a:srgbClr val="000000"/>
                </a:solidFill>
              </a:rPr>
              <a:t>иметь доступ к обучению в обычных школах</a:t>
            </a:r>
            <a:r>
              <a:rPr lang="ru-RU" sz="5100" dirty="0">
                <a:solidFill>
                  <a:srgbClr val="000000"/>
                </a:solidFill>
              </a:rPr>
              <a:t>, которые </a:t>
            </a:r>
            <a:r>
              <a:rPr lang="ru-RU" sz="5100" b="1" dirty="0">
                <a:solidFill>
                  <a:srgbClr val="000000"/>
                </a:solidFill>
              </a:rPr>
              <a:t>должны создать им условия на основе педагогических методов</a:t>
            </a:r>
            <a:r>
              <a:rPr lang="ru-RU" sz="5100" dirty="0">
                <a:solidFill>
                  <a:srgbClr val="000000"/>
                </a:solidFill>
              </a:rPr>
              <a:t>, ориентированных в первую очередь на детей с целью удовлетворения этих потребностей, </a:t>
            </a:r>
            <a:r>
              <a:rPr lang="ru-RU" sz="5100" dirty="0" smtClean="0">
                <a:solidFill>
                  <a:srgbClr val="000000"/>
                </a:solidFill>
              </a:rPr>
              <a:t>обычные </a:t>
            </a:r>
            <a:r>
              <a:rPr lang="ru-RU" sz="5100" dirty="0">
                <a:solidFill>
                  <a:srgbClr val="000000"/>
                </a:solidFill>
              </a:rPr>
              <a:t>школы с такой инклюзивной ориентацией являются наиболее эффективным средством борьбы с дискриминационными воззрениями, создания благоприятной атмосферы в общинах, построения инклюзивного общества и обеспечения образования для всех; более того, они обеспечивают реальное образование для большинства детей и повышают эффективность и в конечном счете рентабельность системы образования». </a:t>
            </a:r>
          </a:p>
        </p:txBody>
      </p:sp>
    </p:spTree>
    <p:extLst>
      <p:ext uri="{BB962C8B-B14F-4D97-AF65-F5344CB8AC3E}">
        <p14:creationId xmlns:p14="http://schemas.microsoft.com/office/powerpoint/2010/main" val="3709643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57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9159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r>
              <a:rPr lang="ru-RU" dirty="0"/>
              <a:t>Федеральный уровень: законы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endParaRPr lang="ru-RU" dirty="0"/>
          </a:p>
          <a:p>
            <a:pPr marL="0" indent="0" algn="ctr">
              <a:buNone/>
            </a:pPr>
            <a:r>
              <a:rPr lang="ru-RU" b="1" dirty="0"/>
              <a:t>Закон «Об образовании», 2012 г</a:t>
            </a:r>
            <a:r>
              <a:rPr lang="ru-RU" dirty="0"/>
              <a:t>.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Один </a:t>
            </a:r>
            <a:r>
              <a:rPr lang="ru-RU" dirty="0"/>
              <a:t>из основных принципов: </a:t>
            </a:r>
            <a:endParaRPr lang="ru-RU" dirty="0" smtClean="0"/>
          </a:p>
          <a:p>
            <a:pPr marL="0" indent="0">
              <a:buNone/>
            </a:pPr>
            <a:r>
              <a:rPr lang="ru-RU" b="1" dirty="0" smtClean="0"/>
              <a:t>2</a:t>
            </a:r>
            <a:r>
              <a:rPr lang="ru-RU" b="1" dirty="0"/>
              <a:t>) </a:t>
            </a:r>
            <a:r>
              <a:rPr lang="ru-RU" dirty="0"/>
              <a:t>обеспечение права каждого человека на образование, недопустимость дискриминации в сфере образования; </a:t>
            </a:r>
          </a:p>
          <a:p>
            <a:pPr marL="0" indent="0">
              <a:buNone/>
            </a:pPr>
            <a:r>
              <a:rPr lang="ru-RU" b="1" dirty="0"/>
              <a:t>Ст. 79. </a:t>
            </a:r>
            <a:r>
              <a:rPr lang="ru-RU" dirty="0"/>
              <a:t>оговаривает организацию получения образования обучающимися с ОВЗ (дети с ОВЗ – это дети, имеющие заключения ПМПК) с созданием </a:t>
            </a:r>
            <a:r>
              <a:rPr lang="ru-RU" dirty="0" err="1" smtClean="0"/>
              <a:t>спецусловий</a:t>
            </a:r>
            <a:r>
              <a:rPr lang="ru-RU" dirty="0" smtClean="0"/>
              <a:t>. </a:t>
            </a:r>
            <a:r>
              <a:rPr lang="ru-RU" dirty="0" err="1"/>
              <a:t>Спецусловия</a:t>
            </a:r>
            <a:r>
              <a:rPr lang="ru-RU" dirty="0"/>
              <a:t> – именно тот механизм, с помощью которого в систему образования должны быть включены все. </a:t>
            </a:r>
          </a:p>
          <a:p>
            <a:pPr marL="0" indent="0">
              <a:buNone/>
            </a:pPr>
            <a:r>
              <a:rPr lang="ru-RU" b="1" dirty="0"/>
              <a:t>Ст. 44. п. 3</a:t>
            </a:r>
            <a:r>
              <a:rPr lang="ru-RU" dirty="0"/>
              <a:t>. дает родителям возможность выбора формы получения образования и организации, которая будет обучать ребенка 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17325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57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60298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35280" cy="1143000"/>
          </a:xfrm>
          <a:solidFill>
            <a:srgbClr val="FFC000"/>
          </a:solidFill>
        </p:spPr>
        <p:txBody>
          <a:bodyPr>
            <a:normAutofit fontScale="90000"/>
          </a:bodyPr>
          <a:lstStyle/>
          <a:p>
            <a:r>
              <a:rPr lang="ru-RU" b="1" dirty="0" smtClean="0"/>
              <a:t>Для обеспечения инвалидам возможностей образования</a:t>
            </a:r>
            <a:endParaRPr lang="ru-RU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36520618"/>
              </p:ext>
            </p:extLst>
          </p:nvPr>
        </p:nvGraphicFramePr>
        <p:xfrm>
          <a:off x="467544" y="1484784"/>
          <a:ext cx="8424936" cy="51845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08312"/>
                <a:gridCol w="2808312"/>
                <a:gridCol w="2808312"/>
              </a:tblGrid>
              <a:tr h="59980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</a:tr>
              <a:tr h="4584776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Иметь четко сформулированную </a:t>
                      </a:r>
                      <a:r>
                        <a:rPr lang="ru-RU" sz="2000" b="1" u="none" dirty="0" smtClean="0"/>
                        <a:t>политику, </a:t>
                      </a:r>
                      <a:r>
                        <a:rPr lang="ru-RU" sz="2000" b="1" dirty="0" smtClean="0"/>
                        <a:t>понимаемую</a:t>
                      </a:r>
                      <a:r>
                        <a:rPr lang="ru-RU" sz="2000" b="1" baseline="0" dirty="0" smtClean="0"/>
                        <a:t> и принимаемую на уровне школ</a:t>
                      </a:r>
                      <a:r>
                        <a:rPr lang="ru-RU" sz="2000" baseline="0" dirty="0" smtClean="0"/>
                        <a:t>, профессиональных организаций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Обеспечить </a:t>
                      </a:r>
                      <a:r>
                        <a:rPr lang="ru-RU" sz="2000" b="1" dirty="0" smtClean="0"/>
                        <a:t>гибкость учебных программ</a:t>
                      </a:r>
                      <a:r>
                        <a:rPr lang="ru-RU" sz="2000" dirty="0" smtClean="0"/>
                        <a:t>, возможность вносить в них добавление и изменение</a:t>
                      </a:r>
                    </a:p>
                    <a:p>
                      <a:endParaRPr lang="ru-RU" sz="2000" dirty="0" smtClean="0"/>
                    </a:p>
                    <a:p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Предоставлять </a:t>
                      </a:r>
                      <a:r>
                        <a:rPr lang="ru-RU" sz="2000" b="1" dirty="0" smtClean="0"/>
                        <a:t>высококачественные учебные материалы</a:t>
                      </a:r>
                      <a:r>
                        <a:rPr lang="ru-RU" sz="2000" dirty="0" smtClean="0"/>
                        <a:t>,</a:t>
                      </a:r>
                      <a:r>
                        <a:rPr lang="ru-RU" sz="2000" baseline="0" dirty="0" smtClean="0"/>
                        <a:t> обеспечить на постоянной основе </a:t>
                      </a:r>
                      <a:r>
                        <a:rPr lang="ru-RU" sz="2000" b="1" baseline="0" dirty="0" smtClean="0"/>
                        <a:t>подготовку преподавателей </a:t>
                      </a:r>
                      <a:r>
                        <a:rPr lang="ru-RU" sz="2000" baseline="0" dirty="0" smtClean="0"/>
                        <a:t>и оказание им поддержки</a:t>
                      </a:r>
                      <a:endParaRPr lang="ru-RU" sz="20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941167"/>
            <a:ext cx="2146474" cy="15025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8202" y="4941167"/>
            <a:ext cx="2441417" cy="1541660"/>
          </a:xfrm>
          <a:prstGeom prst="rect">
            <a:avLst/>
          </a:prstGeom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941167"/>
            <a:ext cx="2489258" cy="1555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29653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640960" cy="1143000"/>
          </a:xfrm>
          <a:solidFill>
            <a:srgbClr val="FFC000"/>
          </a:solidFill>
        </p:spPr>
        <p:txBody>
          <a:bodyPr>
            <a:normAutofit fontScale="90000"/>
          </a:bodyPr>
          <a:lstStyle/>
          <a:p>
            <a:r>
              <a:rPr lang="ru-RU" b="1" dirty="0" smtClean="0"/>
              <a:t>Образовательные потребности личности</a:t>
            </a:r>
            <a:endParaRPr lang="ru-RU" b="1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07650428"/>
              </p:ext>
            </p:extLst>
          </p:nvPr>
        </p:nvGraphicFramePr>
        <p:xfrm>
          <a:off x="179511" y="1600200"/>
          <a:ext cx="8784978" cy="4349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28326"/>
                <a:gridCol w="2928326"/>
                <a:gridCol w="2928326"/>
              </a:tblGrid>
              <a:tr h="1013696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Личностная успешность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Социальная успешность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Профессиональная успешность</a:t>
                      </a:r>
                      <a:endParaRPr lang="ru-RU" sz="2400" dirty="0"/>
                    </a:p>
                  </a:txBody>
                  <a:tcPr/>
                </a:tc>
              </a:tr>
              <a:tr h="3335384">
                <a:tc>
                  <a:txBody>
                    <a:bodyPr/>
                    <a:lstStyle/>
                    <a:p>
                      <a:r>
                        <a:rPr lang="ru-RU" dirty="0" smtClean="0"/>
                        <a:t>ПОТРЕБНОСТИ В </a:t>
                      </a:r>
                      <a:r>
                        <a:rPr lang="ru-RU" b="1" dirty="0" smtClean="0"/>
                        <a:t>ПОЛНОЦЕННОМ И РАНООБРАЗНОМ ЛИЧНОСТНОМ СТАНОВЛЕНИИ И РАЗВИТИИ </a:t>
                      </a:r>
                      <a:r>
                        <a:rPr lang="ru-RU" dirty="0" smtClean="0"/>
                        <a:t>С УЧЕТОМ ИНДИВИДУАЛЬНЫХ СКЛОННОСТЕЙ, ИНТЕРЕСОВ, МОТИВОВ И СПОСОБНОСТЕЙ 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ПОТРЕБНОСТИ В ОГРАНИЧЕННОМ ВХОЖДЕНИИ ЛИЧНОСТИ В СОЦИАЛЬНОЕ ОКРУЖЕНИЕ И ПЛОДОТВОРНОМ УЧАСТИИ В ЖИЗНИ ОБЩЕСТВА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ПОТРЕБНОСТИ В РАЗВИТОСТИ УНИВЕРСАЛЬНЫХ ТРУДОВЫХ И ПРАКТИЧЕСКИХ УМЕНИЙ, ГОТОВНОСТИ К ВЫБОРУ ПРОФЕССИЙ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98351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63272" cy="1642194"/>
          </a:xfrm>
          <a:solidFill>
            <a:srgbClr val="FFC000"/>
          </a:solidFill>
        </p:spPr>
        <p:txBody>
          <a:bodyPr>
            <a:normAutofit fontScale="90000"/>
          </a:bodyPr>
          <a:lstStyle/>
          <a:p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/>
              <a:t/>
            </a:r>
            <a:br>
              <a:rPr lang="ru-RU" sz="3100" dirty="0"/>
            </a:br>
            <a:r>
              <a:rPr lang="ru-RU" sz="3100" b="1" dirty="0" smtClean="0"/>
              <a:t>Социализация </a:t>
            </a:r>
            <a:r>
              <a:rPr lang="ru-RU" sz="3100" b="1" dirty="0"/>
              <a:t/>
            </a:r>
            <a:br>
              <a:rPr lang="ru-RU" sz="3100" b="1" dirty="0"/>
            </a:br>
            <a:r>
              <a:rPr lang="ru-RU" sz="3100" b="1" dirty="0"/>
              <a:t>детей-инвалидов </a:t>
            </a:r>
            <a:r>
              <a:rPr lang="ru-RU" sz="3100" b="1" dirty="0" smtClean="0"/>
              <a:t>и </a:t>
            </a:r>
            <a:r>
              <a:rPr lang="ru-RU" sz="3100" b="1" dirty="0"/>
              <a:t>детей с ОВЗ </a:t>
            </a:r>
            <a:r>
              <a:rPr lang="ru-RU" sz="3100" b="1" dirty="0" smtClean="0"/>
              <a:t>в МОУ </a:t>
            </a:r>
            <a:r>
              <a:rPr lang="ru-RU" sz="3100" b="1" dirty="0"/>
              <a:t>Быковской СОШ №15</a:t>
            </a:r>
            <a:r>
              <a:rPr lang="ru-RU" b="1" dirty="0"/>
              <a:t/>
            </a:r>
            <a:br>
              <a:rPr lang="ru-RU" b="1" dirty="0"/>
            </a:br>
            <a:endParaRPr lang="ru-RU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194025"/>
              </p:ext>
            </p:extLst>
          </p:nvPr>
        </p:nvGraphicFramePr>
        <p:xfrm>
          <a:off x="467545" y="2204864"/>
          <a:ext cx="8445624" cy="37733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30824"/>
                <a:gridCol w="4114800"/>
              </a:tblGrid>
              <a:tr h="694876">
                <a:tc gridSpan="2"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Направление социализации</a:t>
                      </a:r>
                      <a:endParaRPr lang="ru-RU" sz="2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69487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2800" dirty="0" smtClean="0"/>
                        <a:t>Работа классного руководителя по социализации ребенка-инвалида.</a:t>
                      </a:r>
                    </a:p>
                    <a:p>
                      <a:pPr algn="ctr"/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2800" dirty="0" smtClean="0"/>
                        <a:t>Работа учителя-предметника по привлечению детей-инвалидов к внеурочным мероприятиям по предмету.</a:t>
                      </a:r>
                    </a:p>
                    <a:p>
                      <a:pPr algn="ctr"/>
                      <a:endParaRPr lang="ru-RU" sz="28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9933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010346"/>
          </a:xfrm>
          <a:solidFill>
            <a:srgbClr val="FFC000"/>
          </a:solidFill>
        </p:spPr>
        <p:txBody>
          <a:bodyPr>
            <a:normAutofit/>
          </a:bodyPr>
          <a:lstStyle/>
          <a:p>
            <a:r>
              <a:rPr lang="ru-RU" dirty="0" smtClean="0"/>
              <a:t>Экспериментальная работа </a:t>
            </a:r>
            <a:br>
              <a:rPr lang="ru-RU" dirty="0" smtClean="0"/>
            </a:br>
            <a:r>
              <a:rPr lang="ru-RU" dirty="0" smtClean="0"/>
              <a:t>2018-2020 </a:t>
            </a:r>
            <a:r>
              <a:rPr lang="ru-RU" dirty="0"/>
              <a:t>гг.</a:t>
            </a:r>
            <a:br>
              <a:rPr lang="ru-RU" dirty="0"/>
            </a:br>
            <a:r>
              <a:rPr lang="ru-RU" dirty="0" smtClean="0"/>
              <a:t>Академическая площадка АСОУ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3501008"/>
            <a:ext cx="8229600" cy="2808312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ru-RU" dirty="0"/>
              <a:t>Т</a:t>
            </a:r>
            <a:r>
              <a:rPr lang="ru-RU" dirty="0" smtClean="0"/>
              <a:t>ема</a:t>
            </a:r>
          </a:p>
          <a:p>
            <a:pPr marL="0" indent="0" algn="ctr">
              <a:buNone/>
            </a:pPr>
            <a:r>
              <a:rPr lang="ru-RU" b="1" dirty="0" smtClean="0"/>
              <a:t>«</a:t>
            </a:r>
            <a:r>
              <a:rPr lang="ru-RU" b="1" dirty="0"/>
              <a:t>Социализация детей-инвалидов и детей с ОВЗ в рамках научного школьного общества обучающихся на дому с использованием дистанционных образовательных технологий</a:t>
            </a:r>
            <a:r>
              <a:rPr lang="ru-RU" b="1" dirty="0" smtClean="0"/>
              <a:t>»</a:t>
            </a:r>
          </a:p>
          <a:p>
            <a:pPr marL="0" indent="0" algn="ctr">
              <a:buNone/>
            </a:pPr>
            <a:r>
              <a:rPr lang="ru-RU" b="1" dirty="0" smtClean="0"/>
              <a:t>_____________________________________________</a:t>
            </a:r>
          </a:p>
          <a:p>
            <a:pPr marL="0" indent="0" algn="ctr">
              <a:buNone/>
            </a:pPr>
            <a:r>
              <a:rPr lang="ru-RU" b="1" dirty="0" smtClean="0"/>
              <a:t>Научный руководитель площадки</a:t>
            </a:r>
          </a:p>
          <a:p>
            <a:pPr marL="0" indent="0" algn="ctr">
              <a:buNone/>
            </a:pPr>
            <a:r>
              <a:rPr lang="ru-RU" b="1" dirty="0" smtClean="0"/>
              <a:t>Савельева </a:t>
            </a:r>
            <a:r>
              <a:rPr lang="ru-RU" b="1" dirty="0"/>
              <a:t>Оксана  Анатольевна </a:t>
            </a:r>
            <a:r>
              <a:rPr lang="ru-RU" b="1" dirty="0" err="1"/>
              <a:t>к.п.н</a:t>
            </a:r>
            <a:r>
              <a:rPr lang="ru-RU" b="1" dirty="0"/>
              <a:t>., доцент</a:t>
            </a:r>
          </a:p>
        </p:txBody>
      </p:sp>
    </p:spTree>
    <p:extLst>
      <p:ext uri="{BB962C8B-B14F-4D97-AF65-F5344CB8AC3E}">
        <p14:creationId xmlns:p14="http://schemas.microsoft.com/office/powerpoint/2010/main" val="3878534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>
            <a:normAutofit fontScale="90000"/>
          </a:bodyPr>
          <a:lstStyle/>
          <a:p>
            <a:r>
              <a:rPr lang="ru-RU" b="1" dirty="0"/>
              <a:t>Инвалидность представляет собой социальный </a:t>
            </a:r>
            <a:r>
              <a:rPr lang="ru-RU" b="1" dirty="0" smtClean="0"/>
              <a:t>феномен….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ru-RU" sz="4000" dirty="0" smtClean="0">
              <a:solidFill>
                <a:srgbClr val="000000"/>
              </a:solidFill>
              <a:latin typeface="Times New Roman"/>
              <a:ea typeface="Calibri"/>
            </a:endParaRPr>
          </a:p>
          <a:p>
            <a:pPr marL="0" indent="0" algn="ctr">
              <a:buNone/>
            </a:pPr>
            <a:r>
              <a:rPr lang="ru-RU" sz="4000" b="1" dirty="0" smtClean="0">
                <a:solidFill>
                  <a:srgbClr val="FF0000"/>
                </a:solidFill>
                <a:latin typeface="Times New Roman"/>
                <a:ea typeface="Calibri"/>
              </a:rPr>
              <a:t>В </a:t>
            </a:r>
            <a:r>
              <a:rPr lang="ru-RU" sz="4000" b="1" dirty="0">
                <a:solidFill>
                  <a:srgbClr val="FF0000"/>
                </a:solidFill>
                <a:latin typeface="Times New Roman"/>
                <a:ea typeface="Calibri"/>
              </a:rPr>
              <a:t>России  </a:t>
            </a:r>
            <a:r>
              <a:rPr lang="ru-RU" sz="4000" b="1" dirty="0" smtClean="0">
                <a:solidFill>
                  <a:srgbClr val="FF0000"/>
                </a:solidFill>
                <a:latin typeface="Times New Roman"/>
                <a:ea typeface="Calibri"/>
              </a:rPr>
              <a:t>около 11 </a:t>
            </a:r>
            <a:r>
              <a:rPr lang="ru-RU" sz="4000" b="1" dirty="0">
                <a:solidFill>
                  <a:srgbClr val="FF0000"/>
                </a:solidFill>
                <a:latin typeface="Times New Roman"/>
                <a:ea typeface="Calibri"/>
              </a:rPr>
              <a:t>млн. чел.  </a:t>
            </a:r>
            <a:r>
              <a:rPr lang="ru-RU" sz="4000" b="1" dirty="0" smtClean="0">
                <a:solidFill>
                  <a:srgbClr val="FF0000"/>
                </a:solidFill>
                <a:latin typeface="Times New Roman"/>
                <a:ea typeface="Calibri"/>
              </a:rPr>
              <a:t>инвалидов </a:t>
            </a:r>
          </a:p>
          <a:p>
            <a:pPr marL="0" indent="0" algn="ctr">
              <a:buNone/>
            </a:pPr>
            <a:r>
              <a:rPr lang="ru-RU" sz="4000" b="1" dirty="0" smtClean="0">
                <a:solidFill>
                  <a:srgbClr val="FF0000"/>
                </a:solidFill>
                <a:latin typeface="Times New Roman"/>
                <a:ea typeface="Calibri"/>
              </a:rPr>
              <a:t>это 7,5</a:t>
            </a:r>
            <a:r>
              <a:rPr lang="ru-RU" sz="4000" b="1" dirty="0">
                <a:solidFill>
                  <a:srgbClr val="FF0000"/>
                </a:solidFill>
                <a:latin typeface="Times New Roman"/>
                <a:ea typeface="Calibri"/>
              </a:rPr>
              <a:t>% </a:t>
            </a:r>
            <a:r>
              <a:rPr lang="ru-RU" sz="4000" b="1" dirty="0" smtClean="0">
                <a:solidFill>
                  <a:srgbClr val="FF0000"/>
                </a:solidFill>
                <a:latin typeface="Times New Roman"/>
                <a:ea typeface="Calibri"/>
              </a:rPr>
              <a:t>населения страны</a:t>
            </a:r>
            <a:endParaRPr lang="ru-RU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2361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>
            <a:noAutofit/>
          </a:bodyPr>
          <a:lstStyle/>
          <a:p>
            <a:r>
              <a:rPr lang="ru-RU" sz="1800" b="1" i="1" dirty="0"/>
              <a:t>Цель: </a:t>
            </a:r>
            <a:r>
              <a:rPr lang="ru-RU" sz="1800" dirty="0"/>
              <a:t>вовлечение детей-инвалидов и детей с ОВЗ в 	проектно-исследовательскую деятельность (научное общество обучающихся) МОУ Быковской СОШ №15 для обогащения социального опыта обучающихся на дому с использованием дистанционных образовательных технологий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solidFill>
            <a:srgbClr val="92D050"/>
          </a:solidFill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ru-RU" b="1" dirty="0"/>
              <a:t>Задачи:</a:t>
            </a:r>
          </a:p>
          <a:p>
            <a:r>
              <a:rPr lang="ru-RU" dirty="0"/>
              <a:t>1.	Мотивировать  детей-инвалидов и детей с ОВЗ для работы  в школьном  научном обществе обучающихся.</a:t>
            </a:r>
          </a:p>
          <a:p>
            <a:r>
              <a:rPr lang="ru-RU" dirty="0"/>
              <a:t>2.	Создать условия для детей-инвалидов  и детей с ОВЗ для проведения проектно-исследовательских работ.</a:t>
            </a:r>
          </a:p>
          <a:p>
            <a:r>
              <a:rPr lang="ru-RU" dirty="0"/>
              <a:t>3.	Создать условия для детей-инвалидов  и детей с ОВЗ для участия в конкурсах, турнирах разных уровней</a:t>
            </a:r>
          </a:p>
          <a:p>
            <a:r>
              <a:rPr lang="ru-RU" dirty="0"/>
              <a:t>4.	Повысить престиж знаний, общей культуры, совершенствовать навыки исследовательской работы в условиях дистанционного обучения на дому.</a:t>
            </a:r>
          </a:p>
          <a:p>
            <a:r>
              <a:rPr lang="ru-RU" dirty="0"/>
              <a:t>5.	Разработка методических подходов при создании проектно-исследовательских работ, участии в конкурсах, турнирах, ученических конференциях ребенком-инвалидом и ребенком с ОВЗ в условиях домашнего обучения с использованием ДОТ</a:t>
            </a:r>
          </a:p>
        </p:txBody>
      </p:sp>
    </p:spTree>
    <p:extLst>
      <p:ext uri="{BB962C8B-B14F-4D97-AF65-F5344CB8AC3E}">
        <p14:creationId xmlns:p14="http://schemas.microsoft.com/office/powerpoint/2010/main" val="2690150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>
            <a:normAutofit fontScale="90000"/>
          </a:bodyPr>
          <a:lstStyle/>
          <a:p>
            <a:r>
              <a:rPr lang="ru-RU" dirty="0" smtClean="0"/>
              <a:t>Запланированные мероприятия</a:t>
            </a:r>
            <a:br>
              <a:rPr lang="ru-RU" dirty="0" smtClean="0"/>
            </a:br>
            <a:r>
              <a:rPr lang="ru-RU" dirty="0" smtClean="0"/>
              <a:t>методической направленности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Корректировка программ внеурочной деятельности в условиях экспериментальной работы образовательного </a:t>
            </a:r>
            <a:r>
              <a:rPr lang="ru-RU" dirty="0" smtClean="0"/>
              <a:t>учреждения.</a:t>
            </a:r>
          </a:p>
          <a:p>
            <a:r>
              <a:rPr lang="ru-RU" dirty="0"/>
              <a:t>Реализация программ внеурочной </a:t>
            </a:r>
            <a:r>
              <a:rPr lang="ru-RU" dirty="0" smtClean="0"/>
              <a:t>деятельности</a:t>
            </a:r>
          </a:p>
        </p:txBody>
      </p:sp>
    </p:spTree>
    <p:extLst>
      <p:ext uri="{BB962C8B-B14F-4D97-AF65-F5344CB8AC3E}">
        <p14:creationId xmlns:p14="http://schemas.microsoft.com/office/powerpoint/2010/main" val="1304724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>
            <a:normAutofit fontScale="90000"/>
          </a:bodyPr>
          <a:lstStyle/>
          <a:p>
            <a:r>
              <a:rPr lang="ru-RU" dirty="0"/>
              <a:t>Запланированные </a:t>
            </a:r>
            <a:r>
              <a:rPr lang="ru-RU" dirty="0" smtClean="0"/>
              <a:t>мероприятия</a:t>
            </a:r>
            <a:br>
              <a:rPr lang="ru-RU" dirty="0" smtClean="0"/>
            </a:br>
            <a:r>
              <a:rPr lang="ru-RU" dirty="0" smtClean="0"/>
              <a:t>социализация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/>
              <a:t>Включение детей-инвалидов и детей с ОВЗ в работу школьного научного общества </a:t>
            </a:r>
            <a:r>
              <a:rPr lang="ru-RU" dirty="0" smtClean="0"/>
              <a:t>обучающихся.</a:t>
            </a:r>
          </a:p>
          <a:p>
            <a:r>
              <a:rPr lang="ru-RU" dirty="0"/>
              <a:t>Участие детей-инвалидов и детей с ОВЗ во всероссийском турнире «Мир вокруг нас»</a:t>
            </a:r>
          </a:p>
          <a:p>
            <a:r>
              <a:rPr lang="ru-RU" dirty="0"/>
              <a:t>Участие детей-инвалидов- и детей с ОВЗ в международном математическом </a:t>
            </a:r>
            <a:r>
              <a:rPr lang="ru-RU" dirty="0" smtClean="0"/>
              <a:t>конкурсе</a:t>
            </a:r>
          </a:p>
          <a:p>
            <a:r>
              <a:rPr lang="ru-RU" dirty="0"/>
              <a:t>Участие детей-инвалидов и детей с ОВЗ в научно-практической конференции «Наука и цивилизация</a:t>
            </a:r>
            <a:r>
              <a:rPr lang="ru-RU" dirty="0" smtClean="0"/>
              <a:t>»</a:t>
            </a:r>
            <a:r>
              <a:rPr lang="ru-RU" dirty="0"/>
              <a:t> Участие детей-инвалидов и детей с ОВЗ в школьной конференции «День Науки»</a:t>
            </a:r>
            <a:endParaRPr lang="ru-RU" dirty="0" smtClean="0"/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30640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1143000"/>
          </a:xfrm>
          <a:solidFill>
            <a:srgbClr val="FFC000"/>
          </a:solidFill>
        </p:spPr>
        <p:txBody>
          <a:bodyPr>
            <a:noAutofit/>
          </a:bodyPr>
          <a:lstStyle/>
          <a:p>
            <a:r>
              <a:rPr lang="ru-RU" sz="3600" dirty="0"/>
              <a:t>Запланированные </a:t>
            </a:r>
            <a:r>
              <a:rPr lang="ru-RU" sz="3600" dirty="0" smtClean="0"/>
              <a:t>мероприятия</a:t>
            </a:r>
            <a:br>
              <a:rPr lang="ru-RU" sz="3600" dirty="0" smtClean="0"/>
            </a:br>
            <a:r>
              <a:rPr lang="ru-RU" sz="3600" dirty="0" smtClean="0"/>
              <a:t>диссеминация педагогического опыта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4525963"/>
          </a:xfrm>
        </p:spPr>
        <p:txBody>
          <a:bodyPr/>
          <a:lstStyle/>
          <a:p>
            <a:r>
              <a:rPr lang="ru-RU" dirty="0">
                <a:latin typeface="Times New Roman"/>
                <a:ea typeface="Times New Roman"/>
              </a:rPr>
              <a:t>Участие в мероприятиях </a:t>
            </a:r>
            <a:r>
              <a:rPr lang="ru-RU" dirty="0" smtClean="0">
                <a:latin typeface="Times New Roman"/>
                <a:ea typeface="Times New Roman"/>
              </a:rPr>
              <a:t>АСОУ (семинары, </a:t>
            </a:r>
            <a:r>
              <a:rPr lang="ru-RU" dirty="0" err="1" smtClean="0">
                <a:latin typeface="Times New Roman"/>
                <a:ea typeface="Times New Roman"/>
              </a:rPr>
              <a:t>конференции.т.д</a:t>
            </a:r>
            <a:r>
              <a:rPr lang="ru-RU" dirty="0" smtClean="0">
                <a:latin typeface="Times New Roman"/>
                <a:ea typeface="Times New Roman"/>
              </a:rPr>
              <a:t>.)</a:t>
            </a:r>
            <a:endParaRPr lang="ru-RU" dirty="0">
              <a:latin typeface="Times New Roman"/>
              <a:ea typeface="Times New Roman"/>
            </a:endParaRPr>
          </a:p>
          <a:p>
            <a:r>
              <a:rPr lang="ru-RU" dirty="0"/>
              <a:t>Проведение открытых мероприятий для обучающихся и </a:t>
            </a:r>
            <a:r>
              <a:rPr lang="ru-RU" dirty="0" smtClean="0"/>
              <a:t>родителей.</a:t>
            </a:r>
          </a:p>
          <a:p>
            <a:r>
              <a:rPr lang="ru-RU" dirty="0"/>
              <a:t>Проведение методических </a:t>
            </a:r>
            <a:r>
              <a:rPr lang="ru-RU" dirty="0" smtClean="0"/>
              <a:t>семинаров</a:t>
            </a:r>
          </a:p>
          <a:p>
            <a:r>
              <a:rPr lang="ru-RU" dirty="0" smtClean="0"/>
              <a:t>Проведение </a:t>
            </a:r>
            <a:r>
              <a:rPr lang="ru-RU" dirty="0" err="1" smtClean="0"/>
              <a:t>вебинаров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46706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404664"/>
            <a:ext cx="8229600" cy="5688632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3900" b="1" dirty="0" smtClean="0">
                <a:latin typeface="Times New Roman"/>
                <a:ea typeface="Calibri"/>
                <a:cs typeface="Times New Roman"/>
              </a:rPr>
              <a:t>Главная  цель </a:t>
            </a:r>
            <a:r>
              <a:rPr lang="ru-RU" sz="3900" b="1" dirty="0">
                <a:latin typeface="Times New Roman"/>
                <a:ea typeface="Calibri"/>
                <a:cs typeface="Times New Roman"/>
              </a:rPr>
              <a:t>обеспечения равенства инвалидов в образовании </a:t>
            </a:r>
            <a:r>
              <a:rPr lang="ru-RU" sz="3900" b="1" dirty="0" smtClean="0">
                <a:latin typeface="Times New Roman"/>
                <a:ea typeface="Calibri"/>
                <a:cs typeface="Times New Roman"/>
              </a:rPr>
              <a:t>-  </a:t>
            </a:r>
            <a:r>
              <a:rPr lang="ru-RU" sz="3900" b="1" i="1" u="sng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занятость,</a:t>
            </a:r>
            <a:r>
              <a:rPr lang="ru-RU" sz="3900" b="1" dirty="0">
                <a:latin typeface="Times New Roman"/>
                <a:ea typeface="Calibri"/>
                <a:cs typeface="Times New Roman"/>
              </a:rPr>
              <a:t> что есть  успешная интеграция инвалидов в общество, однако предпосылка для достижения этой цели </a:t>
            </a:r>
            <a:r>
              <a:rPr lang="ru-RU" sz="3900" b="1" dirty="0" smtClean="0">
                <a:latin typeface="Times New Roman"/>
                <a:ea typeface="Calibri"/>
                <a:cs typeface="Times New Roman"/>
              </a:rPr>
              <a:t>– это образование </a:t>
            </a:r>
            <a:r>
              <a:rPr lang="ru-RU" sz="3900" b="1" dirty="0">
                <a:latin typeface="Times New Roman"/>
                <a:ea typeface="Calibri"/>
                <a:cs typeface="Times New Roman"/>
              </a:rPr>
              <a:t>и профессиональная подготовка инвалидов.</a:t>
            </a:r>
            <a:endParaRPr lang="ru-RU" sz="3900" b="1" dirty="0">
              <a:ea typeface="Calibri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85989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>
            <a:normAutofit fontScale="90000"/>
          </a:bodyPr>
          <a:lstStyle/>
          <a:p>
            <a:r>
              <a:rPr lang="ru-RU" b="1" dirty="0" smtClean="0"/>
              <a:t>Понятие «Инвалид» </a:t>
            </a:r>
            <a:br>
              <a:rPr lang="ru-RU" b="1" dirty="0" smtClean="0"/>
            </a:br>
            <a:r>
              <a:rPr lang="ru-RU" b="1" dirty="0" smtClean="0"/>
              <a:t>от латинского - слабый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sz="2800" dirty="0" smtClean="0"/>
              <a:t>ФЗ « О социальной защите инвалидов»</a:t>
            </a:r>
          </a:p>
          <a:p>
            <a:pPr marL="0" indent="0" algn="ctr">
              <a:buNone/>
            </a:pPr>
            <a:r>
              <a:rPr lang="ru-RU" sz="2800" dirty="0" smtClean="0"/>
              <a:t> (20 июля 1995) </a:t>
            </a:r>
          </a:p>
          <a:p>
            <a:pPr marL="0" indent="0" algn="ctr">
              <a:buNone/>
            </a:pPr>
            <a:r>
              <a:rPr lang="ru-RU" sz="2800" b="1" dirty="0" smtClean="0"/>
              <a:t>«лицо, которое имеет нарушение здоровья со стойким расстройством обусловленное </a:t>
            </a:r>
            <a:r>
              <a:rPr lang="ru-RU" sz="2800" b="1" dirty="0"/>
              <a:t>функций организма</a:t>
            </a:r>
            <a:r>
              <a:rPr lang="ru-RU" sz="2800" b="1" dirty="0" smtClean="0"/>
              <a:t>, заболеваниями, последствиями травм или дефектами, приводящее к ограничению жизнедеятельности и вызывающее необходимость его социальной защиты»</a:t>
            </a:r>
          </a:p>
          <a:p>
            <a:pPr marL="0" indent="0" algn="ctr">
              <a:buNone/>
            </a:pPr>
            <a:r>
              <a:rPr lang="ru-RU" sz="2800" b="1" dirty="0" smtClean="0"/>
              <a:t>________________________________________________</a:t>
            </a:r>
          </a:p>
          <a:p>
            <a:pPr marL="0" indent="0" algn="ctr">
              <a:buNone/>
            </a:pPr>
            <a:r>
              <a:rPr lang="ru-RU" sz="2600" i="1" dirty="0" smtClean="0"/>
              <a:t>Признание лица инвалидом осуществляется Государственной службой медико-социальной экспертизы (МСЭ)</a:t>
            </a:r>
            <a:endParaRPr lang="ru-RU" sz="2600" i="1" dirty="0"/>
          </a:p>
        </p:txBody>
      </p:sp>
    </p:spTree>
    <p:extLst>
      <p:ext uri="{BB962C8B-B14F-4D97-AF65-F5344CB8AC3E}">
        <p14:creationId xmlns:p14="http://schemas.microsoft.com/office/powerpoint/2010/main" val="1210427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>
            <a:normAutofit fontScale="90000"/>
          </a:bodyPr>
          <a:lstStyle/>
          <a:p>
            <a:r>
              <a:rPr lang="ru-RU" b="1" dirty="0" smtClean="0"/>
              <a:t>Дети с ограниченными возможностями здоровья (ОВЗ)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ru-RU" dirty="0" smtClean="0"/>
              <a:t>Закон </a:t>
            </a:r>
            <a:r>
              <a:rPr lang="ru-RU" dirty="0"/>
              <a:t>№ 273-ФЗ «Об образовании в РФ</a:t>
            </a:r>
            <a:r>
              <a:rPr lang="ru-RU" dirty="0" smtClean="0"/>
              <a:t>»,</a:t>
            </a:r>
          </a:p>
          <a:p>
            <a:pPr marL="0" indent="0" algn="ctr">
              <a:buNone/>
            </a:pPr>
            <a:r>
              <a:rPr lang="ru-RU" dirty="0" smtClean="0"/>
              <a:t> </a:t>
            </a:r>
            <a:r>
              <a:rPr lang="ru-RU" dirty="0"/>
              <a:t>ст.2 п. </a:t>
            </a:r>
            <a:r>
              <a:rPr lang="ru-RU" dirty="0" smtClean="0"/>
              <a:t>16</a:t>
            </a:r>
            <a:endParaRPr lang="ru-RU" dirty="0"/>
          </a:p>
          <a:p>
            <a:pPr marL="0" indent="0" algn="ctr">
              <a:buNone/>
            </a:pPr>
            <a:r>
              <a:rPr lang="ru-RU" b="1" dirty="0"/>
              <a:t>«обучающийся с ограниченными возможностями здоровья - физическое лицо, имеющее недостатки в физическом и (или) психологическом развитии, подтвержденные психолого-медико-педагогической комиссией и препятствующие получению образования без создания специальных условий». </a:t>
            </a:r>
          </a:p>
        </p:txBody>
      </p:sp>
    </p:spTree>
    <p:extLst>
      <p:ext uri="{BB962C8B-B14F-4D97-AF65-F5344CB8AC3E}">
        <p14:creationId xmlns:p14="http://schemas.microsoft.com/office/powerpoint/2010/main" val="73363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>
            <a:noAutofit/>
          </a:bodyPr>
          <a:lstStyle/>
          <a:p>
            <a:r>
              <a:rPr lang="ru-RU" sz="3600" b="1" dirty="0" smtClean="0"/>
              <a:t>Документы подтверждающие статус</a:t>
            </a:r>
            <a:endParaRPr lang="ru-RU" sz="3600" b="1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solidFill>
            <a:srgbClr val="92D050"/>
          </a:solidFill>
        </p:spPr>
        <p:txBody>
          <a:bodyPr>
            <a:normAutofit/>
          </a:bodyPr>
          <a:lstStyle/>
          <a:p>
            <a:pPr algn="ctr"/>
            <a:r>
              <a:rPr lang="ru-RU" sz="3200" dirty="0" smtClean="0"/>
              <a:t>Ребенок-инвалид</a:t>
            </a:r>
            <a:endParaRPr lang="ru-RU" sz="3200" dirty="0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457200" y="2492895"/>
            <a:ext cx="4040188" cy="3633267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/>
              <a:t>Признание </a:t>
            </a:r>
            <a:r>
              <a:rPr lang="ru-RU" dirty="0"/>
              <a:t>лица инвалидом осуществляется Государственной службой медико-социальной экспертизы (МСЭ)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>
          <a:solidFill>
            <a:srgbClr val="92D050"/>
          </a:solidFill>
        </p:spPr>
        <p:txBody>
          <a:bodyPr>
            <a:normAutofit/>
          </a:bodyPr>
          <a:lstStyle/>
          <a:p>
            <a:pPr algn="ctr"/>
            <a:r>
              <a:rPr lang="ru-RU" sz="3200" dirty="0" smtClean="0"/>
              <a:t>Ребенок ОВЗ</a:t>
            </a:r>
            <a:endParaRPr lang="ru-RU" sz="3200" dirty="0"/>
          </a:p>
        </p:txBody>
      </p:sp>
      <p:sp>
        <p:nvSpPr>
          <p:cNvPr id="8" name="Объект 7"/>
          <p:cNvSpPr>
            <a:spLocks noGrp="1"/>
          </p:cNvSpPr>
          <p:nvPr>
            <p:ph sz="quarter" idx="4"/>
          </p:nvPr>
        </p:nvSpPr>
        <p:spPr>
          <a:xfrm>
            <a:off x="4645025" y="2492895"/>
            <a:ext cx="4041775" cy="363326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 smtClean="0"/>
              <a:t>Справка </a:t>
            </a:r>
            <a:r>
              <a:rPr lang="ru-RU" dirty="0">
                <a:solidFill>
                  <a:prstClr val="black"/>
                </a:solidFill>
              </a:rPr>
              <a:t>психолого-медико-педагогической </a:t>
            </a:r>
            <a:r>
              <a:rPr lang="ru-RU" dirty="0" smtClean="0">
                <a:solidFill>
                  <a:prstClr val="black"/>
                </a:solidFill>
              </a:rPr>
              <a:t>комиссии </a:t>
            </a:r>
            <a:endParaRPr lang="ru-RU" dirty="0" smtClean="0"/>
          </a:p>
          <a:p>
            <a:pPr marL="0" indent="0" algn="ctr">
              <a:buNone/>
            </a:pPr>
            <a:r>
              <a:rPr lang="ru-RU" dirty="0" smtClean="0"/>
              <a:t>(ПМПК)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0479" y="3952591"/>
            <a:ext cx="1947865" cy="26835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708" y="4517535"/>
            <a:ext cx="3168352" cy="209903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73097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r>
              <a:rPr lang="ru-RU" b="1" dirty="0"/>
              <a:t>Инклюзивное образование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dirty="0"/>
              <a:t>(Закон № 273- ФЗ «Об образовании») </a:t>
            </a:r>
          </a:p>
          <a:p>
            <a:pPr marL="0" indent="0" algn="ctr">
              <a:buNone/>
            </a:pPr>
            <a:endParaRPr lang="ru-RU" b="1" dirty="0" smtClean="0"/>
          </a:p>
          <a:p>
            <a:pPr marL="0" indent="0" algn="ctr">
              <a:buNone/>
            </a:pPr>
            <a:r>
              <a:rPr lang="ru-RU" b="1" dirty="0" smtClean="0"/>
              <a:t>обеспечение </a:t>
            </a:r>
            <a:r>
              <a:rPr lang="ru-RU" b="1" dirty="0"/>
              <a:t>равного доступа к образованию для всех обучающихся с учетом разнообразия </a:t>
            </a:r>
            <a:r>
              <a:rPr lang="ru-RU" b="1" i="1" dirty="0"/>
              <a:t>особых образовательных потребностей и индивидуальных возможностей 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150963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  <a:solidFill>
            <a:srgbClr val="FFC000"/>
          </a:solidFill>
        </p:spPr>
        <p:txBody>
          <a:bodyPr>
            <a:normAutofit/>
          </a:bodyPr>
          <a:lstStyle/>
          <a:p>
            <a:r>
              <a:rPr lang="ru-RU" sz="4800" b="1" dirty="0" smtClean="0"/>
              <a:t>А в школе у нас…</a:t>
            </a:r>
            <a:endParaRPr lang="ru-RU" sz="4800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84581925"/>
              </p:ext>
            </p:extLst>
          </p:nvPr>
        </p:nvGraphicFramePr>
        <p:xfrm>
          <a:off x="457200" y="1600200"/>
          <a:ext cx="8229600" cy="48531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1678770"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Контингент </a:t>
                      </a:r>
                    </a:p>
                    <a:p>
                      <a:pPr algn="ctr"/>
                      <a:r>
                        <a:rPr lang="ru-RU" sz="3200" dirty="0" smtClean="0"/>
                        <a:t>обучающихся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3200" dirty="0" smtClean="0"/>
                    </a:p>
                    <a:p>
                      <a:pPr algn="ctr"/>
                      <a:r>
                        <a:rPr lang="ru-RU" sz="3200" dirty="0" smtClean="0"/>
                        <a:t>Количество 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dirty="0" smtClean="0"/>
                        <a:t>Форма обучения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  <a:tr h="1229125">
                <a:tc rowSpan="2">
                  <a:txBody>
                    <a:bodyPr/>
                    <a:lstStyle/>
                    <a:p>
                      <a:pPr algn="ctr"/>
                      <a:endParaRPr lang="ru-RU" sz="2800" b="1" dirty="0" smtClean="0"/>
                    </a:p>
                    <a:p>
                      <a:pPr algn="ctr"/>
                      <a:endParaRPr lang="ru-RU" sz="2800" b="1" dirty="0" smtClean="0"/>
                    </a:p>
                    <a:p>
                      <a:pPr algn="ctr"/>
                      <a:r>
                        <a:rPr lang="ru-RU" sz="2800" b="1" dirty="0" smtClean="0"/>
                        <a:t>Дети-инвалиды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16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dirty="0" smtClean="0"/>
                        <a:t>Дистанционно </a:t>
                      </a:r>
                    </a:p>
                  </a:txBody>
                  <a:tcPr/>
                </a:tc>
              </a:tr>
              <a:tr h="972621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3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Очно </a:t>
                      </a:r>
                      <a:endParaRPr lang="ru-RU" sz="2800" b="1" dirty="0"/>
                    </a:p>
                  </a:txBody>
                  <a:tcPr/>
                </a:tc>
              </a:tr>
              <a:tr h="972621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Дети с ОВЗ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5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Дистанционно</a:t>
                      </a:r>
                      <a:endParaRPr lang="ru-RU" sz="2800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42211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332656"/>
            <a:ext cx="8352928" cy="1440160"/>
          </a:xfrm>
          <a:solidFill>
            <a:srgbClr val="FFC000"/>
          </a:solidFill>
        </p:spPr>
        <p:txBody>
          <a:bodyPr>
            <a:noAutofit/>
          </a:bodyPr>
          <a:lstStyle/>
          <a:p>
            <a:r>
              <a:rPr lang="ru-RU" dirty="0" smtClean="0"/>
              <a:t>Российская Федерация </a:t>
            </a:r>
            <a:r>
              <a:rPr lang="ru-RU" dirty="0"/>
              <a:t> </a:t>
            </a:r>
            <a:r>
              <a:rPr lang="ru-RU" dirty="0" smtClean="0"/>
              <a:t>– член </a:t>
            </a:r>
            <a:r>
              <a:rPr lang="ru-RU" dirty="0"/>
              <a:t>международного сообщества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969903"/>
            <a:ext cx="6647138" cy="4464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58301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778</TotalTime>
  <Words>856</Words>
  <Application>Microsoft Office PowerPoint</Application>
  <PresentationFormat>Экран (4:3)</PresentationFormat>
  <Paragraphs>113</Paragraphs>
  <Slides>23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Формы  и методы  социализации детей-инвалидов и детей с ОВЗ обучающихся на дому с использованием дистанционных образовательных технологий в МОУ Быковской СОШ №15 </vt:lpstr>
      <vt:lpstr>Инвалидность представляет собой социальный феномен….</vt:lpstr>
      <vt:lpstr>Презентация PowerPoint</vt:lpstr>
      <vt:lpstr>Понятие «Инвалид»  от латинского - слабый</vt:lpstr>
      <vt:lpstr>Дети с ограниченными возможностями здоровья (ОВЗ)</vt:lpstr>
      <vt:lpstr>Документы подтверждающие статус</vt:lpstr>
      <vt:lpstr>Инклюзивное образование </vt:lpstr>
      <vt:lpstr>А в школе у нас…</vt:lpstr>
      <vt:lpstr>Российская Федерация  – член международного сообщества</vt:lpstr>
      <vt:lpstr>Презентация PowerPoint</vt:lpstr>
      <vt:lpstr>Международный уровень</vt:lpstr>
      <vt:lpstr>Международный уровень</vt:lpstr>
      <vt:lpstr>Презентация PowerPoint</vt:lpstr>
      <vt:lpstr>Федеральный уровень: законы</vt:lpstr>
      <vt:lpstr>Презентация PowerPoint</vt:lpstr>
      <vt:lpstr>Для обеспечения инвалидам возможностей образования</vt:lpstr>
      <vt:lpstr>Образовательные потребности личности</vt:lpstr>
      <vt:lpstr>  Социализация  детей-инвалидов и детей с ОВЗ в МОУ Быковской СОШ №15 </vt:lpstr>
      <vt:lpstr>Экспериментальная работа  2018-2020 гг. Академическая площадка АСОУ </vt:lpstr>
      <vt:lpstr>Цель: вовлечение детей-инвалидов и детей с ОВЗ в  проектно-исследовательскую деятельность (научное общество обучающихся) МОУ Быковской СОШ №15 для обогащения социального опыта обучающихся на дому с использованием дистанционных образовательных технологий</vt:lpstr>
      <vt:lpstr>Запланированные мероприятия методической направленности</vt:lpstr>
      <vt:lpstr>Запланированные мероприятия социализация</vt:lpstr>
      <vt:lpstr>Запланированные мероприятия диссеминация педагогического опыта</vt:lpstr>
    </vt:vector>
  </TitlesOfParts>
  <Company>*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Лариса</dc:creator>
  <cp:lastModifiedBy>Лариса</cp:lastModifiedBy>
  <cp:revision>55</cp:revision>
  <dcterms:created xsi:type="dcterms:W3CDTF">2018-03-19T18:16:46Z</dcterms:created>
  <dcterms:modified xsi:type="dcterms:W3CDTF">2018-11-13T19:54:03Z</dcterms:modified>
</cp:coreProperties>
</file>