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7" r:id="rId5"/>
    <p:sldId id="259" r:id="rId6"/>
    <p:sldId id="262" r:id="rId7"/>
    <p:sldId id="266" r:id="rId8"/>
    <p:sldId id="260" r:id="rId9"/>
    <p:sldId id="261" r:id="rId10"/>
    <p:sldId id="258" r:id="rId11"/>
    <p:sldId id="256" r:id="rId12"/>
    <p:sldId id="267" r:id="rId13"/>
    <p:sldId id="268" r:id="rId14"/>
    <p:sldId id="269" r:id="rId15"/>
    <p:sldId id="270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74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534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2846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855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74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534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3752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122" y="1575654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22223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3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22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51812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207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74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029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7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46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539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46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921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07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74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85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3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2308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6182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077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0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0829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46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885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1689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584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815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7767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4790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974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2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17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3769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1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6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1478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033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4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629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17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2394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4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7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6063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1278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4228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24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3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46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956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C956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016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9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9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9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31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04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monomax.sisadminov.net/main?cmd=file&amp;object=1270" TargetMode="Externa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МБОУ «Гимназия № 9»</a:t>
            </a:r>
          </a:p>
          <a:p>
            <a:pPr algn="ctr"/>
            <a:r>
              <a:rPr lang="ru-RU" dirty="0" smtClean="0"/>
              <a:t>Занятие 5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736304"/>
          </a:xfrm>
        </p:spPr>
        <p:txBody>
          <a:bodyPr/>
          <a:lstStyle/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Инновационная площадка института развития образования Российской академии образования </a:t>
            </a: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>«Технология </a:t>
            </a:r>
            <a:r>
              <a:rPr lang="ru-RU" sz="1600" b="1" dirty="0" err="1" smtClean="0">
                <a:latin typeface="Bookman Old Style" panose="02050604050505020204" pitchFamily="18" charset="0"/>
              </a:rPr>
              <a:t>медиапроектирования</a:t>
            </a:r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и инструментарий развития читательской грамотности»</a:t>
            </a: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/>
            </a:r>
            <a:br>
              <a:rPr lang="ru-RU" sz="1600" b="1" dirty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/>
            </a:r>
            <a:br>
              <a:rPr lang="ru-RU" sz="1600" b="1" dirty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3600" i="1" dirty="0" smtClean="0">
                <a:latin typeface="Bookman Old Style" panose="02050604050505020204" pitchFamily="18" charset="0"/>
              </a:rPr>
              <a:t>Творческая группа</a:t>
            </a:r>
            <a:endParaRPr lang="ru-RU" sz="3600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4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9525"/>
            <a:ext cx="9115425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22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15131"/>
            <a:ext cx="7488831" cy="596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33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4418081" cy="678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85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00328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3082" name="Picture 10" descr="Блестяшки - СПАСИБО Спасибо в картинках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2656"/>
            <a:ext cx="61206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ердце 3"/>
          <p:cNvSpPr/>
          <p:nvPr/>
        </p:nvSpPr>
        <p:spPr>
          <a:xfrm>
            <a:off x="5364088" y="1700808"/>
            <a:ext cx="3456384" cy="4176464"/>
          </a:xfrm>
          <a:prstGeom prst="hear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rgbClr val="A7EA52"/>
                </a:solidFill>
              </a:rPr>
              <a:t>За то, что пришли!</a:t>
            </a:r>
            <a:endParaRPr lang="ru-RU" sz="3600" b="1" dirty="0">
              <a:ln/>
              <a:solidFill>
                <a:srgbClr val="A7EA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9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Целеполагание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Какие стратегии РКМ ЧП вы помните?</a:t>
            </a:r>
          </a:p>
          <a:p>
            <a:r>
              <a:rPr lang="ru-RU" dirty="0" smtClean="0"/>
              <a:t>Какие применяли в промежутке от 4 до 5 занятия?</a:t>
            </a:r>
          </a:p>
          <a:p>
            <a:r>
              <a:rPr lang="ru-RU" dirty="0" smtClean="0"/>
              <a:t>Как оцениваете результаты применения</a:t>
            </a:r>
            <a:r>
              <a:rPr lang="ru-RU" dirty="0" smtClean="0"/>
              <a:t>?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Терминологический диктант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667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РАФТ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РАФТ – это Роль – Аудитория – Форма – Тема</a:t>
            </a:r>
          </a:p>
          <a:p>
            <a:r>
              <a:rPr lang="ru-RU" dirty="0" smtClean="0"/>
              <a:t>Роль – директор, завуч, родитель, ученик, общественник …</a:t>
            </a:r>
          </a:p>
          <a:p>
            <a:r>
              <a:rPr lang="ru-RU" dirty="0" smtClean="0"/>
              <a:t>Аудитория – подруга, муж, начальник, случайный попутчик, коллеги…</a:t>
            </a:r>
          </a:p>
          <a:p>
            <a:r>
              <a:rPr lang="ru-RU" dirty="0" smtClean="0"/>
              <a:t>Форма – эссе, монолог, рассказ, частушки, докладная записка…</a:t>
            </a:r>
          </a:p>
          <a:p>
            <a:r>
              <a:rPr lang="ru-RU" dirty="0" smtClean="0"/>
              <a:t>Тема – вытекает из темы текста.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42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Стадия вызова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Просмотр </a:t>
            </a:r>
            <a:r>
              <a:rPr lang="ru-RU" dirty="0" smtClean="0"/>
              <a:t>видеофрагмента.</a:t>
            </a:r>
          </a:p>
          <a:p>
            <a:r>
              <a:rPr lang="ru-RU" dirty="0" smtClean="0"/>
              <a:t>Выразите своё отношение к представленной точке зрения.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82394"/>
            <a:ext cx="4536504" cy="272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29574"/>
            <a:ext cx="3097163" cy="268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16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Стадия осмысления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Работа </a:t>
            </a:r>
            <a:r>
              <a:rPr lang="ru-RU" dirty="0">
                <a:solidFill>
                  <a:srgbClr val="FF0000"/>
                </a:solidFill>
              </a:rPr>
              <a:t>с </a:t>
            </a:r>
            <a:r>
              <a:rPr lang="ru-RU" dirty="0" smtClean="0">
                <a:solidFill>
                  <a:srgbClr val="FF0000"/>
                </a:solidFill>
              </a:rPr>
              <a:t>текстами </a:t>
            </a:r>
            <a:r>
              <a:rPr lang="ru-RU" dirty="0">
                <a:solidFill>
                  <a:srgbClr val="FF0000"/>
                </a:solidFill>
              </a:rPr>
              <a:t>в группах (в парах)</a:t>
            </a:r>
          </a:p>
          <a:p>
            <a:r>
              <a:rPr lang="ru-RU" dirty="0" smtClean="0"/>
              <a:t>Поработайте </a:t>
            </a:r>
            <a:r>
              <a:rPr lang="ru-RU" dirty="0" smtClean="0"/>
              <a:t>с текстами в группах (в парах).</a:t>
            </a:r>
          </a:p>
          <a:p>
            <a:r>
              <a:rPr lang="ru-RU" dirty="0" smtClean="0"/>
              <a:t>Выберите роль, аудиторию, форму, определите тему высказывания.</a:t>
            </a:r>
          </a:p>
          <a:p>
            <a:r>
              <a:rPr lang="ru-RU" dirty="0" smtClean="0"/>
              <a:t>Составьте текст в соответствии с выбранными ролью, аудиторией  формой.</a:t>
            </a:r>
          </a:p>
          <a:p>
            <a:r>
              <a:rPr lang="ru-RU" dirty="0" smtClean="0"/>
              <a:t>Выступите с чтением составленного текста.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42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93944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41806" y="593125"/>
            <a:ext cx="291619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юра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20" y="220754"/>
            <a:ext cx="5356445" cy="64502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11961" y="5824340"/>
            <a:ext cx="170523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rgbClr val="1D6FA9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1D6FA9">
                        <a:shade val="20000"/>
                        <a:satMod val="245000"/>
                      </a:srgbClr>
                    </a:gs>
                    <a:gs pos="43000">
                      <a:srgbClr val="1D6FA9">
                        <a:satMod val="255000"/>
                      </a:srgbClr>
                    </a:gs>
                    <a:gs pos="48000">
                      <a:srgbClr val="1D6FA9">
                        <a:shade val="85000"/>
                        <a:satMod val="255000"/>
                      </a:srgbClr>
                    </a:gs>
                    <a:gs pos="100000">
                      <a:srgbClr val="1D6FA9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1881-1942</a:t>
            </a:r>
            <a:endParaRPr lang="ru-RU" sz="2400" b="1" cap="all" dirty="0">
              <a:ln w="9000" cmpd="sng">
                <a:solidFill>
                  <a:srgbClr val="1D6FA9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1D6FA9">
                      <a:shade val="20000"/>
                      <a:satMod val="245000"/>
                    </a:srgbClr>
                  </a:gs>
                  <a:gs pos="43000">
                    <a:srgbClr val="1D6FA9">
                      <a:satMod val="255000"/>
                    </a:srgbClr>
                  </a:gs>
                  <a:gs pos="48000">
                    <a:srgbClr val="1D6FA9">
                      <a:shade val="85000"/>
                      <a:satMod val="255000"/>
                    </a:srgbClr>
                  </a:gs>
                  <a:gs pos="100000">
                    <a:srgbClr val="1D6FA9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535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onomax.sisadminov.net/main?cmd=file&amp;object=1270&amp;width=315">
            <a:hlinkClick r:id="rId2" tgtFrame="&quot;_blank&quot;" tooltip="&quot;А.А. Любищев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6562" y="279400"/>
            <a:ext cx="2640610" cy="498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9" y="1374360"/>
            <a:ext cx="6161315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Александр Александрович Любищев. О положении в средней школе</a:t>
            </a:r>
            <a:r>
              <a:rPr lang="ru-RU" sz="2000" dirty="0" smtClean="0">
                <a:solidFill>
                  <a:prstClr val="black"/>
                </a:solidFill>
                <a:ea typeface="Times New Roman" pitchFamily="18" charset="0"/>
                <a:cs typeface="Tahoma" pitchFamily="34" charset="0"/>
              </a:rPr>
              <a:t> </a:t>
            </a:r>
            <a:r>
              <a:rPr lang="ru-RU" sz="2000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endParaRPr lang="ru-RU" sz="2000" b="1" dirty="0" smtClean="0">
              <a:solidFill>
                <a:prstClr val="black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В 1956 году Ульяновский обком КПСС попросил отставного профессора А.А. Любищева написать справку о положении в средней школе. Профессор охотно согласился, но поскольку он никогда в своей жизни не шёл против своей совести, справку положили под сукно...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Мы предлагаем познакомиться (в сокращении) с анализом ситуации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в народном образовании, выполненным А.А. Любищевым в 1956 году.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Здесь без труда можно разглядеть «родимые пятна» современной школы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111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«Хорошая школа – это…»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</a:t>
            </a:r>
          </a:p>
          <a:p>
            <a:pPr marL="0" indent="0">
              <a:buNone/>
            </a:pPr>
            <a:r>
              <a:rPr lang="ru-RU" dirty="0" smtClean="0"/>
              <a:t>2.</a:t>
            </a:r>
          </a:p>
          <a:p>
            <a:pPr marL="0" indent="0">
              <a:buNone/>
            </a:pPr>
            <a:r>
              <a:rPr lang="ru-RU" dirty="0" smtClean="0"/>
              <a:t>3.</a:t>
            </a:r>
          </a:p>
          <a:p>
            <a:pPr marL="0" indent="0">
              <a:buNone/>
            </a:pPr>
            <a:r>
              <a:rPr lang="ru-RU" dirty="0" smtClean="0"/>
              <a:t>4.</a:t>
            </a:r>
          </a:p>
          <a:p>
            <a:pPr marL="0" indent="0">
              <a:buNone/>
            </a:pPr>
            <a:r>
              <a:rPr lang="ru-RU" dirty="0" smtClean="0"/>
              <a:t>5.</a:t>
            </a:r>
          </a:p>
          <a:p>
            <a:pPr marL="0" indent="0">
              <a:buNone/>
            </a:pPr>
            <a:r>
              <a:rPr lang="ru-RU" dirty="0" smtClean="0"/>
              <a:t>7.</a:t>
            </a:r>
          </a:p>
          <a:p>
            <a:pPr marL="0" indent="0">
              <a:buNone/>
            </a:pPr>
            <a:r>
              <a:rPr lang="ru-RU" dirty="0" smtClean="0"/>
              <a:t>8.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279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Стадия рефлексии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Дерево достижений (плодов)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Дерево ошибок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Дерево  сомнений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1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ициальн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Ясность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206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Тема Office</vt:lpstr>
      <vt:lpstr>Официальная</vt:lpstr>
      <vt:lpstr>5_Office Theme</vt:lpstr>
      <vt:lpstr>Ясность</vt:lpstr>
      <vt:lpstr>Инновационная площадка института развития образования Российской академии образования  «Технология медиапроектирования и инструментарий развития читательской грамотности»     Творческая группа</vt:lpstr>
      <vt:lpstr>Целеполагание</vt:lpstr>
      <vt:lpstr>РАФТ</vt:lpstr>
      <vt:lpstr>Стадия вызова</vt:lpstr>
      <vt:lpstr>Стадия осмысления</vt:lpstr>
      <vt:lpstr>Презентация PowerPoint</vt:lpstr>
      <vt:lpstr>Презентация PowerPoint</vt:lpstr>
      <vt:lpstr>«Хорошая школа – это…» </vt:lpstr>
      <vt:lpstr>Стадия рефлексии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Инновационная площадка института развития образования Российской академии образования  «Технология медиапроектирования и инструментарий развития читательской грамотности»     Творческая группа</dc:title>
  <dc:creator>Класс</dc:creator>
  <cp:lastModifiedBy>Класс</cp:lastModifiedBy>
  <cp:revision>15</cp:revision>
  <cp:lastPrinted>2018-03-20T11:06:37Z</cp:lastPrinted>
  <dcterms:created xsi:type="dcterms:W3CDTF">2018-02-06T07:30:58Z</dcterms:created>
  <dcterms:modified xsi:type="dcterms:W3CDTF">2018-03-20T11:10:13Z</dcterms:modified>
</cp:coreProperties>
</file>