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1" r:id="rId2"/>
    <p:sldId id="485" r:id="rId3"/>
    <p:sldId id="476" r:id="rId4"/>
    <p:sldId id="477" r:id="rId5"/>
    <p:sldId id="496" r:id="rId6"/>
    <p:sldId id="498" r:id="rId7"/>
    <p:sldId id="500" r:id="rId8"/>
    <p:sldId id="499" r:id="rId9"/>
    <p:sldId id="513" r:id="rId10"/>
    <p:sldId id="516" r:id="rId11"/>
    <p:sldId id="515" r:id="rId12"/>
    <p:sldId id="512" r:id="rId13"/>
    <p:sldId id="462" r:id="rId14"/>
    <p:sldId id="461" r:id="rId15"/>
    <p:sldId id="460" r:id="rId16"/>
    <p:sldId id="459" r:id="rId17"/>
    <p:sldId id="458" r:id="rId18"/>
    <p:sldId id="457" r:id="rId19"/>
    <p:sldId id="517" r:id="rId20"/>
    <p:sldId id="518" r:id="rId21"/>
    <p:sldId id="519" r:id="rId22"/>
    <p:sldId id="520" r:id="rId23"/>
    <p:sldId id="521" r:id="rId24"/>
    <p:sldId id="503" r:id="rId25"/>
    <p:sldId id="510" r:id="rId26"/>
    <p:sldId id="514" r:id="rId27"/>
    <p:sldId id="505" r:id="rId28"/>
    <p:sldId id="522" r:id="rId29"/>
    <p:sldId id="507" r:id="rId30"/>
    <p:sldId id="509" r:id="rId31"/>
    <p:sldId id="506" r:id="rId32"/>
    <p:sldId id="504" r:id="rId33"/>
    <p:sldId id="523" r:id="rId34"/>
    <p:sldId id="43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145071026966508E-2"/>
          <c:y val="3.6637599679551082E-2"/>
          <c:w val="0.90777116034726302"/>
          <c:h val="0.963362473525015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8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0.25</c:v>
                </c:pt>
                <c:pt idx="2">
                  <c:v>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85712372661541003"/>
          <c:y val="0.35065098355894631"/>
          <c:w val="0.13207815344780288"/>
          <c:h val="0.225603833294373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776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microsoft.com/office/2007/relationships/hdphoto" Target="../media/hdphoto6.wdp"/><Relationship Id="rId5" Type="http://schemas.openxmlformats.org/officeDocument/2006/relationships/image" Target="../media/image29.jpe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microsoft.com/office/2007/relationships/hdphoto" Target="../media/hdphoto8.wdp"/><Relationship Id="rId5" Type="http://schemas.openxmlformats.org/officeDocument/2006/relationships/image" Target="../media/image35.jpeg"/><Relationship Id="rId10" Type="http://schemas.microsoft.com/office/2007/relationships/hdphoto" Target="../media/hdphoto9.wdp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804248" cy="910454"/>
          </a:xfrm>
        </p:spPr>
        <p:txBody>
          <a:bodyPr>
            <a:norm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b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Городского округа Балашиха 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комбинированного вида № 26 «Кораблик детства»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000240"/>
            <a:ext cx="90958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Академическая экспериментальная площадка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кафедры дошкольного образования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МАДОУ «Детский сад № 26» Г.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о.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Балашиха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ГБОУ ВО МО «Академии социального управления»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31504" y="6334780"/>
            <a:ext cx="2309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Городской округ Балашиха</a:t>
            </a:r>
          </a:p>
          <a:p>
            <a:pPr algn="ctr"/>
            <a:r>
              <a:rPr lang="ru-RU" alt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alt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дминистратор\Desktop\КУЧИНА В.Н\Эмблема МАДОУ № 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19" y="33148"/>
            <a:ext cx="1232183" cy="1523644"/>
          </a:xfrm>
          <a:prstGeom prst="rect">
            <a:avLst/>
          </a:prstGeom>
          <a:noFill/>
        </p:spPr>
      </p:pic>
      <p:pic>
        <p:nvPicPr>
          <p:cNvPr id="8" name="Picture 8" descr="http://www.playcast.ru/uploads/2017/12/06/2406513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2357422" y="1142984"/>
            <a:ext cx="4143404" cy="743158"/>
          </a:xfrm>
          <a:prstGeom prst="rect">
            <a:avLst/>
          </a:prstGeom>
          <a:noFill/>
        </p:spPr>
      </p:pic>
      <p:pic>
        <p:nvPicPr>
          <p:cNvPr id="24578" name="Picture 2" descr="Фото Ирины Ивановна Пономаренко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786190"/>
            <a:ext cx="4019815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 descr="http://www.playcast.ru/uploads/2017/12/06/2406513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2714612" y="3714752"/>
            <a:ext cx="4000528" cy="717532"/>
          </a:xfrm>
          <a:prstGeom prst="rect">
            <a:avLst/>
          </a:prstGeom>
          <a:noFill/>
        </p:spPr>
      </p:pic>
      <p:pic>
        <p:nvPicPr>
          <p:cNvPr id="1026" name="Picture 2" descr="http://animashki.info/uploads/posts/2016-05/1463858121_23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4576271"/>
            <a:ext cx="2160240" cy="202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23796" y="170488"/>
            <a:ext cx="63507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«Организация экспериментальной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дошкольной образовательной организации» 36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часов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114338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23.05.2018 – 20.06.2018</a:t>
            </a:r>
            <a:endParaRPr lang="ru-RU" dirty="0"/>
          </a:p>
        </p:txBody>
      </p:sp>
      <p:pic>
        <p:nvPicPr>
          <p:cNvPr id="2050" name="Picture 2" descr="C:\Users\detsk\Downloads\35737122_1009698979178627_578359432361436774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88840"/>
            <a:ext cx="8010504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11484" y="6101102"/>
            <a:ext cx="5853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Прошла обучение старший воспитатель Кучина В.Н.</a:t>
            </a:r>
            <a:endParaRPr lang="ru-RU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96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22316" y="170488"/>
            <a:ext cx="75537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Виртуальная стажировка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«Технология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проектной деятельности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процессе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ознакомления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 дошкольного возраста с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природой» 36 часов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1143388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02.10.2018 - 23.10.2018</a:t>
            </a:r>
            <a:endParaRPr lang="ru-RU" dirty="0"/>
          </a:p>
        </p:txBody>
      </p:sp>
      <p:pic>
        <p:nvPicPr>
          <p:cNvPr id="1026" name="Picture 2" descr="C:\Users\detsk\OneDrive\Рабочий стол\КПК виртуальная стажировк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77" y="1512720"/>
            <a:ext cx="6445524" cy="4617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47314" y="6314688"/>
            <a:ext cx="6840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Прошли обучение воспитатели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Варянова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Т.В.  и Федосова Н.К.</a:t>
            </a:r>
            <a:endParaRPr lang="ru-RU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083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348880"/>
            <a:ext cx="90958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мероприятиях, </a:t>
            </a: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проводимых представителями ГБОУ ВО МО </a:t>
            </a:r>
            <a:endParaRPr lang="en-US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«Академия социального управления»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://www.playcast.ru/uploads/2017/12/06/2406513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476233" y="4149080"/>
            <a:ext cx="4143404" cy="743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56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9511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9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93288" y="199336"/>
            <a:ext cx="67984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Региональный мастер-класс </a:t>
            </a: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Технология </a:t>
            </a:r>
            <a:r>
              <a:rPr lang="ru-RU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командообразования</a:t>
            </a: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ДОО»</a:t>
            </a:r>
          </a:p>
        </p:txBody>
      </p:sp>
      <p:pic>
        <p:nvPicPr>
          <p:cNvPr id="5122" name="Picture 2" descr="Ð¤Ð¾ÑÐ¾ ÐÐÐÐ£ ÐÐ ÐÐ &quot;ÐÐºÐ°Ð´ÐµÐ¼Ð¸Ñ ÑÐ¾ÑÐ¸Ð°Ð»ÑÐ½Ð¾Ð³Ð¾ ÑÐ¿ÑÐ°Ð²Ð»ÐµÐ½Ð¸Ñ&quot;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96772"/>
            <a:ext cx="5988124" cy="326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¤Ð¾ÑÐ¾ ÐÐÐÐ£ ÐÐ ÐÐ &quot;ÐÐºÐ°Ð´ÐµÐ¼Ð¸Ñ ÑÐ¾ÑÐ¸Ð°Ð»ÑÐ½Ð¾Ð³Ð¾ ÑÐ¿ÑÐ°Ð²Ð»ÐµÐ½Ð¸Ñ&quot;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37" y="3859747"/>
            <a:ext cx="5723441" cy="2861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95936" y="1143388"/>
            <a:ext cx="147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14.02.2018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9987" y="5157192"/>
            <a:ext cx="29940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Приняли участие старший </a:t>
            </a: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Кучина В.Н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и учитель-логопед </a:t>
            </a:r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Рутгерс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Н.А.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763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9511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9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95128" y="7937"/>
            <a:ext cx="5994783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Научно-практический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семинар </a:t>
            </a: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развитие педагогов ДОО </a:t>
            </a: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процессе организации проектной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деятельности«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(на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базе МБДОУ «Детский сад № 32» Г. о.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Балашиха)</a:t>
            </a:r>
          </a:p>
        </p:txBody>
      </p:sp>
      <p:pic>
        <p:nvPicPr>
          <p:cNvPr id="4098" name="Picture 2" descr="Ð¤Ð¾ÑÐ¾ ÐÐ°ÑÐµÐ´ÑÐ° ÐÐ¾ÑÐºÐ¾Ð»ÑÐ½Ð¾Ð³Ð¾ ÐÐ±ÑÐ°Ð·Ð¾Ð²Ð°Ð½Ð¸Ñ ÐÐÐÐ£ ÐÐ ÐÐ ÐÐ¡ÐÐ£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15639" r="7878"/>
          <a:stretch/>
        </p:blipFill>
        <p:spPr bwMode="auto">
          <a:xfrm>
            <a:off x="171857" y="1916832"/>
            <a:ext cx="3513492" cy="256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pp.userapi.com/c840428/v840428507/70b23/IEgDocMTTW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08140"/>
            <a:ext cx="5081880" cy="508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24424" y="1231891"/>
            <a:ext cx="1536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29.03.2018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0375" y="5308021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Приняли участие старший воспитатель Кучина В.Н. и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Гаврилова Ю.В.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5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9511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9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6516" y="169217"/>
            <a:ext cx="82364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Семинар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Семья как субъект образовательных отношений в ДОО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pic>
        <p:nvPicPr>
          <p:cNvPr id="3074" name="Picture 2" descr="C:\Users\detsk\Downloads\АЭП\5 апреля был проведен мастер класс,который направлен на освоение участниками современных технологий партнерства, сотрудничества, взаимодействия. Отработка технологии создания образовательного квеста для совместной реализац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11177"/>
            <a:ext cx="4824536" cy="2844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77787" y="941845"/>
            <a:ext cx="147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05.04.2018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/>
          </a:p>
        </p:txBody>
      </p:sp>
      <p:pic>
        <p:nvPicPr>
          <p:cNvPr id="3076" name="Picture 4" descr="Ð¤Ð¾ÑÐ¾ ÐÐ°ÑÐµÐ´ÑÐ° ÐÐ¾ÑÐºÐ¾Ð»ÑÐ½Ð¾Ð³Ð¾ ÐÐ±ÑÐ°Ð·Ð¾Ð²Ð°Ð½Ð¸Ñ ÐÐÐÐ£ ÐÐ ÐÐ ÐÐ¡ÐÐ£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52" y="4222212"/>
            <a:ext cx="4070996" cy="219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¤Ð¾ÑÐ¾ ÐÐ°ÑÐµÐ´ÑÐ° ÐÐ¾ÑÐºÐ¾Ð»ÑÐ½Ð¾Ð³Ð¾ ÐÐ±ÑÐ°Ð·Ð¾Ð²Ð°Ð½Ð¸Ñ ÐÐÐÐ£ ÐÐ ÐÐ ÐÐ¡ÐÐ£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515" y="4222212"/>
            <a:ext cx="3767805" cy="222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42381" y="2340835"/>
            <a:ext cx="24076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Приняла участие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заместитель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Заведующего по ВМР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Рассказова Т.А.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72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11349" y="160338"/>
            <a:ext cx="7680051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Брифинг с представителями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АСОУ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Система электронного повышения квалификации учителей </a:t>
            </a: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Московской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области: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новый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ресурс профессионального роста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рамках Московского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международного салона образования –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Ð¤Ð¾ÑÐ¾ ÐÐ°ÑÐµÐ´ÑÐ° ÐÐ¾ÑÐºÐ¾Ð»ÑÐ½Ð¾Ð³Ð¾ ÐÐ±ÑÐ°Ð·Ð¾Ð²Ð°Ð½Ð¸Ñ ÐÐÐÐ£ ÐÐ ÐÐ ÐÐ¡ÐÐ£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2" t="22062" r="-229" b="-4371"/>
          <a:stretch/>
        </p:blipFill>
        <p:spPr bwMode="auto">
          <a:xfrm>
            <a:off x="280718" y="1951340"/>
            <a:ext cx="8541312" cy="4252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23928" y="1558800"/>
            <a:ext cx="147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18.04.2018 г.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79687" y="6180911"/>
            <a:ext cx="5766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Приняла участие  заместитель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аведующего по ВМР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Рассказова Т.А.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18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9511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9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0375" y="331339"/>
            <a:ext cx="8131906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егиональный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круглый стол </a:t>
            </a: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Практика международного многостороннего сотрудничества ДОО </a:t>
            </a: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реализации проекта «Маленький европеец – это Я и Ты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(на базе ГБОУ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№ 896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дошкольное отделение №5 г.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Москвы)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detsk\Downloads\0Cay9PmZ75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86" y="2115767"/>
            <a:ext cx="4713010" cy="4713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1619508"/>
            <a:ext cx="1536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25.04.2018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20934" y="3501008"/>
            <a:ext cx="23093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Приняла участие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тарший воспитатель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Кучина В.Н.</a:t>
            </a:r>
            <a:endParaRPr lang="ru-RU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0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C:\Users\detsk\Downloads\IMG-fbeb0d66b605d31c4c249b80926e5b8a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64"/>
          <a:stretch/>
        </p:blipFill>
        <p:spPr bwMode="auto">
          <a:xfrm>
            <a:off x="6214970" y="1666457"/>
            <a:ext cx="2853960" cy="3467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9511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9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43254"/>
            <a:ext cx="748903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Региональный мастер-класс </a:t>
            </a: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Педагогическая поддержка семьи в приобщении </a:t>
            </a: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ребенка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6-7-го года жизни к здоровому образу жизни. </a:t>
            </a: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Семейный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дневник «Здоровый ребенок – улыбающийся ребенок»</a:t>
            </a: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new.asou-mo.ru/media/k2/galleries/4854/Fotoram.io%2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32856"/>
            <a:ext cx="5840007" cy="3650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apf.mail.ru/cgi-bin/readmsg/IMG-fbeb0d66b605d31c4c249b80926e5b8a-V.jpg?id=15289110320000000054%3B0%3B1&amp;x-email=vera-89%40list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apf.mail.ru/cgi-bin/readmsg/IMG-bd6bb7a485bd0621c124658e4adf6ea5-V.jpg?id=15289110320000000054%3B0%3B2&amp;x-email=vera-89%40list.ru&amp;exif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2" name="Picture 8" descr="C:\Users\detsk\Downloads\IMG-bd6bb7a485bd0621c124658e4adf6ea5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t="17686" r="4164" b="30842"/>
          <a:stretch/>
        </p:blipFill>
        <p:spPr bwMode="auto">
          <a:xfrm>
            <a:off x="5312208" y="4475346"/>
            <a:ext cx="1789675" cy="2261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48024" y="1449800"/>
            <a:ext cx="1536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21.05.2018 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5670" y="6055936"/>
            <a:ext cx="4822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Приняла участие  заместитель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заведующего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ВМР Рассказова Т.А.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6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9511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9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6612" y="160338"/>
            <a:ext cx="9065880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9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 Международная </a:t>
            </a:r>
            <a:r>
              <a:rPr lang="ru-RU" sz="1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научно-практическая</a:t>
            </a:r>
          </a:p>
          <a:p>
            <a:pPr algn="ctr"/>
            <a:r>
              <a:rPr lang="ru-RU" sz="1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интернет-конференция</a:t>
            </a:r>
          </a:p>
          <a:p>
            <a:pPr algn="ctr"/>
            <a:r>
              <a:rPr lang="ru-RU" sz="1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«Непрерывное </a:t>
            </a:r>
            <a:r>
              <a:rPr lang="ru-RU" sz="19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образование специалистов в современных условиях: новый дизайн»</a:t>
            </a:r>
            <a:endParaRPr lang="ru-RU" sz="19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3199" y="1109896"/>
            <a:ext cx="1786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25-26.09.2018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endParaRPr lang="ru-RU" dirty="0"/>
          </a:p>
        </p:txBody>
      </p:sp>
      <p:pic>
        <p:nvPicPr>
          <p:cNvPr id="3074" name="Picture 2" descr="C:\Users\detsk\OneDrive\Рабочий стол\Безымянный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r="2699" b="6325"/>
          <a:stretch/>
        </p:blipFill>
        <p:spPr bwMode="auto">
          <a:xfrm>
            <a:off x="153086" y="1611638"/>
            <a:ext cx="4897940" cy="246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tsk\OneDrive\Рабочий стол\ап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t="5716" r="3350" b="6321"/>
          <a:stretch/>
        </p:blipFill>
        <p:spPr bwMode="auto">
          <a:xfrm>
            <a:off x="156321" y="4338007"/>
            <a:ext cx="4894705" cy="2401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tsk\OneDrive\Рабочий стол\вав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3828" r="5023" b="6517"/>
          <a:stretch/>
        </p:blipFill>
        <p:spPr bwMode="auto">
          <a:xfrm>
            <a:off x="5250650" y="2263825"/>
            <a:ext cx="3718080" cy="2074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2160" y="5143294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Приняли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педагогов ДОУ</a:t>
            </a:r>
            <a:endParaRPr lang="ru-RU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78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958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148" y="799501"/>
            <a:ext cx="8229600" cy="129614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 26» в Реестре АП «АСОУ» присвоен статуса АЭП на период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12.03.2018 по 31.12.2021 г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Picture 2" descr="C:\Users\detsk\Downloads\скан Кораблик детства Г.о.Балашиха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3885" r="6835" b="2859"/>
          <a:stretch/>
        </p:blipFill>
        <p:spPr bwMode="auto">
          <a:xfrm>
            <a:off x="3131840" y="2060848"/>
            <a:ext cx="3032217" cy="45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90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9511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9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0179" y="160338"/>
            <a:ext cx="83922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Круглый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стол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«Деятельность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академических площадок: результаты и перспективы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22320" y="928393"/>
            <a:ext cx="1408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11.10.2018 г.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35"/>
          <a:stretch/>
        </p:blipFill>
        <p:spPr>
          <a:xfrm>
            <a:off x="4338341" y="3573016"/>
            <a:ext cx="4283968" cy="2427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5"/>
          <a:stretch/>
        </p:blipFill>
        <p:spPr>
          <a:xfrm>
            <a:off x="611560" y="3551494"/>
            <a:ext cx="3360373" cy="2409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15" y="1330561"/>
            <a:ext cx="6588224" cy="199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518332" y="6048231"/>
            <a:ext cx="7091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Приняли участие старший воспитатель Кучина В.Н.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заместитель заведующего по ВМР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ассказова Т.А.</a:t>
            </a:r>
            <a:endParaRPr lang="ru-RU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554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9511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9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4269" y="160338"/>
            <a:ext cx="75441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Международная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научно-практическая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конференция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«Дошкольное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образование: новые смыслы и решения»</a:t>
            </a:r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22320" y="928393"/>
            <a:ext cx="17269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Заочная форма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24.10.2018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endParaRPr lang="ru-RU" dirty="0"/>
          </a:p>
        </p:txBody>
      </p:sp>
      <p:pic>
        <p:nvPicPr>
          <p:cNvPr id="4098" name="Picture 2" descr="C:\Users\detsk\OneDrive\Рабочий стол\п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7" y="1574724"/>
            <a:ext cx="6602818" cy="33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tsk\OneDrive\Рабочий стол\апвч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598" y="4005064"/>
            <a:ext cx="4715399" cy="264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445224"/>
            <a:ext cx="4230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Приняли участие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педагогов ДОУ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9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9511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9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4269" y="160338"/>
            <a:ext cx="75441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Международная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научно-практическая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конференция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«Дошкольное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образование: новые смыслы и решения»</a:t>
            </a:r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22320" y="868224"/>
            <a:ext cx="1610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Очная форма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25.10.2018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07924" y="6205710"/>
            <a:ext cx="4230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Приняли участие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педагогов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480275"/>
            <a:ext cx="546659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254" y="4876632"/>
            <a:ext cx="2204564" cy="185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64" r="5531"/>
          <a:stretch/>
        </p:blipFill>
        <p:spPr>
          <a:xfrm>
            <a:off x="5790117" y="2740415"/>
            <a:ext cx="3185347" cy="188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320325"/>
            <a:ext cx="2642374" cy="1761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79" y="4306936"/>
            <a:ext cx="2682539" cy="178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detsk\Downloads\44888645_1120561461425711_4061935010607792128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608" y="1078751"/>
            <a:ext cx="3207856" cy="155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8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9511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9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34214" y="160338"/>
            <a:ext cx="65842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Региональный конкурс педагогических проектов </a:t>
            </a: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Родное Подмосковье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(организован кафедрой дошкольного образования АСОУ)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75487" y="1111286"/>
            <a:ext cx="357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одведение итогов - 25.10.2018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5267" y="5733256"/>
            <a:ext cx="4230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Победители конкурса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тарший воспитатель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учина В.Н.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воспитатель Чурина А.В.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57" y="1604652"/>
            <a:ext cx="2625180" cy="4104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detsk\OneDrive\Рабочий стол\па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6" r="13490"/>
          <a:stretch/>
        </p:blipFill>
        <p:spPr bwMode="auto">
          <a:xfrm>
            <a:off x="3687912" y="1539389"/>
            <a:ext cx="3352351" cy="2583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tsk\OneDrive\Рабочий стол\вп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r="12864"/>
          <a:stretch/>
        </p:blipFill>
        <p:spPr bwMode="auto">
          <a:xfrm>
            <a:off x="5364089" y="4221088"/>
            <a:ext cx="3489362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16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071678"/>
            <a:ext cx="90958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 распространении передового педагогического опыта </a:t>
            </a:r>
          </a:p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едагогами МАДОУ «Детский сад № 26»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2018 г.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s://img-fotki.yandex.ru/get/9116/181450557.a4/0_b1d3f_d0087229_ori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147" flipH="1">
            <a:off x="5917346" y="4882642"/>
            <a:ext cx="2413436" cy="154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3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Фото Ирины Ивановна Пономаренко.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154301" y="1124744"/>
            <a:ext cx="3942446" cy="4928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186366" y="2780928"/>
            <a:ext cx="4932041" cy="2062103"/>
          </a:xfrm>
          <a:prstGeom prst="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indent="228600" algn="ctr" eaLnBrk="0" hangingPunct="0">
              <a:defRPr/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МАДОУ «Детский сад № 26» получил статус базы муниципального постоянного действующего семинара непрерывного образования педагогов </a:t>
            </a:r>
          </a:p>
          <a:p>
            <a:pPr indent="228600" algn="ctr" eaLnBrk="0" hangingPunct="0">
              <a:defRPr/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2017-2018 учебного года по теме «Информатизация деятельности образовательного процесса в ДОО, как средство достижения современного качества дошкольного образования»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32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Фото Ирины Ивановна Пономаренко.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126400" y="1052736"/>
            <a:ext cx="4112985" cy="51412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354598" y="2643403"/>
            <a:ext cx="4716017" cy="1815882"/>
          </a:xfrm>
          <a:prstGeom prst="rect">
            <a:avLst/>
          </a:prstGeom>
          <a:solidFill>
            <a:schemeClr val="accent2">
              <a:lumMod val="20000"/>
              <a:lumOff val="80000"/>
              <a:alpha val="8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indent="228600" algn="ctr" eaLnBrk="0" hangingPunct="0">
              <a:defRPr/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МАДОУ «Детский сад № 26» получил статус базы муниципальной стажировочной площадки непрерывного образования педагогов</a:t>
            </a:r>
          </a:p>
          <a:p>
            <a:pPr indent="228600" algn="ctr" eaLnBrk="0" hangingPunct="0">
              <a:defRPr/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2017-2018 учебного года по теме</a:t>
            </a:r>
          </a:p>
          <a:p>
            <a:pPr indent="228600" algn="ctr" eaLnBrk="0" hangingPunct="0">
              <a:defRPr/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«Художественно-эстетическое развитие как средство формирования важнейших сторон личности дошкольника»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2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Межрегиональная научно-практическая конференция </a:t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«Психолого-педагогический, социальный и управленческий аспекты реализации ФГОС ДО", г. Липецк</a:t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28.02.2018 г.</a:t>
            </a:r>
            <a:endParaRPr lang="ru-RU" sz="1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D:\ДЕТСКИЙ САД\Рабочий стол 22.12.2017\ДОКУМЕНТЫ МАДОУ № 26\АЭП\вфу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14834" r="50589" b="7364"/>
          <a:stretch/>
        </p:blipFill>
        <p:spPr bwMode="auto">
          <a:xfrm>
            <a:off x="1043608" y="1566797"/>
            <a:ext cx="2857520" cy="505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2996952"/>
            <a:ext cx="4860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с докладом по теме «Разработка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реализация проекта «Театр-дети-родители» в рамках художественно-эстетического развития дошкольников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(музыкальный руководитель Васильева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О.В.)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Публикации в </a:t>
            </a:r>
            <a:r>
              <a:rPr lang="ru-RU" sz="1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сборнике научных 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трудов</a:t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(с </a:t>
            </a:r>
            <a:r>
              <a:rPr lang="ru-RU" sz="1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присвоением ISBN) с включением в российский индекс 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научного</a:t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цитирования </a:t>
            </a:r>
            <a:r>
              <a:rPr lang="ru-RU" sz="1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(РИНЦ) г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Липецк</a:t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28.02.2018 г.</a:t>
            </a:r>
            <a:endParaRPr lang="ru-RU" sz="1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7475" r="5918" b="9603"/>
          <a:stretch/>
        </p:blipFill>
        <p:spPr>
          <a:xfrm rot="5400000">
            <a:off x="-356895" y="2303757"/>
            <a:ext cx="5085184" cy="3586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067944" y="206084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образования детей дошкольного возраста посредством арт-педагогических технологий» (авторы: заведующий МАДОУ «Детский сад № 26» Пономаренко И.И., педагог-психолог Архипова Н.Н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проекта «Театр-дети-родители» в рамках художественно-эстетического развития дошкольников» «авторы: старший воспитатель Кучина В. Н., музыкальный руководитель Васильева О.В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49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/>
          <a:stretch/>
        </p:blipFill>
        <p:spPr bwMode="auto">
          <a:xfrm>
            <a:off x="158710" y="2134115"/>
            <a:ext cx="5170356" cy="368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D:\ДЕТСКИЙ САД\Рабочий стол 22.12.2017\ДОКУМЕНТЫ МАДОУ № 26\КОНКУРСЫ 2017-2018\Конкурс педмастерства май 2018\Фото на конкурс педмастерство\Дипломы\Грамота 3 место Музыкальный зал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74" y="1598341"/>
            <a:ext cx="3372940" cy="4755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60758"/>
            <a:ext cx="5952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место в Муниципальном смотре-конкурсе дошкольных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образовательных учреждений Городского округа Балашиха «Музыкальный зал – центр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музыкально-эстетического развития детей»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61613" y="1199863"/>
            <a:ext cx="1467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арт 2018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612" y="116632"/>
            <a:ext cx="7772400" cy="54006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620688"/>
            <a:ext cx="824225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endParaRPr lang="ru-RU" sz="1200" kern="50" dirty="0">
              <a:solidFill>
                <a:srgbClr val="0037A4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 академической площадки:</a:t>
            </a:r>
          </a:p>
          <a:p>
            <a:pPr algn="ctr">
              <a:spcAft>
                <a:spcPts val="0"/>
              </a:spcAft>
            </a:pP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«Разработка и реализация новых форм повышения квалификации»</a:t>
            </a:r>
          </a:p>
          <a:p>
            <a:pPr algn="ctr">
              <a:spcAft>
                <a:spcPts val="0"/>
              </a:spcAft>
            </a:pPr>
            <a:r>
              <a:rPr lang="ru-RU" sz="4400" b="1" i="1" kern="50" dirty="0" smtClean="0">
                <a:solidFill>
                  <a:srgbClr val="C0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Вид АП: </a:t>
            </a:r>
          </a:p>
          <a:p>
            <a:pPr algn="ctr">
              <a:spcAft>
                <a:spcPts val="0"/>
              </a:spcAft>
            </a:pPr>
            <a:r>
              <a:rPr lang="ru-RU" sz="4400" b="1" i="1" kern="50" dirty="0" smtClean="0">
                <a:solidFill>
                  <a:srgbClr val="00206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экспериментальная</a:t>
            </a:r>
          </a:p>
        </p:txBody>
      </p:sp>
      <p:pic>
        <p:nvPicPr>
          <p:cNvPr id="5" name="Picture 8" descr="http://www.playcast.ru/uploads/2017/12/06/2406513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335146" y="4992942"/>
            <a:ext cx="4143404" cy="743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26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ДЕТСКИЙ САД\Рабочий стол 22.12.2017\ДОКУМЕНТЫ МАДОУ № 26\КОНКУРСЫ 2017-2018\Конкурс педмастерства май 2018\Фото на конкурс педмастерство\Проф фото\-Правка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3476531" cy="2318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ДЕТСКИЙ САД\Рабочий стол 22.12.2017\ДОКУМЕНТЫ МАДОУ № 26\КОНКУРСЫ 2017-2018\Конкурс педмастерства май 2018\Фото на конкурс педмастерство\Проф фото\-Правка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7549"/>
            <a:ext cx="2821831" cy="423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0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муниципального этапа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конкурсного отбора 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претендентов на присуждение премии Губернатора Московской области 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по профессии» в сфере образования в 2018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pic>
        <p:nvPicPr>
          <p:cNvPr id="12292" name="Picture 4" descr="D:\ДЕТСКИЙ САД\Рабочий стол 22.12.2017\ДОКУМЕНТЫ МАДОУ № 26\КОНКУРСЫ 2017-2018\Конкурс педмастерства май 2018\Фото на конкурс педмастерство\Проф фото\-Правка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2" y="2584661"/>
            <a:ext cx="2729484" cy="409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9957" y="5428674"/>
            <a:ext cx="3491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музыкальный руководитель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О.В.</a:t>
            </a:r>
            <a:endParaRPr lang="en-US" sz="1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3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9511" y="105273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9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4" name="AutoShape 2" descr="https://apf.mail.ru/cgi-bin/readmsg/IMG_20170517_193300.jpg?id=14950817900000000649%3B0%3B1&amp;x-email=vera-89%40list.ru&amp;exif=1&amp;bs=1766&amp;bl=1364683&amp;ct=image%2Fjpeg&amp;cn=IMG_20170517_193300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42852"/>
            <a:ext cx="72839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Победитель во Всероссийском конкурсе педагогического мастерства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 вершинам профессионального успеха»,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номинация «Лучший образовательный проект», г. Санкт-Петербург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00298" y="1000108"/>
            <a:ext cx="358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Театр-дети-родители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9938" name="Picture 2" descr="C:\Users\Вера\Downloads\IMG_4250.JPG"/>
          <p:cNvPicPr>
            <a:picLocks noChangeAspect="1" noChangeArrowheads="1"/>
          </p:cNvPicPr>
          <p:nvPr/>
        </p:nvPicPr>
        <p:blipFill>
          <a:blip r:embed="rId3" cstate="print"/>
          <a:srcRect t="19844" r="10702" b="15663"/>
          <a:stretch>
            <a:fillRect/>
          </a:stretch>
        </p:blipFill>
        <p:spPr bwMode="auto">
          <a:xfrm>
            <a:off x="928662" y="1357298"/>
            <a:ext cx="6572296" cy="316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4203136"/>
            <a:ext cx="1876715" cy="265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02" y="3857628"/>
            <a:ext cx="1858979" cy="2654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929066"/>
            <a:ext cx="1891341" cy="26548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4203136"/>
            <a:ext cx="1806474" cy="26548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665518" y="2428868"/>
            <a:ext cx="147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27.05.2018 г. 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80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7" y="111463"/>
            <a:ext cx="58859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VII Всероссийская конференция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«Образование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культура в развивающемся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мире»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Санкт-Петербург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Культурно-образовательный  центр "Аничков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мост" </a:t>
            </a:r>
            <a:endParaRPr lang="ru-RU" dirty="0"/>
          </a:p>
        </p:txBody>
      </p:sp>
      <p:pic>
        <p:nvPicPr>
          <p:cNvPr id="2050" name="Picture 2" descr="Ð¤Ð¾ÑÐ¾ ÐÑÐ¸Ð½Ñ ÐÐ²Ð°Ð½Ð¾Ð²Ð½Ð° ÐÐ¾Ð½Ð¾Ð¼Ð°ÑÐµÐ½ÐºÐ¾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18516" b="32098"/>
          <a:stretch/>
        </p:blipFill>
        <p:spPr bwMode="auto">
          <a:xfrm>
            <a:off x="179512" y="1681124"/>
            <a:ext cx="4909210" cy="5007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35896" y="1311792"/>
            <a:ext cx="1765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27.05.2018 года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65654" y="2996952"/>
            <a:ext cx="36623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с докладом по теме «Совершенствование воспитательно-образовательной работы с дошкольниками в рамках семейного клуба «Мир гармонии»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(заместитель заведующего по ВМР Рассказова Т.А., старший воспитатель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кучина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В.Н., музыкальный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Васильева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О.В.)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143" y="111463"/>
            <a:ext cx="80990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Лауреат I степени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региональном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конкурсе театрализованных постановок 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ГОСТЯХ У СКАЗКИ» (родитель-ребёнок-педагог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номинация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«Анимационная мастерская «Мир театра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Орехово-Зуево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1311792"/>
            <a:ext cx="1707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24.09.2018 года</a:t>
            </a:r>
            <a:endParaRPr lang="ru-RU" dirty="0"/>
          </a:p>
        </p:txBody>
      </p:sp>
      <p:pic>
        <p:nvPicPr>
          <p:cNvPr id="8194" name="Picture 2" descr="C:\Users\detsk\Downloads\42417346_654272528299683_160372234573683097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29436"/>
            <a:ext cx="3688588" cy="4931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tsk\Downloads\42524106_654272534966349_94791187936627916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6" y="1701888"/>
            <a:ext cx="3821896" cy="4959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82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633516"/>
            <a:ext cx="66437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http://www.playcast.ru/uploads/2017/12/06/2406513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357422" y="857232"/>
            <a:ext cx="4556827" cy="817309"/>
          </a:xfrm>
          <a:prstGeom prst="rect">
            <a:avLst/>
          </a:prstGeom>
          <a:noFill/>
        </p:spPr>
      </p:pic>
      <p:pic>
        <p:nvPicPr>
          <p:cNvPr id="5" name="Picture 8" descr="http://www.playcast.ru/uploads/2017/12/06/2406513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285984" y="3643314"/>
            <a:ext cx="4556827" cy="817309"/>
          </a:xfrm>
          <a:prstGeom prst="rect">
            <a:avLst/>
          </a:prstGeom>
          <a:noFill/>
        </p:spPr>
      </p:pic>
      <p:pic>
        <p:nvPicPr>
          <p:cNvPr id="6" name="Picture 2" descr="http://animashki.info/uploads/posts/2016-05/1463858121_23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4576271"/>
            <a:ext cx="2160240" cy="202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Научный руководитель АЭП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2436" y="1643050"/>
            <a:ext cx="635795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Кандидат педагогических наук,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доцент  кафедры дошкольного образования ГБОУ ВО МО «Академии социального управления»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лет</a:t>
            </a: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преподавательской деятельности: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лет</a:t>
            </a: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Лауреат Премии Грант Москвы в области наук и технологий в сфере образования.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Почетный работник общего образования РФ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Ветеран труда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Награждена Медалью "В память 850-летия Москвы"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Более 60 публикаций в журналах и научных сборниках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0" i="0" dirty="0">
              <a:solidFill>
                <a:srgbClr val="025191"/>
              </a:solidFill>
              <a:effectLst/>
              <a:latin typeface="Open San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4286256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Гладкова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Юлия Андреевна</a:t>
            </a:r>
          </a:p>
        </p:txBody>
      </p:sp>
      <p:pic>
        <p:nvPicPr>
          <p:cNvPr id="21508" name="Picture 4" descr="Гладкова Юлия Андреевна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214282" y="1714488"/>
            <a:ext cx="2370104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77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Научный руководитель АЭП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1736" y="1000108"/>
            <a:ext cx="635795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Старший преподаватель кафедры дошкольного образования ГБОУ ВО МО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«Академии социального управления»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научно-педагогической работы: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лет</a:t>
            </a: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Область научных интересов: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Совершенствование педагогической компетентности педагогов ДОО в процессе реализации инновационных проектов. Совершенствование ИКТ компетентности педагогов ДОО. Особенности регионального компонента Московской области.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Иванова Н.Н. является автором более 30 научно-методических публикаций.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Лауреат Всероссийского проекта – Информационный электронный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фотокаталог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«Лучшие Педагоги России-2014». Отмечена дипломом и свидетельством №001389 от 19.12.2014 г. Международной академии развития образования и Педагогическим обществом России.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0" i="0" dirty="0">
              <a:solidFill>
                <a:srgbClr val="025191"/>
              </a:solidFill>
              <a:effectLst/>
              <a:latin typeface="Open Sans"/>
            </a:endParaRPr>
          </a:p>
        </p:txBody>
      </p:sp>
      <p:pic>
        <p:nvPicPr>
          <p:cNvPr id="21506" name="Picture 2" descr="Иванова Нина Николаев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2357454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28596" y="4143380"/>
            <a:ext cx="2000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Иванова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40277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Руководитель АЭП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4714884"/>
            <a:ext cx="2428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Пономаренко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Ирина Ивановна</a:t>
            </a:r>
          </a:p>
        </p:txBody>
      </p:sp>
      <p:pic>
        <p:nvPicPr>
          <p:cNvPr id="62466" name="Picture 2" descr="Фото Ирины Ивановна Пономаренк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8"/>
            <a:ext cx="2371051" cy="278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786050" y="1714488"/>
            <a:ext cx="63579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Заведующий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«Детский сад № 26» Г. о. Балашиха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лет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стаж: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 лет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Почетный работник общего образования Российской Федерации.</a:t>
            </a:r>
          </a:p>
        </p:txBody>
      </p:sp>
      <p:pic>
        <p:nvPicPr>
          <p:cNvPr id="9" name="Picture 2" descr="Фото Ирины Ивановна Пономаренко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4143380"/>
            <a:ext cx="4019815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77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214422"/>
            <a:ext cx="85011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совершенствование  информационной  компетентности  педагогов  дошкольных образовательных организаций посредством приобщения их к деятельности виртуальной стажировки.</a:t>
            </a:r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8" descr="http://www.playcast.ru/uploads/2017/12/06/2406513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464571" y="4797152"/>
            <a:ext cx="4143404" cy="7431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357158" y="714356"/>
            <a:ext cx="857256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Разработать критерии и показатели  информационной компетентности педагогов дошкольного образования.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Определить уровни информационной компетентности педагогов ДОО на этапе констатирующего и контрольного  эксперимента.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Определить формы и методы развития информационной  компетентности педагогов ДОО в условиях реализации программы в форме виртуальной стажировки.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Определить мероприятия для совершенствования  информационной компетентности педагогов ДОО   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Распространить положительный опыт работы ДОО по развитию информационной компетентности педагога ДОО.  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8" descr="http://www.playcast.ru/uploads/2017/12/06/2406513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385141" y="5259289"/>
            <a:ext cx="4143404" cy="7431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55576" y="260648"/>
            <a:ext cx="79208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Уровни 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сформированности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информационной компетентности педагогов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5991915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анкетировании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36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 ДОУ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50658651"/>
              </p:ext>
            </p:extLst>
          </p:nvPr>
        </p:nvGraphicFramePr>
        <p:xfrm>
          <a:off x="611560" y="1484784"/>
          <a:ext cx="8064896" cy="4517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137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</TotalTime>
  <Words>1140</Words>
  <Application>Microsoft Office PowerPoint</Application>
  <PresentationFormat>Экран (4:3)</PresentationFormat>
  <Paragraphs>195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Муниципальное автономное дошкольное образовательное учреждение  Городского округа Балашиха  «Детский сад комбинированного вида № 26 «Кораблик детства»</vt:lpstr>
      <vt:lpstr>Результат</vt:lpstr>
      <vt:lpstr>   </vt:lpstr>
      <vt:lpstr>Научный руководитель АЭП</vt:lpstr>
      <vt:lpstr>Научный руководитель АЭП</vt:lpstr>
      <vt:lpstr>Руководитель АЭП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  </vt:lpstr>
      <vt:lpstr>  </vt:lpstr>
      <vt:lpstr>Презентация PowerPoint</vt:lpstr>
      <vt:lpstr>  </vt:lpstr>
      <vt:lpstr>  </vt:lpstr>
      <vt:lpstr>  </vt:lpstr>
      <vt:lpstr>  </vt:lpstr>
      <vt:lpstr>  </vt:lpstr>
      <vt:lpstr>  </vt:lpstr>
      <vt:lpstr>  </vt:lpstr>
      <vt:lpstr>Презентация PowerPoint</vt:lpstr>
      <vt:lpstr>Презентация PowerPoint</vt:lpstr>
      <vt:lpstr>Презентация PowerPoint</vt:lpstr>
      <vt:lpstr>Межрегиональная научно-практическая конференция  «Психолого-педагогический, социальный и управленческий аспекты реализации ФГОС ДО", г. Липецк 28.02.2018 г.</vt:lpstr>
      <vt:lpstr>Публикации в сборнике научных трудов (с присвоением ISBN) с включением в российский индекс научного цитирования (РИНЦ) г. Липецк 28.02.2018 г.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сад Детский</cp:lastModifiedBy>
  <cp:revision>229</cp:revision>
  <dcterms:created xsi:type="dcterms:W3CDTF">2013-01-06T18:32:13Z</dcterms:created>
  <dcterms:modified xsi:type="dcterms:W3CDTF">2018-11-13T22:50:21Z</dcterms:modified>
</cp:coreProperties>
</file>