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3"/>
  </p:notesMasterIdLst>
  <p:sldIdLst>
    <p:sldId id="256" r:id="rId2"/>
    <p:sldId id="398" r:id="rId3"/>
    <p:sldId id="399" r:id="rId4"/>
    <p:sldId id="384" r:id="rId5"/>
    <p:sldId id="402" r:id="rId6"/>
    <p:sldId id="258" r:id="rId7"/>
    <p:sldId id="342" r:id="rId8"/>
    <p:sldId id="331" r:id="rId9"/>
    <p:sldId id="403" r:id="rId10"/>
    <p:sldId id="260" r:id="rId11"/>
    <p:sldId id="267" r:id="rId12"/>
    <p:sldId id="407" r:id="rId13"/>
    <p:sldId id="404" r:id="rId14"/>
    <p:sldId id="408" r:id="rId15"/>
    <p:sldId id="409" r:id="rId16"/>
    <p:sldId id="411" r:id="rId17"/>
    <p:sldId id="410" r:id="rId18"/>
    <p:sldId id="406" r:id="rId19"/>
    <p:sldId id="412" r:id="rId20"/>
    <p:sldId id="413" r:id="rId21"/>
    <p:sldId id="401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дюков Виктор" initials="СВ" lastIdx="1" clrIdx="0">
    <p:extLst>
      <p:ext uri="{19B8F6BF-5375-455C-9EA6-DF929625EA0E}">
        <p15:presenceInfo xmlns="" xmlns:p15="http://schemas.microsoft.com/office/powerpoint/2012/main" userId="35cec0b24e4d23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5E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48" autoAdjust="0"/>
    <p:restoredTop sz="85053" autoAdjust="0"/>
  </p:normalViewPr>
  <p:slideViewPr>
    <p:cSldViewPr>
      <p:cViewPr>
        <p:scale>
          <a:sx n="100" d="100"/>
          <a:sy n="100" d="100"/>
        </p:scale>
        <p:origin x="-246" y="15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pPr>
              <a:defRPr/>
            </a:pPr>
            <a:fld id="{3D4999EF-3C39-4BD6-BFC4-8E686E7F9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9190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999EF-3C39-4BD6-BFC4-8E686E7F99FB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0713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999EF-3C39-4BD6-BFC4-8E686E7F99FB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172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999EF-3C39-4BD6-BFC4-8E686E7F99FB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221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 субсчете 90-1 «Выручка» учитываются поступления активов, признаваемые выручкой.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 субсчете 90-2 «Себестоимость продаж» учитывается себестоимость продаж, по которым признана выручка.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 субсчете 90-3 «Налог на добавленную стоимость» учитываются суммы налога на добавленную стоимость, причитающиеся к получению от покупателя (заказчика).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Субсчет 90-9 «Прибыль/убыток от продаж» предназначен для выявления финансового результата (прибыль или убыток) от продаж за отчетный месяц.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6C173D-1BD0-42DD-90A0-A1D4D9838A39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100" b="1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Записи по субсчетам 90-1, 90-2, 90-3, 90-4 «Акцизы» производятся </a:t>
            </a:r>
            <a:r>
              <a:rPr lang="ru-RU" sz="1100" b="1" i="1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накопительно</a:t>
            </a:r>
            <a:r>
              <a:rPr lang="ru-RU" sz="1100" b="1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в течение отчетного года. Ежемесячно сопоставлением совокупного дебетового оборота по субсчетам 90-2, 90-3, 90-4  и кредитового оборота по субсчету 90-1  определяется финансовый результат (прибыль или убыток) от продаж за отчетный месяц. Этот финансовый результат ежемесячно (заключительными оборотами) списывается с субсчета 90-9 на счет 99 «Прибыли и убытки». Таким образом, синтетический счет 90 сальдо на отчетную дату не имеет.</a:t>
            </a:r>
          </a:p>
          <a:p>
            <a:r>
              <a:rPr lang="ru-RU" sz="1100" b="1" i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 окончании отчетного года все субсчета, открытые к счету 90 «Продажи» (кроме субсчета 90-9), закрываются внутренними записями на субсчет 90-9 «Прибыль/убыток от продаж».</a:t>
            </a:r>
          </a:p>
          <a:p>
            <a:endParaRPr lang="ru-RU" altLang="ru-RU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50DE1C-E6A7-47BC-93B1-655E7C71A23E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Аналитический учет по счету 90 организуется по каждому виду проданных товаров, продукции, выполняемых работ, оказываемых услуг и др. Кроме того, аналитический учет можно вести по регионам продаж и другим направлениям, необходимым для управления организацией.</a:t>
            </a:r>
          </a:p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3FDB7E2-5EEC-4868-A79B-56812F4CF4FB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1AC188-8D5F-4E06-BC8F-8C9CF1AFCCC6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999EF-3C39-4BD6-BFC4-8E686E7F99FB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5816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999EF-3C39-4BD6-BFC4-8E686E7F99FB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534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EFDE-83B5-4A3F-A3C9-AB0A61ADED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4735481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63A4-77CA-4DD2-800C-8BD3136C482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39870646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8158-22F4-4971-862E-EEBA8E8B42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7907815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FEEAB-9AEF-48FD-B54B-64FAE3C8745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97370779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44742-909F-480F-AEC5-85A45592C5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61654707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A050-F81D-4BB1-9FE6-7C759B076FE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73377459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21283-2DCE-40FA-8237-9CDA56AAD2D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2772103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38C4-8CF7-4C0E-B61E-2186EDF6DA2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53501482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E8AE-314E-4473-8073-89D4F64CBC4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04327729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EB482-D4FB-40A5-A445-B982DB54C9B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7347093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08FF-2759-4FA9-B60E-18AF953AED0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52565348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FF57-F151-4CD1-BBA1-D9D0486D950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81552795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B79C3-DF98-496E-AAEE-2BDED14E6B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96320755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626C70D-8859-4A15-9720-465E6E16B07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9114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8" decel="1000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" accel="100000" fill="hold">
                                          <p:stCondLst>
                                            <p:cond delay="808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91139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113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1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113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1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113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1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113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1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113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1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91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79;&#1091;&#1083;&#1100;&#1090;&#1072;&#1090;&#1086;&#1074;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404664"/>
            <a:ext cx="7417196" cy="1728192"/>
          </a:xfrm>
        </p:spPr>
        <p:txBody>
          <a:bodyPr/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Урок-лекция 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altLang="ru-RU" sz="32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ru-RU" altLang="ru-RU" sz="32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Учет </a:t>
            </a:r>
            <a:r>
              <a:rPr lang="ru-RU" altLang="ru-RU" sz="32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финансовых результатов </a:t>
            </a:r>
            <a:r>
              <a:rPr lang="ru-RU" altLang="ru-RU" sz="32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использования </a:t>
            </a:r>
            <a:r>
              <a:rPr lang="ru-RU" altLang="ru-RU" sz="32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прибыли»</a:t>
            </a:r>
            <a:r>
              <a:rPr lang="ru-RU" altLang="ru-RU" sz="32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2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 descr="http://2.bp.blogspot.com/-Voio4rQ_cTQ/Vm8QBH439AI/AAAAAAAAAB0/VUUpzhKBDSQ/s1600/642269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2235721"/>
            <a:ext cx="3851920" cy="22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xn---2-6kcatkqxpei1qqa.xn--p1ai/images/gallery/Digital-Media-Orientation-Progra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540" y="2636912"/>
            <a:ext cx="47625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35496" y="333375"/>
            <a:ext cx="9001000" cy="358775"/>
          </a:xfrm>
        </p:spPr>
        <p:txBody>
          <a:bodyPr/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Выручка признается в бухгалтерском учете при наличии следующих условий:</a:t>
            </a:r>
            <a:r>
              <a:rPr lang="ru-RU" sz="18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1800" b="1" dirty="0">
                <a:latin typeface="Calibri"/>
                <a:ea typeface="Calibri"/>
                <a:cs typeface="Times New Roman"/>
              </a:rPr>
            </a:b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836712"/>
            <a:ext cx="8604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а) предприятие имеет право на получение этой выручки, вытекающее из конкретного договора или подтвержденное иным соответствующим образом;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99672"/>
            <a:ext cx="8496944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б) сумма выручки может быть определена;</a:t>
            </a:r>
            <a:endParaRPr lang="ru-RU" sz="1600" b="1" i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775159"/>
            <a:ext cx="86044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в) имеется уверенность в том, что в результате конкретной операции произойдет увеличение экономических выгод предприятия (данная уверенность имеется в случае, когда предприятие получило в оплату актив либо отсутствует неопределенность в отношении получения актива);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894763"/>
            <a:ext cx="8604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г) право собственности (владения, пользования и распоряжения) на продукцию (товар) перешло от предприятия к покупателю или работа принята заказчиком (услуга оказана);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484003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д) расходы, которые произведены или будут произведены в связи с этой операцией, могут быть определены.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01317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Если в отношении денежных средств и др. активов, полученных в оплату, не исполнено хотя бы одно из названных условий, то в учете признается кредиторская задолженность, а не выручка.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19" descr="Картинки по запросу докумен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" y="0"/>
            <a:ext cx="91426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288" y="333375"/>
            <a:ext cx="80645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800" b="1" dirty="0" smtClean="0"/>
              <a:t> </a:t>
            </a:r>
            <a:r>
              <a:rPr lang="ru-RU" sz="2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результат от прочей деятельности</a:t>
            </a:r>
            <a:endParaRPr lang="ru-RU" altLang="ru-RU" sz="2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4.bp.blogspot.com/-Go5guQa0Z4s/Vm8QIQj3orI/AAAAAAAAAE8/uN-fEM9dezk/s1600/figure_chair_spin_anim_Purple_724BD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61198"/>
            <a:ext cx="1411635" cy="141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4/139494/slid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71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  <a:noFill/>
        </p:spPr>
        <p:txBody>
          <a:bodyPr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Активно-пассивный счет 91 «Прочие доходы и расходы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  <a:b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-285750" algn="just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 91/2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К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04, 01, 20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расходы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связанные с предоставлением за плату во временное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пользование активов,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прав, возникающих из патентов на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изобретения, расходы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связанные с участием в уставных капиталах др.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организаций;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-285750" algn="just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 91/2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К 01, 04, 10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остаточная 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стоимость активов, по которым начисляется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амортизация;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2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-285750" algn="just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 91/2 -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 60, 76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штрафы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пени, неустойки за нарушение условий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договоров;</a:t>
            </a:r>
            <a:endParaRPr lang="ru-RU" sz="1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-285750" algn="just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Д 91/2 - К </a:t>
            </a:r>
            <a:r>
              <a:rPr lang="ru-RU" sz="1400" b="1" i="1" dirty="0">
                <a:latin typeface="Times New Roman" pitchFamily="18" charset="0"/>
                <a:ea typeface="Calibri"/>
                <a:cs typeface="Times New Roman" pitchFamily="18" charset="0"/>
              </a:rPr>
              <a:t>60, 62, 76, </a:t>
            </a:r>
            <a:r>
              <a:rPr lang="ru-RU" sz="1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71 - суммы </a:t>
            </a:r>
            <a:r>
              <a:rPr lang="ru-RU" sz="1400" b="1" i="1" dirty="0">
                <a:latin typeface="Times New Roman" pitchFamily="18" charset="0"/>
                <a:ea typeface="Calibri"/>
                <a:cs typeface="Times New Roman" pitchFamily="18" charset="0"/>
              </a:rPr>
              <a:t>дебиторской задолженности, по которым истек срок исковой </a:t>
            </a:r>
            <a:r>
              <a:rPr lang="ru-RU" sz="1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давности;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-285750" algn="just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</a:rPr>
              <a:t>91/2 – К 50, 52, 60, 62,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76- отрицательные </a:t>
            </a: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курсовые 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разницы;</a:t>
            </a:r>
            <a:endParaRPr lang="ru-RU" sz="1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4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>
              <a:spcBef>
                <a:spcPts val="0"/>
              </a:spcBef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 algn="just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lang="ru-RU" sz="1400" b="1" i="1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Д76,51-К91/1-</a:t>
            </a:r>
            <a:r>
              <a:rPr lang="ru-RU" sz="1400" b="1" i="1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связанные с предоставлением за плату  во временное пользование активов;</a:t>
            </a:r>
            <a:endParaRPr lang="ru-RU" sz="1400" b="1" i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 76 - К 91/1-</a:t>
            </a: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поступления, связанные с участием в уставных капиталах других организаций;</a:t>
            </a:r>
          </a:p>
          <a:p>
            <a:pPr lvl="0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Д76,51-К91/1- </a:t>
            </a: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поступления, связанные с продажей и прочим списанием ОС и иных активов, продукции, товаров;</a:t>
            </a:r>
          </a:p>
          <a:p>
            <a:pPr lvl="0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60, 62, 76, 51- К 91/1 -штрафы, пени, неустойки за нарушение условий договоров, полученные или признанные к получению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400" b="1" i="1" kern="12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1400" b="1" i="1" kern="1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Д76,51-К91/1- </a:t>
            </a: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поступления, связанные с продажей и прочим списанием ОС и иных активов, продукции, товаров</a:t>
            </a:r>
            <a:r>
              <a:rPr lang="ru-RU" sz="1400" b="1" i="1" kern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ru-RU" sz="1400" b="1" i="1" kern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 76 – К 91/1- прибыль прошлых лет, выявленная в отчетном году;</a:t>
            </a:r>
          </a:p>
          <a:p>
            <a:pPr marL="0" lvl="0" indent="0">
              <a:spcBef>
                <a:spcPct val="0"/>
              </a:spcBef>
              <a:buClrTx/>
              <a:buSzTx/>
              <a:buNone/>
            </a:pPr>
            <a:endParaRPr lang="ru-RU" sz="1400" kern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979712" y="764704"/>
            <a:ext cx="914400" cy="360040"/>
          </a:xfrm>
          <a:prstGeom prst="rect">
            <a:avLst/>
          </a:prstGeom>
          <a:solidFill>
            <a:srgbClr val="9CD5E2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084168" y="667544"/>
            <a:ext cx="914400" cy="457200"/>
          </a:xfrm>
          <a:prstGeom prst="rect">
            <a:avLst/>
          </a:prstGeom>
          <a:solidFill>
            <a:srgbClr val="9CD5E2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93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4674741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Дебет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91.9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Кредит 91.2 - закрыт субсчет 91.2 по окончании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0466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Закрытие счета 91 «Прочие доходы и расходы»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2776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Дебет 91.9 • Кредит 99 - отражена прибыль от прочих видов деятельности;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0693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Дебет 99 • Кредит 91.9 - отражен убыток от прочих видов деятельности;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3105835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итогам года все субсчета счета 91 закрываются проводками: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752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Дебет 91.1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Кредит 91.9 - закрыт субсчет 91.1 по окончании года. </a:t>
            </a:r>
          </a:p>
        </p:txBody>
      </p:sp>
    </p:spTree>
    <p:extLst>
      <p:ext uri="{BB962C8B-B14F-4D97-AF65-F5344CB8AC3E}">
        <p14:creationId xmlns:p14="http://schemas.microsoft.com/office/powerpoint/2010/main" val="258318353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484784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Цель аналитического учёта по 91 счёту – обеспечить возможность определения финансового результат на основе каждого вида дохода и расхода.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6064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Аналитический учёт по 91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счёту –ведется по каждому виду прочих доходов и расходов.   </a:t>
            </a:r>
          </a:p>
        </p:txBody>
      </p:sp>
      <p:pic>
        <p:nvPicPr>
          <p:cNvPr id="4" name="Picture 4" descr="http://1.bp.blogspot.com/-zBYE643QA6s/Vm8QFhf0V4I/AAAAAAAAADs/W9FOJ2tEO7Y/s320/bb6246c85c65ddd0b35f8e6a817cb256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5" y="2204864"/>
            <a:ext cx="1804864" cy="1989836"/>
          </a:xfrm>
          <a:prstGeom prst="rect">
            <a:avLst/>
          </a:prstGeom>
          <a:noFill/>
          <a:extLst/>
        </p:spPr>
      </p:pic>
      <p:pic>
        <p:nvPicPr>
          <p:cNvPr id="5" name="Picture 2" descr="http://kartinki-vernisazh.ru/_ph/170/2/7336711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7112"/>
            <a:ext cx="1512416" cy="15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336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089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4140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geum.ru/next/images/1040-nomer-5d6eb16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696744" cy="38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4522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248752"/>
              </p:ext>
            </p:extLst>
          </p:nvPr>
        </p:nvGraphicFramePr>
        <p:xfrm>
          <a:off x="210344" y="1556792"/>
          <a:ext cx="8507288" cy="4386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1935"/>
                <a:gridCol w="1041709"/>
                <a:gridCol w="3211935"/>
                <a:gridCol w="1041709"/>
              </a:tblGrid>
              <a:tr h="62851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Убытки, потери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CD5E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Корресп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счет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CD5E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Прибыли, доходы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CD5E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Корресп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счет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CD5E2"/>
                    </a:solidFill>
                  </a:tcPr>
                </a:tc>
              </a:tr>
              <a:tr h="3757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 и списан убыток от реализации: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товаров, продукции, работ, услуг;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основных средств, материальных ценностей и прочих активов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Выявлены потери в связи со стихийным бедствием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Начислен налог на прибыль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CD5E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10,69,70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Выявлена и списана прибыль от реализации: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товаров, продукции, работ, услуг;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основных средств, материальных ценностей и прочих активов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Получена страховка в связи с пожаром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9CD5E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26064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Дебет                       Счет 99 «Прибыли и убытки»                  Кредит</a:t>
            </a:r>
          </a:p>
        </p:txBody>
      </p:sp>
    </p:spTree>
    <p:extLst>
      <p:ext uri="{BB962C8B-B14F-4D97-AF65-F5344CB8AC3E}">
        <p14:creationId xmlns:p14="http://schemas.microsoft.com/office/powerpoint/2010/main" val="426567109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5183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Д84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К99 – отражен финансовый результат за год (убыток).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04664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Проводки по закрытию 99 счета в конце года: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Д99 К84 – отражен финансовый результат за год (прибыль);</a:t>
            </a:r>
          </a:p>
        </p:txBody>
      </p:sp>
      <p:pic>
        <p:nvPicPr>
          <p:cNvPr id="6" name="Picture 2" descr="http://1.bp.blogspot.com/-VlkiKXSDN9w/Vm8QNZrk-rI/AAAAAAAAAHM/2mle6tAtVRo/s1600/sokraschenie_rashodov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0" y="3933056"/>
            <a:ext cx="1656184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2733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Пример 1.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 отчетном периоде в организации имели место следующие доходы и расходы: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·         доходы и расходы по обычным видам деятельности: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выручка от продажи продукции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590000 руб., в том числе НДС—90 000 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себестоимость проданной продукции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400 000руб.;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расходы на продажу продукции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20 000руб.;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·         прочие доходы и расходы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доходы от продажи материалов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11 800руб., в том числе НДС — 1800 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себестоимость проданных материалов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8000руб.;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расходы в виде процентов за пользование банковским кредитом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15000 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·        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рыночная стоимость неучтенных материалов, выявленных в процессе инвентаризации ценностей,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500 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пени, подлежащие уплате за нарушение сроков оплаты приобретенного сырья и материалов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1000 руб.;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себестоимость испорченной в результате наводнения готовой продукции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40 000 руб.,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страховое возмещение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20 000руб.,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·         платежи из прибыли: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начисленный налог на прибыль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11160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2919221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29000"/>
            <a:ext cx="8928992" cy="223224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Образовательная: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формирование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 учащихся профессиональных умений и 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навыков</a:t>
            </a:r>
            <a:r>
              <a:rPr lang="en-US" sz="20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расчёту прибыли и отражению в учёте финансового результата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  <a:b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Развивающая: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азвивать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 студентов навыки и умения по использованию </a:t>
            </a:r>
            <a:r>
              <a:rPr lang="ru-RU" sz="2000" i="1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межпредметных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связей; способствовать развитию экономического мышления.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Воспитательная: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обеспечить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понимание значения роли 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бухгалтера 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правильности расчёта и учёта прибыли как основного фактора финансовой устойчивости предприятия.</a:t>
            </a:r>
            <a:r>
              <a:rPr lang="ru-RU" sz="2400" i="1" kern="1200" dirty="0">
                <a:solidFill>
                  <a:srgbClr val="000000"/>
                </a:solidFill>
                <a:latin typeface="Times New Roman"/>
                <a:ea typeface="Times New Roman"/>
                <a:cs typeface="Arial" panose="020B0604020202020204" pitchFamily="34" charset="0"/>
              </a:rPr>
              <a:t/>
            </a:r>
            <a:br>
              <a:rPr lang="ru-RU" sz="2400" i="1" kern="1200" dirty="0">
                <a:solidFill>
                  <a:srgbClr val="000000"/>
                </a:solidFill>
                <a:latin typeface="Times New Roman"/>
                <a:ea typeface="Times New Roman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077072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/>
          </a:p>
        </p:txBody>
      </p:sp>
      <p:pic>
        <p:nvPicPr>
          <p:cNvPr id="6151" name="Picture 7" descr="http://1.bp.blogspot.com/-jlOjenicyWk/Vm8QGNwXXQI/AAAAAAAAAD0/nBQUUrLa9kU/s320/business_figure_pointing_sign_PA_500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49" y="810598"/>
            <a:ext cx="4730944" cy="24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206084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600" b="1" i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3600" b="1" i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урока:</a:t>
            </a:r>
            <a:endParaRPr lang="ru-RU" sz="320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29818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«По настоящему высоко может зайти лишь тот, кто знает, куда он идет." </a:t>
            </a:r>
            <a:b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Оливер Кромвель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12776"/>
            <a:ext cx="3923928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1400" b="1" i="1" dirty="0">
                <a:solidFill>
                  <a:srgbClr val="000000"/>
                </a:solidFill>
                <a:latin typeface="Times New Roman"/>
                <a:ea typeface="Times New Roman"/>
              </a:rPr>
              <a:t>«Бухгалтерия - это искусство. Профессия, требующая таланта и терпения. Особый дар видеть за цифрами сложный мир экономики в ее взаимосвязях и гармонии»</a:t>
            </a:r>
            <a:endParaRPr lang="ru-RU" sz="1400" b="1" i="1" dirty="0">
              <a:latin typeface="Times New Roman"/>
              <a:ea typeface="Times New Roman"/>
            </a:endParaRPr>
          </a:p>
          <a:p>
            <a:r>
              <a:rPr lang="ru-RU" sz="1400" b="1" i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И. </a:t>
            </a:r>
            <a:r>
              <a:rPr lang="ru-RU" sz="1400" b="1" i="1" dirty="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Штеммлер</a:t>
            </a:r>
            <a:r>
              <a:rPr lang="ru-RU" sz="1400" b="1" i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394939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7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бухгалтерском учете в течение отчетного периода доходы и расходы отражаются следующими записями: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•         доходы и расходы по обычным видам деятельности:</a:t>
            </a:r>
          </a:p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62  Кредит 90-1 — 590 000 руб. — выручка от продажи продукции;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90-2  Кредит 43 — 400 000 руб. — себестоимость проданной продукции;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90-3  Кредит 68 — 90 000 руб. — сумма налога на добавленную стоимость;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90-2 Кредит 44— 20 000 руб. — расходы на продажу продукции;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прочие доходы и расходы: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62  Кредит 91-1 — 11 800 руб. — доходы от продажи материалов;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91-2  Кредит — 8000 руб. — себестоимость проданных материалов;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91-2  Кредит 68 — 1800 руб. — сумма налога на добавленную стоимость;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91-Кредит 66 — 15 000 руб. — расходы в виде процентов за пользование банковским кредитом;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10  Кредит 91-1 — 500 руб. — рыночная стоимость неучтенных материалов, выявленных в процессе инвентаризации;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91-2  Кредит 60 — 1000 руб. — пени, подлежащие уплате за нарушение сроков оплаты приобретенного сырья и материалов;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Дебет 99  Кредит 43 — 40 000 руб. — себестоимость испорченной в результате наводнения готовой продукции;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Дебет 76  Кредит 99 — 20 000 руб. — страховое возмещение за испорченные ценности.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5690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1590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603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988840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азвитие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профессиональных компетенций по учету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финансовых результатов;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развитие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профессиональной  грамотности, логического  и творческого мышления, самоанализа, самоконтроля и ответственности за качество выполненной  работы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формирование устойчивого интереса  к профессии;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Воспитание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профессионально важных качеств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творческой  активности,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дисциплинированности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потребности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постоянном совершенствовании своих профессиональных знаний и умений;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Содействовать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развитию коммуникативных умений студентов.</a:t>
            </a:r>
          </a:p>
        </p:txBody>
      </p:sp>
      <p:pic>
        <p:nvPicPr>
          <p:cNvPr id="8194" name="Picture 2" descr="http://4.bp.blogspot.com/-NfwmYKediH0/Vm8QD1lK_GI/AAAAAAAAADI/s6p2ZbGgGq4/s1600/Animated-images.gif"/>
          <p:cNvPicPr>
            <a:picLocks noGrp="1" noChangeAspect="1" noChangeArrowheads="1" noCrop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10439"/>
            <a:ext cx="2808312" cy="13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51" y="260648"/>
            <a:ext cx="4809009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powerpoint.su/_ld/1/123_solution_group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247329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8408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11287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416" y="1412776"/>
            <a:ext cx="8632080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Финансовый результат от основного вида деятельности.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Финансовый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результат от прочей деятельности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Учет прибыли (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убытков)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чет нераспределенной прибыли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endParaRPr lang="ru-RU" alt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://light-fizika.ru/images/images/6klass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0" y="4365104"/>
            <a:ext cx="1345332" cy="17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ds03.infourok.ru/uploads/ex/036e/0001ebb5-ae2a31f0/img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54552"/>
            <a:ext cx="5184576" cy="22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4320" y="3676710"/>
            <a:ext cx="2592289" cy="1393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Финансовый результат от основного вида деятельности.</a:t>
            </a:r>
            <a:endParaRPr lang="ru-RU" sz="105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Финансовый результат от прочей деятельности</a:t>
            </a:r>
            <a:endParaRPr lang="ru-RU" sz="105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Учет прибыли (убытков</a:t>
            </a:r>
            <a:r>
              <a:rPr lang="ru-R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ru-RU" sz="1050" dirty="0" smtClean="0"/>
              <a:t> </a:t>
            </a:r>
            <a:r>
              <a:rPr lang="ru-RU" sz="105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05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Учет использования </a:t>
            </a:r>
            <a:r>
              <a:rPr lang="ru-RU" sz="105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прибыли. </a:t>
            </a:r>
            <a:endParaRPr lang="ru-RU" sz="105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05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58357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1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7813"/>
            <a:ext cx="8003232" cy="4462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Финансовый результат от основного вида деятельности.</a:t>
            </a:r>
            <a:endParaRPr lang="ru-RU" sz="20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71764"/>
            <a:ext cx="770485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908720"/>
            <a:ext cx="7920880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Финансовый результат – конечный экономический итог хозяйственной деятельности предприятия, выражается в форме прибыли (дохода) или убытка.</a:t>
            </a:r>
            <a:endParaRPr lang="ru-RU" sz="2400" b="1" i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8" name="Picture 4" descr="http://oboi-1366x768.ucoz.com/_ph/1/139333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1619672" cy="165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092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" y="1007002"/>
            <a:ext cx="24752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Равно 4"/>
          <p:cNvSpPr/>
          <p:nvPr/>
        </p:nvSpPr>
        <p:spPr>
          <a:xfrm>
            <a:off x="2483768" y="1196751"/>
            <a:ext cx="504056" cy="595857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Ромб 6"/>
          <p:cNvSpPr/>
          <p:nvPr/>
        </p:nvSpPr>
        <p:spPr>
          <a:xfrm>
            <a:off x="3203848" y="980728"/>
            <a:ext cx="2160240" cy="1296144"/>
          </a:xfrm>
          <a:prstGeom prst="diamond">
            <a:avLst/>
          </a:prstGeom>
          <a:solidFill>
            <a:srgbClr val="9CD5E2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Финансовый результат от обычных видов деятельности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5364088" y="1412776"/>
            <a:ext cx="648072" cy="576064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6084168" y="836712"/>
            <a:ext cx="1728192" cy="1440160"/>
          </a:xfrm>
          <a:prstGeom prst="diamond">
            <a:avLst/>
          </a:prstGeom>
          <a:solidFill>
            <a:srgbClr val="9CD5E2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Прочие доходы и расходы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959932" y="2316838"/>
            <a:ext cx="648072" cy="504056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2987824" y="2885092"/>
            <a:ext cx="2229698" cy="1047964"/>
          </a:xfrm>
          <a:prstGeom prst="rect">
            <a:avLst/>
          </a:prstGeom>
          <a:solidFill>
            <a:srgbClr val="9CD5E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Формируется на счете 90 – продажи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активно-пассивный счет</a:t>
            </a:r>
          </a:p>
          <a:p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624228" y="2381036"/>
            <a:ext cx="648072" cy="50405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2885092"/>
            <a:ext cx="2448272" cy="1119972"/>
          </a:xfrm>
          <a:prstGeom prst="rect">
            <a:avLst/>
          </a:prstGeom>
          <a:solidFill>
            <a:srgbClr val="9CD5E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Формируется на счете 91 – прочие доходы и расходы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активно-пассивный счет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860032" y="4365324"/>
            <a:ext cx="1584176" cy="792088"/>
          </a:xfrm>
          <a:prstGeom prst="ellipse">
            <a:avLst/>
          </a:prstGeom>
          <a:solidFill>
            <a:srgbClr val="9CD5E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Сальдо не имеет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 rot="18930618">
            <a:off x="4147917" y="3940323"/>
            <a:ext cx="648072" cy="85000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325881">
            <a:off x="6531791" y="4039690"/>
            <a:ext cx="648072" cy="90003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66" name="AutoShape 17"/>
          <p:cNvCxnSpPr>
            <a:cxnSpLocks noChangeShapeType="1"/>
            <a:endCxn id="11267" idx="0"/>
          </p:cNvCxnSpPr>
          <p:nvPr/>
        </p:nvCxnSpPr>
        <p:spPr bwMode="auto">
          <a:xfrm flipH="1">
            <a:off x="4510090" y="701988"/>
            <a:ext cx="57429" cy="34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7" name="Rectangle 12"/>
          <p:cNvSpPr>
            <a:spLocks noChangeArrowheads="1"/>
          </p:cNvSpPr>
          <p:nvPr/>
        </p:nvSpPr>
        <p:spPr bwMode="auto">
          <a:xfrm>
            <a:off x="2581240" y="4103688"/>
            <a:ext cx="3857700" cy="647700"/>
          </a:xfrm>
          <a:prstGeom prst="rect">
            <a:avLst/>
          </a:prstGeom>
          <a:solidFill>
            <a:srgbClr val="9CD5E2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90-9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«Прибыль/убыток от продаж»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339406" y="1145184"/>
            <a:ext cx="2808312" cy="770033"/>
          </a:xfrm>
          <a:prstGeom prst="rect">
            <a:avLst/>
          </a:prstGeom>
          <a:solidFill>
            <a:srgbClr val="9CD5E2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90-2 «Себестоимость продаж» 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665667" y="1257612"/>
            <a:ext cx="3096344" cy="803235"/>
          </a:xfrm>
          <a:prstGeom prst="rect">
            <a:avLst/>
          </a:prstGeom>
          <a:solidFill>
            <a:srgbClr val="9CD5E2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90-1 «Выручка»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72" name="AutoShape 14"/>
          <p:cNvCxnSpPr>
            <a:cxnSpLocks noChangeShapeType="1"/>
          </p:cNvCxnSpPr>
          <p:nvPr/>
        </p:nvCxnSpPr>
        <p:spPr bwMode="auto">
          <a:xfrm flipH="1">
            <a:off x="1714035" y="701988"/>
            <a:ext cx="2867367" cy="4038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3" name="AutoShape 15"/>
          <p:cNvCxnSpPr>
            <a:cxnSpLocks noChangeShapeType="1"/>
          </p:cNvCxnSpPr>
          <p:nvPr/>
        </p:nvCxnSpPr>
        <p:spPr bwMode="auto">
          <a:xfrm flipH="1">
            <a:off x="2264795" y="718012"/>
            <a:ext cx="2278911" cy="15636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4" name="AutoShape 16"/>
          <p:cNvCxnSpPr>
            <a:cxnSpLocks noChangeShapeType="1"/>
          </p:cNvCxnSpPr>
          <p:nvPr/>
        </p:nvCxnSpPr>
        <p:spPr bwMode="auto">
          <a:xfrm>
            <a:off x="4510090" y="701988"/>
            <a:ext cx="2762212" cy="555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8" name="Rectangle 8"/>
          <p:cNvSpPr>
            <a:spLocks noChangeArrowheads="1"/>
          </p:cNvSpPr>
          <p:nvPr/>
        </p:nvSpPr>
        <p:spPr bwMode="auto">
          <a:xfrm>
            <a:off x="333167" y="2281700"/>
            <a:ext cx="3590762" cy="571236"/>
          </a:xfrm>
          <a:prstGeom prst="rect">
            <a:avLst/>
          </a:prstGeom>
          <a:solidFill>
            <a:srgbClr val="9CD5E2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90-3 «Налог на добавленную стоимость» 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08677" y="332656"/>
            <a:ext cx="1945450" cy="369332"/>
          </a:xfrm>
          <a:prstGeom prst="rect">
            <a:avLst/>
          </a:prstGeom>
          <a:gradFill flip="none" rotWithShape="1">
            <a:gsLst>
              <a:gs pos="0">
                <a:srgbClr val="9CD5E2">
                  <a:shade val="30000"/>
                  <a:satMod val="115000"/>
                </a:srgbClr>
              </a:gs>
              <a:gs pos="50000">
                <a:srgbClr val="9CD5E2">
                  <a:shade val="67500"/>
                  <a:satMod val="115000"/>
                </a:srgbClr>
              </a:gs>
              <a:gs pos="100000">
                <a:srgbClr val="9CD5E2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90 «Продажи»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6190446" y="1709777"/>
            <a:ext cx="1872206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 62  К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90/1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639" y="1560134"/>
            <a:ext cx="1646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90/2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 К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41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, 43,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91791" y="2567265"/>
            <a:ext cx="1287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90/3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 68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5157192"/>
            <a:ext cx="363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90/9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К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99 – прибыль от продажи</a:t>
            </a:r>
            <a:endParaRPr lang="ru-RU" dirty="0"/>
          </a:p>
        </p:txBody>
      </p:sp>
      <p:cxnSp>
        <p:nvCxnSpPr>
          <p:cNvPr id="34" name="AutoShape 17"/>
          <p:cNvCxnSpPr>
            <a:cxnSpLocks noChangeShapeType="1"/>
            <a:stCxn id="11267" idx="2"/>
            <a:endCxn id="19" idx="0"/>
          </p:cNvCxnSpPr>
          <p:nvPr/>
        </p:nvCxnSpPr>
        <p:spPr bwMode="auto">
          <a:xfrm>
            <a:off x="4510090" y="4751388"/>
            <a:ext cx="2022257" cy="4058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7"/>
          <p:cNvCxnSpPr>
            <a:cxnSpLocks noChangeShapeType="1"/>
          </p:cNvCxnSpPr>
          <p:nvPr/>
        </p:nvCxnSpPr>
        <p:spPr bwMode="auto">
          <a:xfrm flipH="1">
            <a:off x="2752577" y="4751388"/>
            <a:ext cx="1712200" cy="4058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Прямоугольник 25"/>
          <p:cNvSpPr/>
          <p:nvPr/>
        </p:nvSpPr>
        <p:spPr>
          <a:xfrm>
            <a:off x="906438" y="5163244"/>
            <a:ext cx="354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99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К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90/9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убыток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от продажи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842457" y="332656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957272" y="332656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6669349" y="332655"/>
            <a:ext cx="914400" cy="369333"/>
          </a:xfrm>
          <a:prstGeom prst="rect">
            <a:avLst/>
          </a:prstGeom>
          <a:solidFill>
            <a:srgbClr val="9CD5E2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1582682" y="332656"/>
            <a:ext cx="914400" cy="369332"/>
          </a:xfrm>
          <a:prstGeom prst="rect">
            <a:avLst/>
          </a:prstGeom>
          <a:solidFill>
            <a:srgbClr val="9CD5E2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339406" y="3100318"/>
            <a:ext cx="3734710" cy="940568"/>
          </a:xfrm>
          <a:prstGeom prst="rect">
            <a:avLst/>
          </a:prstGeom>
          <a:solidFill>
            <a:srgbClr val="9CD5E2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90-4 «Акцизы» 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58900" y="3671554"/>
            <a:ext cx="1287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Д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90/4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 К 68 </a:t>
            </a:r>
            <a:endParaRPr lang="ru-RU" sz="1600" dirty="0"/>
          </a:p>
        </p:txBody>
      </p:sp>
      <p:cxnSp>
        <p:nvCxnSpPr>
          <p:cNvPr id="51" name="AutoShape 17"/>
          <p:cNvCxnSpPr>
            <a:cxnSpLocks noChangeShapeType="1"/>
          </p:cNvCxnSpPr>
          <p:nvPr/>
        </p:nvCxnSpPr>
        <p:spPr bwMode="auto">
          <a:xfrm flipH="1">
            <a:off x="3707904" y="701988"/>
            <a:ext cx="859615" cy="239833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Rectangle 12"/>
          <p:cNvSpPr>
            <a:spLocks noChangeArrowheads="1"/>
          </p:cNvSpPr>
          <p:nvPr/>
        </p:nvSpPr>
        <p:spPr bwMode="auto">
          <a:xfrm>
            <a:off x="607077" y="5157192"/>
            <a:ext cx="3857700" cy="647700"/>
          </a:xfrm>
          <a:prstGeom prst="rect">
            <a:avLst/>
          </a:prstGeom>
          <a:solidFill>
            <a:srgbClr val="0070C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4603497" y="5157192"/>
            <a:ext cx="3857700" cy="647700"/>
          </a:xfrm>
          <a:prstGeom prst="rect">
            <a:avLst/>
          </a:prstGeom>
          <a:solidFill>
            <a:srgbClr val="0070C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9" grpId="0" animBg="1"/>
      <p:bldP spid="11270" grpId="0" animBg="1"/>
      <p:bldP spid="11278" grpId="0" animBg="1"/>
      <p:bldP spid="49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3.bp.blogspot.com/-XIYofwMrUZs/Vm8QJ16sRhI/AAAAAAAAAFs/OxzFfLB2vpw/s1600/hard_working_on_computer_anim_500_cl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4" y="3617697"/>
            <a:ext cx="1296144" cy="13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powerpoint.su/_ld/1/111_check_it_off_y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90" y="3861048"/>
            <a:ext cx="2652558" cy="15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332656"/>
            <a:ext cx="3698257" cy="369332"/>
          </a:xfrm>
          <a:prstGeom prst="rect">
            <a:avLst/>
          </a:prstGeom>
          <a:solidFill>
            <a:srgbClr val="9CD5E2"/>
          </a:solidFill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Аналитический учет по счету 90 </a:t>
            </a:r>
          </a:p>
        </p:txBody>
      </p:sp>
      <p:pic>
        <p:nvPicPr>
          <p:cNvPr id="6" name="Picture 2" descr="http://2.bp.blogspot.com/-gkAuFyR5PJw/Vm8QVirRDWI/AAAAAAAAAK0/FHnREO_0nP0/s1600/%25D1%2581%25D0%25BA%25D0%25B0%25D1%2587%25D0%25B0%25D0%25BD%25D0%25BD%25D1%258B%25D0%25B5%2B%25D1%2584%25D0%25B0%25D0%25B9%25D0%25BB%25D1%258B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61" y="3501008"/>
            <a:ext cx="1454778" cy="14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8578" y="1200582"/>
            <a:ext cx="1221414" cy="400110"/>
          </a:xfrm>
          <a:prstGeom prst="rect">
            <a:avLst/>
          </a:prstGeom>
          <a:solidFill>
            <a:srgbClr val="9CD5E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овары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178452"/>
            <a:ext cx="2376264" cy="369332"/>
          </a:xfrm>
          <a:prstGeom prst="rect">
            <a:avLst/>
          </a:prstGeom>
          <a:solidFill>
            <a:srgbClr val="9CD5E2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Готовая продукция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5" y="1143733"/>
            <a:ext cx="2342693" cy="369332"/>
          </a:xfrm>
          <a:prstGeom prst="rect">
            <a:avLst/>
          </a:prstGeom>
          <a:solidFill>
            <a:srgbClr val="9CD5E2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ыполняемые работы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204864"/>
            <a:ext cx="2306978" cy="369332"/>
          </a:xfrm>
          <a:prstGeom prst="rect">
            <a:avLst/>
          </a:prstGeom>
          <a:solidFill>
            <a:srgbClr val="9CD5E2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казываемые услуги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2204864"/>
            <a:ext cx="1808444" cy="369332"/>
          </a:xfrm>
          <a:prstGeom prst="rect">
            <a:avLst/>
          </a:prstGeom>
          <a:solidFill>
            <a:srgbClr val="9CD5E2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егионы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продаж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887501" y="721253"/>
            <a:ext cx="56009" cy="422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1415655" y="701988"/>
            <a:ext cx="2471846" cy="441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8" idx="0"/>
          </p:cNvCxnSpPr>
          <p:nvPr/>
        </p:nvCxnSpPr>
        <p:spPr>
          <a:xfrm>
            <a:off x="3937941" y="721253"/>
            <a:ext cx="2309461" cy="422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069080" y="701988"/>
            <a:ext cx="1818421" cy="150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0" idx="0"/>
          </p:cNvCxnSpPr>
          <p:nvPr/>
        </p:nvCxnSpPr>
        <p:spPr>
          <a:xfrm>
            <a:off x="3915505" y="721253"/>
            <a:ext cx="1704733" cy="14836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выручки от продажи товаров, продукции, выполнения работ, оказания услуг и др. отражается в учете на момент ее признания.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664295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4044"/>
            <a:ext cx="3816424" cy="189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941168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соответствии с ПБУ 9/99 «Доходы организации» выручка признается при наличии следующих условий: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305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3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3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4818</TotalTime>
  <Words>1244</Words>
  <Application>Microsoft Office PowerPoint</Application>
  <PresentationFormat>Экран (4:3)</PresentationFormat>
  <Paragraphs>171</Paragraphs>
  <Slides>21</Slides>
  <Notes>9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Край</vt:lpstr>
      <vt:lpstr>Урок-лекция на тему: «  Учет финансовых результатов и использования прибыли» </vt:lpstr>
      <vt:lpstr>Образовательная: формирование у учащихся профессиональных умений и навыков по расчёту прибыли и отражению в учёте финансового результата; Развивающая: развивать у студентов навыки и умения по использованию межпредметных связей; способствовать развитию экономического мышления. Воспитательная: обеспечить понимание значения роли бухгалтера  в правильности расчёта и учёта прибыли как основного фактора финансовой устойчивости предприятия.    </vt:lpstr>
      <vt:lpstr>Презентация PowerPoint</vt:lpstr>
      <vt:lpstr>Презентация PowerPoint</vt:lpstr>
      <vt:lpstr>Финансовый результат от основного вида деятельности.</vt:lpstr>
      <vt:lpstr>Презентация PowerPoint</vt:lpstr>
      <vt:lpstr>Презентация PowerPoint</vt:lpstr>
      <vt:lpstr>Презентация PowerPoint</vt:lpstr>
      <vt:lpstr>Сумма выручки от продажи товаров, продукции, выполнения работ, оказания услуг и др. отражается в учете на момент ее признания. </vt:lpstr>
      <vt:lpstr>Выручка признается в бухгалтерском учете при наличии следующих условий: </vt:lpstr>
      <vt:lpstr>Презентация PowerPoint</vt:lpstr>
      <vt:lpstr>Презентация PowerPoint</vt:lpstr>
      <vt:lpstr>Активно-пассивный счет 91 «Прочие доходы и расходы»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</dc:title>
  <dc:creator>Яна_2</dc:creator>
  <cp:lastModifiedBy>tata575757</cp:lastModifiedBy>
  <cp:revision>220</cp:revision>
  <dcterms:created xsi:type="dcterms:W3CDTF">2013-02-24T12:43:20Z</dcterms:created>
  <dcterms:modified xsi:type="dcterms:W3CDTF">2017-10-30T22:01:01Z</dcterms:modified>
</cp:coreProperties>
</file>