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71" r:id="rId4"/>
    <p:sldId id="270" r:id="rId5"/>
    <p:sldId id="313" r:id="rId6"/>
    <p:sldId id="272" r:id="rId7"/>
    <p:sldId id="319" r:id="rId8"/>
    <p:sldId id="259" r:id="rId9"/>
    <p:sldId id="314" r:id="rId10"/>
    <p:sldId id="315" r:id="rId11"/>
    <p:sldId id="316" r:id="rId12"/>
    <p:sldId id="317" r:id="rId13"/>
    <p:sldId id="318" r:id="rId14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DA010-F379-403E-941C-B80304BC938B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A9BAC-57B3-4B9B-89C5-517422F8D2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261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35ED80-4850-4EDC-AC08-025F0D57FF32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C48416-E483-4555-8A56-5D1EEFFB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7175351" cy="5256584"/>
          </a:xfrm>
        </p:spPr>
        <p:txBody>
          <a:bodyPr/>
          <a:lstStyle/>
          <a:p>
            <a:r>
              <a:rPr lang="ru-RU" sz="8000" dirty="0" smtClean="0"/>
              <a:t>Разработка ценовых стратегий в маркетинге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xmlns="" val="212937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296144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/>
              <a:t>Инициативное повышение или понижение цены</a:t>
            </a:r>
            <a:endParaRPr lang="ru-RU" sz="4400" dirty="0"/>
          </a:p>
        </p:txBody>
      </p:sp>
      <p:pic>
        <p:nvPicPr>
          <p:cNvPr id="73732" name="Picture 4" descr="http://a-medianews.ru/media/k2/items/cache/e8b2abdaaba787535adb9b019745b649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496944" cy="5200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Инициативное снижение цен происходит вследствие действия ряда причин. Основные из них: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4744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Наличие избыточных мощностей, когда необходимость увеличить объем экспорта диктует необходимость понижения экспортных цен </a:t>
            </a:r>
            <a:br>
              <a:rPr lang="ru-RU" dirty="0" smtClean="0"/>
            </a:br>
            <a:r>
              <a:rPr lang="ru-RU" dirty="0" smtClean="0"/>
              <a:t>2. Затоваривание продукции на складах производителя и посредников, включая посредников за рубежом </a:t>
            </a:r>
            <a:br>
              <a:rPr lang="ru-RU" dirty="0" smtClean="0"/>
            </a:br>
            <a:r>
              <a:rPr lang="ru-RU" dirty="0" smtClean="0"/>
              <a:t>3. Изменения в режиме ввоза и вывоза в зарубежной стране. Особенно это относится к изменениям в законодательстве об импорте, например, предусматривающем повышение таможенных пошлин. </a:t>
            </a:r>
            <a:br>
              <a:rPr lang="ru-RU" dirty="0" smtClean="0"/>
            </a:br>
            <a:r>
              <a:rPr lang="ru-RU" dirty="0" smtClean="0"/>
              <a:t>4. Сокращение доли на рынке под влиянием жесткой конкуренции Например, в середине 80-х гг. американская автомобилестроительная компания </a:t>
            </a:r>
            <a:r>
              <a:rPr lang="ru-RU" dirty="0" err="1" smtClean="0"/>
              <a:t>General</a:t>
            </a:r>
            <a:r>
              <a:rPr lang="ru-RU" dirty="0" smtClean="0"/>
              <a:t> </a:t>
            </a:r>
            <a:r>
              <a:rPr lang="ru-RU" dirty="0" err="1" smtClean="0"/>
              <a:t>Motors</a:t>
            </a:r>
            <a:r>
              <a:rPr lang="ru-RU" dirty="0" smtClean="0"/>
              <a:t> снизила на 10% цены на малогабаритные </a:t>
            </a:r>
            <a:r>
              <a:rPr lang="ru-RU" dirty="0" err="1" smtClean="0"/>
              <a:t>двухдверные</a:t>
            </a:r>
            <a:r>
              <a:rPr lang="ru-RU" dirty="0" smtClean="0"/>
              <a:t> автомобили, продававшиеся на западном побережье США, где японские конкуренты были особенно сильны </a:t>
            </a:r>
            <a:br>
              <a:rPr lang="ru-RU" dirty="0" smtClean="0"/>
            </a:br>
            <a:r>
              <a:rPr lang="ru-RU" dirty="0" smtClean="0"/>
              <a:t>5. В целях реализации </a:t>
            </a:r>
            <a:r>
              <a:rPr lang="ru-RU" smtClean="0"/>
              <a:t>стратегии </a:t>
            </a:r>
            <a:r>
              <a:rPr lang="ru-RU" smtClean="0"/>
              <a:t>завоевания </a:t>
            </a:r>
            <a:r>
              <a:rPr lang="ru-RU" dirty="0" smtClean="0"/>
              <a:t>доминирующего положения на рынке. В этом случае компания входит на рынок с низкими ценами (политика прорыва на рынок) или первая снижает цены с целью завоевания такой рыночной доли, которая обеспечит снижение издержек производства за счет роста его объема (по так называемой кумулятивной кривой)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9512" y="18864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Инициативное повышение цен связано с действием следующих факторов. 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908720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Повышение цен производится компанией в целях увеличения прибылей и улучшения финансового* положения компании. Например, при норме прибыли 3% объема продаж рост цены только на 1%. </a:t>
            </a:r>
            <a:br>
              <a:rPr lang="ru-RU" dirty="0" smtClean="0"/>
            </a:br>
            <a:r>
              <a:rPr lang="ru-RU" dirty="0" smtClean="0"/>
              <a:t>позволит при неизменном объеме продаж увеличить размер прибыли на 33% </a:t>
            </a:r>
            <a:br>
              <a:rPr lang="ru-RU" dirty="0" smtClean="0"/>
            </a:br>
            <a:r>
              <a:rPr lang="ru-RU" dirty="0" smtClean="0"/>
              <a:t>2. Повышение цеп может быть объяснено инфляционными процессами на </a:t>
            </a:r>
            <a:r>
              <a:rPr lang="ru-RU" dirty="0" smtClean="0"/>
              <a:t>зарубежных </a:t>
            </a:r>
            <a:r>
              <a:rPr lang="ru-RU" dirty="0" smtClean="0"/>
              <a:t>рынках и устойчивой всемирной инфляцией, обусловливающими рост издержек. </a:t>
            </a:r>
            <a:br>
              <a:rPr lang="ru-RU" dirty="0" smtClean="0"/>
            </a:br>
            <a:r>
              <a:rPr lang="ru-RU" dirty="0" smtClean="0"/>
              <a:t>3. Чрезмерный и ажиотажный спрос также служит основанием для Инициативного повышения цен В ряде случаев такой характер спроса специально создается и поддерживается. </a:t>
            </a:r>
            <a:br>
              <a:rPr lang="ru-RU" dirty="0" smtClean="0"/>
            </a:br>
            <a:r>
              <a:rPr lang="ru-RU" dirty="0" smtClean="0"/>
              <a:t>4. Инициативное повышение цен может происходить под воздействием изменений внешнеторгового законодательства отдельных стран. </a:t>
            </a:r>
            <a:br>
              <a:rPr lang="ru-RU" dirty="0" smtClean="0"/>
            </a:br>
            <a:r>
              <a:rPr lang="ru-RU" dirty="0" smtClean="0"/>
              <a:t>5. Повышение цен или завышенные цены могут использоваться в отношении малокомпетентного партнера, не владеющего технологиями мирового ценообразования и анализа мирового рынка </a:t>
            </a:r>
            <a:br>
              <a:rPr lang="ru-RU" dirty="0" smtClean="0"/>
            </a:br>
            <a:r>
              <a:rPr lang="ru-RU" dirty="0" smtClean="0"/>
              <a:t>Повышение цен может быть осуществлено незаметно за счет отмены скидок с цены или за счет включения в товарный ассортимент дорогих видов продукции.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920880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/>
              <a:t>Понятие цены и ценовой стратегии маркетинга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916832"/>
            <a:ext cx="7560840" cy="43924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Цена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фундаментальная экономическая категория, означающая количество денег, за которое продавец согласен продать, а покупатель готов купить единицу товара.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Ценовая стратегия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обобщающая модель действий по установлению и изменению цен, набор правил для принятия ценовых решений, обеспечивающих реализацию ценовой политики.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16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ЦЕНА ИМЕЕТ ЗНАЧЕНИЕ!</a:t>
            </a:r>
            <a:endParaRPr lang="ru-RU" sz="3600" dirty="0"/>
          </a:p>
        </p:txBody>
      </p:sp>
      <p:grpSp>
        <p:nvGrpSpPr>
          <p:cNvPr id="5" name="Group 24"/>
          <p:cNvGrpSpPr>
            <a:grpSpLocks noGrp="1"/>
          </p:cNvGrpSpPr>
          <p:nvPr>
            <p:ph sz="quarter" idx="13"/>
          </p:nvPr>
        </p:nvGrpSpPr>
        <p:grpSpPr bwMode="auto">
          <a:xfrm>
            <a:off x="467545" y="1423988"/>
            <a:ext cx="8181156" cy="4668837"/>
            <a:chOff x="249" y="1026"/>
            <a:chExt cx="5398" cy="284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2200" y="2205"/>
              <a:ext cx="1587" cy="57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 dirty="0">
                  <a:latin typeface="Arial" charset="0"/>
                </a:rPr>
                <a:t>Цена</a:t>
              </a:r>
            </a:p>
          </p:txBody>
        </p:sp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249" y="1480"/>
              <a:ext cx="1361" cy="576"/>
            </a:xfrm>
            <a:prstGeom prst="ellipse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>
                  <a:latin typeface="Arial" charset="0"/>
                </a:rPr>
                <a:t>Уровень </a:t>
              </a:r>
            </a:p>
            <a:p>
              <a:pPr algn="ctr"/>
              <a:r>
                <a:rPr lang="ru-RU" sz="1400" b="1">
                  <a:latin typeface="Arial" charset="0"/>
                </a:rPr>
                <a:t>спроса</a:t>
              </a: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4286" y="1434"/>
              <a:ext cx="1361" cy="576"/>
            </a:xfrm>
            <a:prstGeom prst="ellipse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>
                  <a:latin typeface="Arial" charset="0"/>
                </a:rPr>
                <a:t>Прибыльность </a:t>
              </a:r>
            </a:p>
            <a:p>
              <a:pPr algn="ctr"/>
              <a:r>
                <a:rPr lang="ru-RU" sz="1400" b="1" dirty="0">
                  <a:latin typeface="Arial" charset="0"/>
                </a:rPr>
                <a:t>деятельности </a:t>
              </a:r>
            </a:p>
            <a:p>
              <a:pPr algn="ctr"/>
              <a:r>
                <a:rPr lang="ru-RU" sz="1400" b="1" dirty="0">
                  <a:latin typeface="Arial" charset="0"/>
                </a:rPr>
                <a:t>предприятия</a:t>
              </a: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2018" y="1026"/>
              <a:ext cx="1815" cy="726"/>
            </a:xfrm>
            <a:prstGeom prst="ellipse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>
                  <a:latin typeface="Arial" charset="0"/>
                </a:rPr>
                <a:t>Позиционирование</a:t>
              </a:r>
            </a:p>
            <a:p>
              <a:pPr algn="ctr"/>
              <a:r>
                <a:rPr lang="ru-RU" sz="1400" b="1">
                  <a:latin typeface="Arial" charset="0"/>
                </a:rPr>
                <a:t> в глазах </a:t>
              </a:r>
            </a:p>
            <a:p>
              <a:pPr algn="ctr"/>
              <a:r>
                <a:rPr lang="ru-RU" sz="1400" b="1">
                  <a:latin typeface="Arial" charset="0"/>
                </a:rPr>
                <a:t>потенциальных </a:t>
              </a:r>
            </a:p>
            <a:p>
              <a:pPr algn="ctr"/>
              <a:r>
                <a:rPr lang="ru-RU" sz="1400" b="1">
                  <a:latin typeface="Arial" charset="0"/>
                </a:rPr>
                <a:t>покупателей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295" y="3022"/>
              <a:ext cx="1361" cy="576"/>
            </a:xfrm>
            <a:prstGeom prst="ellipse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>
                  <a:latin typeface="Arial" charset="0"/>
                </a:rPr>
                <a:t>Конкурентная </a:t>
              </a:r>
            </a:p>
            <a:p>
              <a:pPr algn="ctr"/>
              <a:r>
                <a:rPr lang="ru-RU" sz="1400" b="1">
                  <a:latin typeface="Arial" charset="0"/>
                </a:rPr>
                <a:t>устойчивость</a:t>
              </a: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4286" y="3022"/>
              <a:ext cx="1361" cy="576"/>
            </a:xfrm>
            <a:prstGeom prst="ellipse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>
                  <a:latin typeface="Arial" charset="0"/>
                </a:rPr>
                <a:t>Цена и ассортимент – </a:t>
              </a:r>
            </a:p>
            <a:p>
              <a:pPr algn="ctr"/>
              <a:r>
                <a:rPr lang="ru-RU" sz="1400" b="1">
                  <a:latin typeface="Arial" charset="0"/>
                </a:rPr>
                <a:t>выбор аптеки</a:t>
              </a:r>
            </a:p>
          </p:txBody>
        </p:sp>
        <p:sp>
          <p:nvSpPr>
            <p:cNvPr id="12" name="AutoShape 16"/>
            <p:cNvSpPr>
              <a:spLocks noChangeArrowheads="1"/>
            </p:cNvSpPr>
            <p:nvPr/>
          </p:nvSpPr>
          <p:spPr bwMode="auto">
            <a:xfrm>
              <a:off x="2835" y="1752"/>
              <a:ext cx="306" cy="407"/>
            </a:xfrm>
            <a:prstGeom prst="upArrow">
              <a:avLst>
                <a:gd name="adj1" fmla="val 50000"/>
                <a:gd name="adj2" fmla="val 33252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AutoShape 17"/>
            <p:cNvSpPr>
              <a:spLocks noChangeArrowheads="1"/>
            </p:cNvSpPr>
            <p:nvPr/>
          </p:nvSpPr>
          <p:spPr bwMode="auto">
            <a:xfrm rot="-1254245">
              <a:off x="3833" y="2115"/>
              <a:ext cx="660" cy="306"/>
            </a:xfrm>
            <a:prstGeom prst="rightArrow">
              <a:avLst>
                <a:gd name="adj1" fmla="val 50000"/>
                <a:gd name="adj2" fmla="val 53922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18"/>
            <p:cNvSpPr>
              <a:spLocks noChangeArrowheads="1"/>
            </p:cNvSpPr>
            <p:nvPr/>
          </p:nvSpPr>
          <p:spPr bwMode="auto">
            <a:xfrm rot="1232639">
              <a:off x="1383" y="2069"/>
              <a:ext cx="681" cy="306"/>
            </a:xfrm>
            <a:prstGeom prst="leftArrow">
              <a:avLst>
                <a:gd name="adj1" fmla="val 50000"/>
                <a:gd name="adj2" fmla="val 5563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AutoShape 19"/>
            <p:cNvSpPr>
              <a:spLocks noChangeArrowheads="1"/>
            </p:cNvSpPr>
            <p:nvPr/>
          </p:nvSpPr>
          <p:spPr bwMode="auto">
            <a:xfrm rot="-2668462">
              <a:off x="3969" y="2614"/>
              <a:ext cx="306" cy="615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utoShape 20"/>
            <p:cNvSpPr>
              <a:spLocks noChangeArrowheads="1"/>
            </p:cNvSpPr>
            <p:nvPr/>
          </p:nvSpPr>
          <p:spPr bwMode="auto">
            <a:xfrm rot="-2408763">
              <a:off x="1429" y="2750"/>
              <a:ext cx="615" cy="306"/>
            </a:xfrm>
            <a:prstGeom prst="lef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2336" y="3294"/>
              <a:ext cx="1361" cy="576"/>
            </a:xfrm>
            <a:prstGeom prst="ellipse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>
                  <a:latin typeface="Arial" charset="0"/>
                </a:rPr>
                <a:t>Маркетинговые </a:t>
              </a:r>
            </a:p>
            <a:p>
              <a:pPr algn="ctr"/>
              <a:r>
                <a:rPr lang="ru-RU" sz="1400" b="1">
                  <a:latin typeface="Arial" charset="0"/>
                </a:rPr>
                <a:t>функции</a:t>
              </a:r>
            </a:p>
          </p:txBody>
        </p:sp>
        <p:sp>
          <p:nvSpPr>
            <p:cNvPr id="18" name="AutoShape 22"/>
            <p:cNvSpPr>
              <a:spLocks noChangeArrowheads="1"/>
            </p:cNvSpPr>
            <p:nvPr/>
          </p:nvSpPr>
          <p:spPr bwMode="auto">
            <a:xfrm>
              <a:off x="2835" y="2840"/>
              <a:ext cx="306" cy="408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07245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0579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ru-RU" sz="24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265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ЭТАПЫ РАЗРАБОТКИ ЦЕНОВОЙ СТРАТЕГИИ</a:t>
            </a:r>
            <a:endParaRPr lang="ru-RU" sz="3600" dirty="0"/>
          </a:p>
        </p:txBody>
      </p:sp>
      <p:sp>
        <p:nvSpPr>
          <p:cNvPr id="5" name="Rectangle 49"/>
          <p:cNvSpPr txBox="1">
            <a:spLocks noChangeArrowheads="1"/>
          </p:cNvSpPr>
          <p:nvPr/>
        </p:nvSpPr>
        <p:spPr>
          <a:xfrm>
            <a:off x="827088" y="1628775"/>
            <a:ext cx="1944712" cy="504081"/>
          </a:xfrm>
          <a:prstGeom prst="rect">
            <a:avLst/>
          </a:prstGeom>
          <a:noFill/>
          <a:ln/>
        </p:spPr>
        <p:txBody>
          <a:bodyPr/>
          <a:lstStyle/>
          <a:p>
            <a:pPr marL="552450" marR="0" lvl="0" indent="-552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Сбор исходной информации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3851275" y="1700213"/>
            <a:ext cx="1944688" cy="50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latin typeface="Arial" charset="0"/>
              </a:rPr>
              <a:t>II</a:t>
            </a:r>
            <a:r>
              <a:rPr lang="ru-RU" sz="1400" b="1" dirty="0">
                <a:latin typeface="Arial" charset="0"/>
              </a:rPr>
              <a:t>.  </a:t>
            </a:r>
            <a:r>
              <a:rPr lang="ru-RU" sz="1400" b="1" dirty="0" smtClean="0">
                <a:latin typeface="Arial" charset="0"/>
              </a:rPr>
              <a:t>Стратегический </a:t>
            </a:r>
            <a:r>
              <a:rPr lang="ru-RU" sz="1400" b="1" dirty="0">
                <a:latin typeface="Arial" charset="0"/>
              </a:rPr>
              <a:t>анализ</a:t>
            </a: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6659563" y="1700212"/>
            <a:ext cx="1944687" cy="50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1400" b="1" dirty="0">
                <a:latin typeface="Arial" charset="0"/>
              </a:rPr>
              <a:t>III</a:t>
            </a:r>
            <a:r>
              <a:rPr lang="ru-RU" sz="1400" b="1" dirty="0">
                <a:latin typeface="Arial" charset="0"/>
              </a:rPr>
              <a:t>. </a:t>
            </a:r>
            <a:r>
              <a:rPr lang="ru-RU" sz="1400" b="1" dirty="0" smtClean="0">
                <a:latin typeface="Arial" charset="0"/>
              </a:rPr>
              <a:t>Формирование </a:t>
            </a:r>
            <a:r>
              <a:rPr lang="ru-RU" sz="1400" b="1" dirty="0">
                <a:latin typeface="Arial" charset="0"/>
              </a:rPr>
              <a:t>стратегии</a:t>
            </a:r>
          </a:p>
        </p:txBody>
      </p: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1043608" y="2348880"/>
            <a:ext cx="7848600" cy="3889375"/>
            <a:chOff x="567" y="1344"/>
            <a:chExt cx="4944" cy="2450"/>
          </a:xfrm>
        </p:grpSpPr>
        <p:sp>
          <p:nvSpPr>
            <p:cNvPr id="9" name="Rectangle 43"/>
            <p:cNvSpPr>
              <a:spLocks noChangeArrowheads="1"/>
            </p:cNvSpPr>
            <p:nvPr/>
          </p:nvSpPr>
          <p:spPr bwMode="auto">
            <a:xfrm>
              <a:off x="567" y="1344"/>
              <a:ext cx="1179" cy="317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/>
              <a:r>
                <a:rPr lang="ru-RU" sz="1200" b="1" dirty="0" smtClean="0">
                  <a:latin typeface="Arial" charset="0"/>
                </a:rPr>
                <a:t>1. Оценка </a:t>
              </a:r>
              <a:r>
                <a:rPr lang="ru-RU" sz="1200" b="1" dirty="0">
                  <a:latin typeface="Arial" charset="0"/>
                </a:rPr>
                <a:t>затрат </a:t>
              </a:r>
            </a:p>
            <a:p>
              <a:pPr marL="342900" indent="-342900"/>
              <a:r>
                <a:rPr lang="ru-RU" sz="1200" b="1" dirty="0">
                  <a:latin typeface="Arial" charset="0"/>
                </a:rPr>
                <a:t>        компании</a:t>
              </a:r>
            </a:p>
          </p:txBody>
        </p:sp>
        <p:sp>
          <p:nvSpPr>
            <p:cNvPr id="10" name="Rectangle 44"/>
            <p:cNvSpPr>
              <a:spLocks noChangeArrowheads="1"/>
            </p:cNvSpPr>
            <p:nvPr/>
          </p:nvSpPr>
          <p:spPr bwMode="auto">
            <a:xfrm>
              <a:off x="567" y="1752"/>
              <a:ext cx="1179" cy="362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200" b="1">
                  <a:latin typeface="Arial" charset="0"/>
                </a:rPr>
                <a:t>2. Уточнение </a:t>
              </a:r>
            </a:p>
            <a:p>
              <a:r>
                <a:rPr lang="ru-RU" sz="1200" b="1">
                  <a:latin typeface="Arial" charset="0"/>
                </a:rPr>
                <a:t>финансовых </a:t>
              </a:r>
            </a:p>
            <a:p>
              <a:r>
                <a:rPr lang="ru-RU" sz="1200" b="1">
                  <a:latin typeface="Arial" charset="0"/>
                </a:rPr>
                <a:t>целей</a:t>
              </a:r>
            </a:p>
          </p:txBody>
        </p:sp>
        <p:sp>
          <p:nvSpPr>
            <p:cNvPr id="11" name="Rectangle 45"/>
            <p:cNvSpPr>
              <a:spLocks noChangeArrowheads="1"/>
            </p:cNvSpPr>
            <p:nvPr/>
          </p:nvSpPr>
          <p:spPr bwMode="auto">
            <a:xfrm>
              <a:off x="567" y="2205"/>
              <a:ext cx="1179" cy="363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200" b="1" dirty="0">
                  <a:latin typeface="Arial" charset="0"/>
                </a:rPr>
                <a:t>3. Определение </a:t>
              </a:r>
            </a:p>
            <a:p>
              <a:r>
                <a:rPr lang="ru-RU" sz="1200" b="1" dirty="0">
                  <a:latin typeface="Arial" charset="0"/>
                </a:rPr>
                <a:t>потенциальных </a:t>
              </a:r>
            </a:p>
            <a:p>
              <a:r>
                <a:rPr lang="ru-RU" sz="1200" b="1" dirty="0">
                  <a:latin typeface="Arial" charset="0"/>
                </a:rPr>
                <a:t>покупателей</a:t>
              </a:r>
            </a:p>
          </p:txBody>
        </p:sp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567" y="2659"/>
              <a:ext cx="1179" cy="40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200" b="1">
                  <a:latin typeface="Arial" charset="0"/>
                </a:rPr>
                <a:t>4. Уточнение </a:t>
              </a:r>
            </a:p>
            <a:p>
              <a:r>
                <a:rPr lang="ru-RU" sz="1200" b="1">
                  <a:latin typeface="Arial" charset="0"/>
                </a:rPr>
                <a:t>маркетинговой </a:t>
              </a:r>
            </a:p>
            <a:p>
              <a:r>
                <a:rPr lang="ru-RU" sz="1200" b="1">
                  <a:latin typeface="Arial" charset="0"/>
                </a:rPr>
                <a:t>стратегии</a:t>
              </a:r>
            </a:p>
          </p:txBody>
        </p:sp>
        <p:sp>
          <p:nvSpPr>
            <p:cNvPr id="13" name="Rectangle 47"/>
            <p:cNvSpPr>
              <a:spLocks noChangeArrowheads="1"/>
            </p:cNvSpPr>
            <p:nvPr/>
          </p:nvSpPr>
          <p:spPr bwMode="auto">
            <a:xfrm>
              <a:off x="567" y="3158"/>
              <a:ext cx="1179" cy="363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200" b="1">
                  <a:latin typeface="Arial" charset="0"/>
                </a:rPr>
                <a:t>5. Определение</a:t>
              </a:r>
            </a:p>
            <a:p>
              <a:r>
                <a:rPr lang="ru-RU" sz="1200" b="1">
                  <a:latin typeface="Arial" charset="0"/>
                </a:rPr>
                <a:t> потенциальных </a:t>
              </a:r>
            </a:p>
            <a:p>
              <a:r>
                <a:rPr lang="ru-RU" sz="1200" b="1">
                  <a:latin typeface="Arial" charset="0"/>
                </a:rPr>
                <a:t>конкурентов</a:t>
              </a:r>
            </a:p>
          </p:txBody>
        </p:sp>
        <p:sp>
          <p:nvSpPr>
            <p:cNvPr id="14" name="Rectangle 51"/>
            <p:cNvSpPr>
              <a:spLocks noChangeArrowheads="1"/>
            </p:cNvSpPr>
            <p:nvPr/>
          </p:nvSpPr>
          <p:spPr bwMode="auto">
            <a:xfrm>
              <a:off x="2336" y="1525"/>
              <a:ext cx="1179" cy="363"/>
            </a:xfrm>
            <a:prstGeom prst="rect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b="1">
                  <a:latin typeface="Arial" charset="0"/>
                </a:rPr>
                <a:t>6</a:t>
              </a:r>
              <a:r>
                <a:rPr lang="ru-RU" sz="1400" b="1">
                  <a:latin typeface="Arial" charset="0"/>
                </a:rPr>
                <a:t>. Финансовый </a:t>
              </a:r>
            </a:p>
            <a:p>
              <a:r>
                <a:rPr lang="ru-RU" sz="1400" b="1">
                  <a:latin typeface="Arial" charset="0"/>
                </a:rPr>
                <a:t>анализ</a:t>
              </a:r>
            </a:p>
          </p:txBody>
        </p:sp>
        <p:sp>
          <p:nvSpPr>
            <p:cNvPr id="15" name="Rectangle 52"/>
            <p:cNvSpPr>
              <a:spLocks noChangeArrowheads="1"/>
            </p:cNvSpPr>
            <p:nvPr/>
          </p:nvSpPr>
          <p:spPr bwMode="auto">
            <a:xfrm>
              <a:off x="2336" y="2387"/>
              <a:ext cx="1179" cy="363"/>
            </a:xfrm>
            <a:prstGeom prst="rect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400" b="1">
                  <a:latin typeface="Arial" charset="0"/>
                </a:rPr>
                <a:t>7. Сегментный </a:t>
              </a:r>
            </a:p>
            <a:p>
              <a:r>
                <a:rPr lang="ru-RU" sz="1400" b="1">
                  <a:latin typeface="Arial" charset="0"/>
                </a:rPr>
                <a:t>анализ рынка</a:t>
              </a:r>
            </a:p>
          </p:txBody>
        </p:sp>
        <p:sp>
          <p:nvSpPr>
            <p:cNvPr id="16" name="Rectangle 53"/>
            <p:cNvSpPr>
              <a:spLocks noChangeArrowheads="1"/>
            </p:cNvSpPr>
            <p:nvPr/>
          </p:nvSpPr>
          <p:spPr bwMode="auto">
            <a:xfrm>
              <a:off x="2336" y="2931"/>
              <a:ext cx="1179" cy="363"/>
            </a:xfrm>
            <a:prstGeom prst="rect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400" b="1">
                  <a:latin typeface="Arial" charset="0"/>
                </a:rPr>
                <a:t>8. Конкурентный </a:t>
              </a:r>
            </a:p>
            <a:p>
              <a:r>
                <a:rPr lang="ru-RU" sz="1400" b="1">
                  <a:latin typeface="Arial" charset="0"/>
                </a:rPr>
                <a:t>анализ</a:t>
              </a: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2336" y="3431"/>
              <a:ext cx="1179" cy="363"/>
            </a:xfrm>
            <a:prstGeom prst="rect">
              <a:avLst/>
            </a:prstGeom>
            <a:solidFill>
              <a:srgbClr val="FF99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400" b="1" dirty="0">
                  <a:latin typeface="Arial" charset="0"/>
                </a:rPr>
                <a:t>9. Государственное</a:t>
              </a:r>
            </a:p>
            <a:p>
              <a:r>
                <a:rPr lang="ru-RU" sz="1400" b="1" dirty="0">
                  <a:latin typeface="Arial" charset="0"/>
                </a:rPr>
                <a:t>влияние</a:t>
              </a:r>
            </a:p>
          </p:txBody>
        </p:sp>
        <p:sp>
          <p:nvSpPr>
            <p:cNvPr id="18" name="Oval 55"/>
            <p:cNvSpPr>
              <a:spLocks noChangeArrowheads="1"/>
            </p:cNvSpPr>
            <p:nvPr/>
          </p:nvSpPr>
          <p:spPr bwMode="auto">
            <a:xfrm>
              <a:off x="4059" y="2069"/>
              <a:ext cx="1452" cy="90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>
                  <a:latin typeface="Arial" charset="0"/>
                </a:rPr>
                <a:t>10. Окончательная </a:t>
              </a:r>
            </a:p>
            <a:p>
              <a:pPr algn="ctr"/>
              <a:r>
                <a:rPr lang="ru-RU" sz="1400" b="1">
                  <a:latin typeface="Arial" charset="0"/>
                </a:rPr>
                <a:t>Ценовая</a:t>
              </a:r>
            </a:p>
            <a:p>
              <a:pPr algn="ctr"/>
              <a:r>
                <a:rPr lang="ru-RU" sz="1400" b="1">
                  <a:latin typeface="Arial" charset="0"/>
                </a:rPr>
                <a:t>стратегия</a:t>
              </a:r>
            </a:p>
          </p:txBody>
        </p:sp>
        <p:sp>
          <p:nvSpPr>
            <p:cNvPr id="19" name="Line 56"/>
            <p:cNvSpPr>
              <a:spLocks noChangeShapeType="1"/>
            </p:cNvSpPr>
            <p:nvPr/>
          </p:nvSpPr>
          <p:spPr bwMode="auto">
            <a:xfrm>
              <a:off x="1746" y="1434"/>
              <a:ext cx="59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57"/>
            <p:cNvSpPr>
              <a:spLocks noChangeShapeType="1"/>
            </p:cNvSpPr>
            <p:nvPr/>
          </p:nvSpPr>
          <p:spPr bwMode="auto">
            <a:xfrm flipV="1">
              <a:off x="1746" y="1752"/>
              <a:ext cx="59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58"/>
            <p:cNvSpPr>
              <a:spLocks noChangeShapeType="1"/>
            </p:cNvSpPr>
            <p:nvPr/>
          </p:nvSpPr>
          <p:spPr bwMode="auto">
            <a:xfrm>
              <a:off x="1746" y="2341"/>
              <a:ext cx="59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59"/>
            <p:cNvSpPr>
              <a:spLocks noChangeShapeType="1"/>
            </p:cNvSpPr>
            <p:nvPr/>
          </p:nvSpPr>
          <p:spPr bwMode="auto">
            <a:xfrm flipV="1">
              <a:off x="1746" y="2614"/>
              <a:ext cx="59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60"/>
            <p:cNvSpPr>
              <a:spLocks noChangeShapeType="1"/>
            </p:cNvSpPr>
            <p:nvPr/>
          </p:nvSpPr>
          <p:spPr bwMode="auto">
            <a:xfrm flipV="1">
              <a:off x="1746" y="3113"/>
              <a:ext cx="59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61"/>
            <p:cNvSpPr>
              <a:spLocks noChangeShapeType="1"/>
            </p:cNvSpPr>
            <p:nvPr/>
          </p:nvSpPr>
          <p:spPr bwMode="auto">
            <a:xfrm>
              <a:off x="3515" y="1661"/>
              <a:ext cx="953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62"/>
            <p:cNvSpPr>
              <a:spLocks noChangeShapeType="1"/>
            </p:cNvSpPr>
            <p:nvPr/>
          </p:nvSpPr>
          <p:spPr bwMode="auto">
            <a:xfrm>
              <a:off x="3515" y="252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63"/>
            <p:cNvSpPr>
              <a:spLocks noChangeShapeType="1"/>
            </p:cNvSpPr>
            <p:nvPr/>
          </p:nvSpPr>
          <p:spPr bwMode="auto">
            <a:xfrm flipV="1">
              <a:off x="3515" y="2795"/>
              <a:ext cx="68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64"/>
            <p:cNvSpPr>
              <a:spLocks noChangeShapeType="1"/>
            </p:cNvSpPr>
            <p:nvPr/>
          </p:nvSpPr>
          <p:spPr bwMode="auto">
            <a:xfrm flipV="1">
              <a:off x="3515" y="2886"/>
              <a:ext cx="862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49389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15616" y="188640"/>
            <a:ext cx="6984776" cy="129614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tabLst/>
              <a:defRPr/>
            </a:pPr>
            <a:r>
              <a:rPr kumimoji="0" lang="ru-RU" sz="4600" b="1" i="0" u="sng" strike="noStrike" kern="1200" cap="none" spc="0" normalizeH="0" baseline="0" noProof="0" dirty="0" smtClean="0">
                <a:ln>
                  <a:noFill/>
                </a:ln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Стратегия ценообразования</a:t>
            </a:r>
            <a:endParaRPr kumimoji="0" lang="ru-RU" sz="4600" b="1" i="0" u="sng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44008" y="1844824"/>
            <a:ext cx="215900" cy="504825"/>
            <a:chOff x="2789" y="1479"/>
            <a:chExt cx="136" cy="318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2789" y="1479"/>
              <a:ext cx="0" cy="318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925" y="1479"/>
              <a:ext cx="0" cy="318"/>
            </a:xfrm>
            <a:prstGeom prst="line">
              <a:avLst/>
            </a:prstGeom>
            <a:noFill/>
            <a:ln w="920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8313" y="2992438"/>
            <a:ext cx="1835150" cy="137318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Цель предприятия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627784" y="3284984"/>
            <a:ext cx="0" cy="577280"/>
          </a:xfrm>
          <a:prstGeom prst="line">
            <a:avLst/>
          </a:prstGeom>
          <a:noFill/>
          <a:ln w="920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2339752" y="3573016"/>
            <a:ext cx="576263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987825" y="2780928"/>
            <a:ext cx="2664296" cy="180022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 установления исходной цены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>
            <a:off x="5724128" y="3573016"/>
            <a:ext cx="576263" cy="0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6012160" y="3284984"/>
            <a:ext cx="0" cy="576064"/>
          </a:xfrm>
          <a:prstGeom prst="line">
            <a:avLst/>
          </a:prstGeom>
          <a:noFill/>
          <a:ln w="920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372200" y="2780928"/>
            <a:ext cx="2413000" cy="180022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Движение (изменение) исходной цены</a:t>
            </a:r>
          </a:p>
        </p:txBody>
      </p:sp>
    </p:spTree>
    <p:extLst>
      <p:ext uri="{BB962C8B-B14F-4D97-AF65-F5344CB8AC3E}">
        <p14:creationId xmlns:p14="http://schemas.microsoft.com/office/powerpoint/2010/main" xmlns="" val="392593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265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КАКУЮ СТРАТЕГИЮ ВЫБРАТЬ?</a:t>
            </a:r>
            <a:endParaRPr lang="ru-RU" sz="3600" dirty="0"/>
          </a:p>
        </p:txBody>
      </p:sp>
      <p:sp>
        <p:nvSpPr>
          <p:cNvPr id="5" name="Rectangle 93"/>
          <p:cNvSpPr>
            <a:spLocks noChangeArrowheads="1"/>
          </p:cNvSpPr>
          <p:nvPr/>
        </p:nvSpPr>
        <p:spPr bwMode="auto">
          <a:xfrm>
            <a:off x="2483768" y="1484784"/>
            <a:ext cx="6408167" cy="3455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90"/>
          <p:cNvSpPr>
            <a:spLocks noChangeArrowheads="1"/>
          </p:cNvSpPr>
          <p:nvPr/>
        </p:nvSpPr>
        <p:spPr bwMode="auto">
          <a:xfrm rot="5400000">
            <a:off x="4571825" y="-603274"/>
            <a:ext cx="2160587" cy="6336704"/>
          </a:xfrm>
          <a:prstGeom prst="rtTriangle">
            <a:avLst/>
          </a:prstGeom>
          <a:solidFill>
            <a:srgbClr val="FF993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88"/>
          <p:cNvSpPr>
            <a:spLocks noChangeArrowheads="1"/>
          </p:cNvSpPr>
          <p:nvPr/>
        </p:nvSpPr>
        <p:spPr bwMode="auto">
          <a:xfrm rot="16200000">
            <a:off x="4715373" y="765348"/>
            <a:ext cx="2016125" cy="6335316"/>
          </a:xfrm>
          <a:prstGeom prst="rtTriangle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91"/>
          <p:cNvSpPr>
            <a:spLocks noChangeArrowheads="1"/>
          </p:cNvSpPr>
          <p:nvPr/>
        </p:nvSpPr>
        <p:spPr bwMode="auto">
          <a:xfrm>
            <a:off x="3347864" y="1916832"/>
            <a:ext cx="23034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700" b="1" dirty="0">
                <a:latin typeface="Arial" charset="0"/>
              </a:rPr>
              <a:t>«Снятия сливок»</a:t>
            </a:r>
          </a:p>
        </p:txBody>
      </p:sp>
      <p:sp>
        <p:nvSpPr>
          <p:cNvPr id="9" name="Rectangle 94"/>
          <p:cNvSpPr>
            <a:spLocks noChangeArrowheads="1"/>
          </p:cNvSpPr>
          <p:nvPr/>
        </p:nvSpPr>
        <p:spPr bwMode="auto">
          <a:xfrm>
            <a:off x="4427984" y="3212976"/>
            <a:ext cx="280828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700" b="1" dirty="0">
                <a:latin typeface="Arial" charset="0"/>
              </a:rPr>
              <a:t>Нейтральная стратегия</a:t>
            </a:r>
          </a:p>
        </p:txBody>
      </p:sp>
      <p:sp>
        <p:nvSpPr>
          <p:cNvPr id="10" name="Rectangle 87"/>
          <p:cNvSpPr>
            <a:spLocks noChangeArrowheads="1"/>
          </p:cNvSpPr>
          <p:nvPr/>
        </p:nvSpPr>
        <p:spPr bwMode="auto">
          <a:xfrm>
            <a:off x="6012160" y="4221088"/>
            <a:ext cx="25923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700" b="1" dirty="0">
                <a:latin typeface="Arial" charset="0"/>
              </a:rPr>
              <a:t>Ценового прорыва</a:t>
            </a:r>
          </a:p>
        </p:txBody>
      </p:sp>
      <p:sp>
        <p:nvSpPr>
          <p:cNvPr id="11" name="Rectangle 74"/>
          <p:cNvSpPr>
            <a:spLocks noChangeArrowheads="1"/>
          </p:cNvSpPr>
          <p:nvPr/>
        </p:nvSpPr>
        <p:spPr bwMode="auto">
          <a:xfrm>
            <a:off x="971600" y="1916832"/>
            <a:ext cx="158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Очень высокая</a:t>
            </a:r>
          </a:p>
        </p:txBody>
      </p:sp>
      <p:sp>
        <p:nvSpPr>
          <p:cNvPr id="12" name="Rectangle 75"/>
          <p:cNvSpPr>
            <a:spLocks noChangeArrowheads="1"/>
          </p:cNvSpPr>
          <p:nvPr/>
        </p:nvSpPr>
        <p:spPr bwMode="auto">
          <a:xfrm>
            <a:off x="971600" y="2564904"/>
            <a:ext cx="158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Высокая</a:t>
            </a: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611188" y="980728"/>
            <a:ext cx="8532812" cy="5113114"/>
          </a:xfrm>
          <a:prstGeom prst="rect">
            <a:avLst/>
          </a:prstGeom>
          <a:solidFill>
            <a:schemeClr val="accent1">
              <a:alpha val="17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76"/>
          <p:cNvSpPr>
            <a:spLocks noChangeArrowheads="1"/>
          </p:cNvSpPr>
          <p:nvPr/>
        </p:nvSpPr>
        <p:spPr bwMode="auto">
          <a:xfrm>
            <a:off x="1043608" y="3284984"/>
            <a:ext cx="15843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Умеренная</a:t>
            </a:r>
          </a:p>
        </p:txBody>
      </p:sp>
      <p:sp>
        <p:nvSpPr>
          <p:cNvPr id="15" name="Rectangle 77"/>
          <p:cNvSpPr>
            <a:spLocks noChangeArrowheads="1"/>
          </p:cNvSpPr>
          <p:nvPr/>
        </p:nvSpPr>
        <p:spPr bwMode="auto">
          <a:xfrm>
            <a:off x="1187624" y="3861048"/>
            <a:ext cx="15843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Низкая</a:t>
            </a:r>
          </a:p>
        </p:txBody>
      </p:sp>
      <p:sp>
        <p:nvSpPr>
          <p:cNvPr id="16" name="Rectangle 78"/>
          <p:cNvSpPr>
            <a:spLocks noChangeArrowheads="1"/>
          </p:cNvSpPr>
          <p:nvPr/>
        </p:nvSpPr>
        <p:spPr bwMode="auto">
          <a:xfrm>
            <a:off x="1043608" y="4509120"/>
            <a:ext cx="158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Очень низкая</a:t>
            </a:r>
          </a:p>
        </p:txBody>
      </p:sp>
      <p:sp>
        <p:nvSpPr>
          <p:cNvPr id="17" name="Rectangle 72"/>
          <p:cNvSpPr>
            <a:spLocks noChangeArrowheads="1"/>
          </p:cNvSpPr>
          <p:nvPr/>
        </p:nvSpPr>
        <p:spPr bwMode="auto">
          <a:xfrm>
            <a:off x="684213" y="1340769"/>
            <a:ext cx="287387" cy="424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552450" indent="-552450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Arial" charset="0"/>
              </a:rPr>
              <a:t>Восприятие уровня цены клиентами</a:t>
            </a: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2411760" y="5085184"/>
            <a:ext cx="158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Низкая</a:t>
            </a:r>
          </a:p>
        </p:txBody>
      </p:sp>
      <p:sp>
        <p:nvSpPr>
          <p:cNvPr id="19" name="Rectangle 80"/>
          <p:cNvSpPr>
            <a:spLocks noChangeArrowheads="1"/>
          </p:cNvSpPr>
          <p:nvPr/>
        </p:nvSpPr>
        <p:spPr bwMode="auto">
          <a:xfrm>
            <a:off x="4860032" y="5085184"/>
            <a:ext cx="158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Средняя</a:t>
            </a:r>
          </a:p>
        </p:txBody>
      </p:sp>
      <p:sp>
        <p:nvSpPr>
          <p:cNvPr id="20" name="Rectangle 81"/>
          <p:cNvSpPr>
            <a:spLocks noChangeArrowheads="1"/>
          </p:cNvSpPr>
          <p:nvPr/>
        </p:nvSpPr>
        <p:spPr bwMode="auto">
          <a:xfrm>
            <a:off x="7020272" y="5085184"/>
            <a:ext cx="158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Times New Roman" pitchFamily="18" charset="0"/>
              </a:rPr>
              <a:t>Высокая</a:t>
            </a:r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2555776" y="5661248"/>
            <a:ext cx="626469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52450" indent="-552450" algn="ctr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SzPct val="70000"/>
              <a:buFont typeface="Wingdings" pitchFamily="2" charset="2"/>
              <a:buNone/>
            </a:pPr>
            <a:r>
              <a:rPr lang="ru-RU" sz="1400" b="1" dirty="0">
                <a:latin typeface="Arial" charset="0"/>
              </a:rPr>
              <a:t>Экономическая ценность товара для покупателя</a:t>
            </a:r>
          </a:p>
        </p:txBody>
      </p:sp>
    </p:spTree>
    <p:extLst>
      <p:ext uri="{BB962C8B-B14F-4D97-AF65-F5344CB8AC3E}">
        <p14:creationId xmlns:p14="http://schemas.microsoft.com/office/powerpoint/2010/main" xmlns="" val="143241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pPr algn="l"/>
            <a:r>
              <a:rPr lang="ru-RU" sz="4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Запрещенные</a:t>
            </a:r>
            <a:r>
              <a:rPr lang="ru-RU" sz="4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стратегии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124744"/>
            <a:ext cx="7632848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>
                <a:latin typeface="Times New Roman" pitchFamily="18" charset="0"/>
              </a:rPr>
              <a:t>К числу запрещенных стратегий относятся: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стратегия монополистического ценообразования — направленные на установление и поддержание монопольно - высоких цен. Обычно с преследованием цели получения сверхприбыли или монопольной прибыли. Запрещена законодательством;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стратегия демпинговых цен — т.е. рыночных цен, сознательно заниженных предприятием в сравнении со сложившимся рыночным уровнем цен с целью получения крупных преимуществ в отношении своих конкурентов. Эта стратегия ценообразования относится к монополистической деятельности;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стратегии ценообразования, основанные на соглашениях хозяйствующих субъектов, ограничивающих конкуренцию — в том числе соглашения,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                  </a:t>
            </a:r>
            <a:r>
              <a:rPr lang="ru-RU" b="1" dirty="0" smtClean="0">
                <a:latin typeface="Times New Roman" pitchFamily="18" charset="0"/>
              </a:rPr>
              <a:t>направленные на: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установление цен, скидок, надбавок, наценок;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повышение, снижение или поддержание цен на аукционах и торгах;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раздел рынка по территориальному признаку или какому-либо другому признаку, ограничение доступа на рынок, отказ от заключения договоров с определенными продавцами или покупателями;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стратегии ценообразования, ведущие к нарушению установленного нормативными актами порядка ценообразования;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стратегии ценообразования, преследующие спекулятивные цели.</a:t>
            </a: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1728192"/>
          </a:xfrm>
        </p:spPr>
        <p:txBody>
          <a:bodyPr/>
          <a:lstStyle/>
          <a:p>
            <a:pPr algn="l"/>
            <a:r>
              <a:rPr lang="ru-RU" sz="3600" dirty="0" smtClean="0"/>
              <a:t>Девять вариантов стратегии маркетинга по показателям цены и качества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2348880"/>
          <a:ext cx="8712968" cy="42484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78242"/>
                <a:gridCol w="2070230"/>
                <a:gridCol w="2286254"/>
                <a:gridCol w="2178242"/>
              </a:tblGrid>
              <a:tr h="360636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Качество товара</a:t>
                      </a:r>
                    </a:p>
                  </a:txBody>
                  <a:tcPr marL="17442" marR="17442" marT="17442" marB="17442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/>
                        <a:t>Цена</a:t>
                      </a:r>
                    </a:p>
                  </a:txBody>
                  <a:tcPr marL="17442" marR="17442" marT="17442" marB="1744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Высокая</a:t>
                      </a:r>
                      <a:endParaRPr lang="ru-RU" sz="1600" b="1"/>
                    </a:p>
                  </a:txBody>
                  <a:tcPr marL="17442" marR="17442" marT="17442" marB="17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Средняя</a:t>
                      </a:r>
                    </a:p>
                  </a:txBody>
                  <a:tcPr marL="17442" marR="17442" marT="17442" marB="17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Низкая</a:t>
                      </a:r>
                    </a:p>
                  </a:txBody>
                  <a:tcPr marL="17442" marR="17442" marT="17442" marB="17442"/>
                </a:tc>
              </a:tr>
              <a:tr h="352719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Высокое</a:t>
                      </a:r>
                    </a:p>
                    <a:p>
                      <a:pPr algn="ctr"/>
                      <a:endParaRPr lang="ru-RU" sz="1600" dirty="0" smtClean="0"/>
                    </a:p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Среднее</a:t>
                      </a:r>
                      <a:endParaRPr lang="ru-RU" sz="1600" dirty="0"/>
                    </a:p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Низкое</a:t>
                      </a:r>
                      <a:endParaRPr lang="ru-RU" sz="1600" dirty="0"/>
                    </a:p>
                  </a:txBody>
                  <a:tcPr marL="17442" marR="17442" marT="17442" marB="17442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Стратегия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премиальных наценок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Стратегия завышенной цены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7. Стратегия ограбления</a:t>
                      </a:r>
                    </a:p>
                  </a:txBody>
                  <a:tcPr marL="17442" marR="17442" marT="17442" marB="1744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Стратегия глубокого проникновения 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рынок</a:t>
                      </a:r>
                    </a:p>
                    <a:p>
                      <a:pPr algn="l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Стратегия среднего уровня</a:t>
                      </a:r>
                    </a:p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8. Стратегия показного блеска</a:t>
                      </a:r>
                    </a:p>
                  </a:txBody>
                  <a:tcPr marL="17442" marR="17442" marT="17442" marB="1744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3. Стратегия повышенной ценностной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значимости</a:t>
                      </a: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Стратегия доброкачественности</a:t>
                      </a:r>
                    </a:p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9. Стратегия низкой ценностной значимости</a:t>
                      </a:r>
                    </a:p>
                  </a:txBody>
                  <a:tcPr marL="17442" marR="17442" marT="17442" marB="1744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16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080120"/>
          </a:xfrm>
        </p:spPr>
        <p:txBody>
          <a:bodyPr/>
          <a:lstStyle/>
          <a:p>
            <a:r>
              <a:rPr lang="ru-RU" dirty="0" smtClean="0"/>
              <a:t>Метод «гонки за лидером»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47288"/>
            <a:ext cx="792088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Метод &lt;гонки за лидером&gt;</a:t>
            </a:r>
            <a:r>
              <a:rPr lang="ru-RU" dirty="0" smtClean="0"/>
              <a:t> предполагает установление цены на основе цены ведущего конкурента с учетом конкурентной ситуации на рынке, дифференциации товара и его качества. Предприятие по сути отказывается от активной ценовой политики, ориентируясь на ведущую цену.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По своей природе коммерческое ценообразование - игра - т.е. деятельность, успех в которой зависит не только от индивидуальных усилий, но и от действий остальных заинтересованных лиц. И в большинстве случаев это игра с отрицательной суммой выигрыша (вид деятельности, при которой соревнование влечет за собой необходимость всех участников нести затраты, но даже победитель может получить выигрыш меньший, чем его затраты).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Ценовая конкуренция может превратиться в игру с положительной суммой (когда в результате игры пользу получают все участники) при достаточно редко встречающихся условиях:</a:t>
            </a:r>
            <a:br>
              <a:rPr lang="ru-RU" dirty="0" smtClean="0"/>
            </a:br>
            <a:r>
              <a:rPr lang="ru-RU" dirty="0" smtClean="0"/>
              <a:t>если спрос на данный товар высоко эластичен и снижение цен порождает резкое его увеличение</a:t>
            </a:r>
            <a:br>
              <a:rPr lang="ru-RU" dirty="0" smtClean="0"/>
            </a:br>
            <a:r>
              <a:rPr lang="ru-RU" dirty="0" smtClean="0"/>
              <a:t>если увеличение спроса ведет к такому росту продаж, что обеспечивающее его увеличение производства порождает эффект масштаба в размерах, позволяющих компенсировать первоначальное снижение прибыльности из-за снижения цены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Логика игры с отрицательной суммой выигрыша подсказывает фирмам избегать ценовой конкуренции. 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457</TotalTime>
  <Words>636</Words>
  <Application>Microsoft Office PowerPoint</Application>
  <PresentationFormat>Экран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Разработка ценовых стратегий в маркетинге</vt:lpstr>
      <vt:lpstr>Понятие цены и ценовой стратегии маркетинга</vt:lpstr>
      <vt:lpstr>Слайд 3</vt:lpstr>
      <vt:lpstr>Слайд 4</vt:lpstr>
      <vt:lpstr>Слайд 5</vt:lpstr>
      <vt:lpstr>Слайд 6</vt:lpstr>
      <vt:lpstr>Запрещенные стратегии</vt:lpstr>
      <vt:lpstr>Девять вариантов стратегии маркетинга по показателям цены и качества</vt:lpstr>
      <vt:lpstr>Метод «гонки за лидером»</vt:lpstr>
      <vt:lpstr>Инициативное повышение или понижение цены</vt:lpstr>
      <vt:lpstr>Слайд 11</vt:lpstr>
      <vt:lpstr>Слайд 12</vt:lpstr>
      <vt:lpstr>  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Юлия Николаевна</dc:creator>
  <cp:lastModifiedBy>DNA7 X64</cp:lastModifiedBy>
  <cp:revision>46</cp:revision>
  <cp:lastPrinted>2012-02-15T06:13:03Z</cp:lastPrinted>
  <dcterms:created xsi:type="dcterms:W3CDTF">2012-02-14T06:25:04Z</dcterms:created>
  <dcterms:modified xsi:type="dcterms:W3CDTF">2016-05-17T19:04:24Z</dcterms:modified>
</cp:coreProperties>
</file>