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70" r:id="rId5"/>
    <p:sldId id="260" r:id="rId6"/>
    <p:sldId id="261" r:id="rId7"/>
    <p:sldId id="262" r:id="rId8"/>
    <p:sldId id="263" r:id="rId9"/>
    <p:sldId id="264" r:id="rId10"/>
    <p:sldId id="265" r:id="rId11"/>
    <p:sldId id="266" r:id="rId12"/>
    <p:sldId id="267" r:id="rId13"/>
    <p:sldId id="269" r:id="rId14"/>
    <p:sldId id="271" r:id="rId15"/>
    <p:sldId id="272"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627121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411778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3846522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1616967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435228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2538604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317241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2490536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2093150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1465996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9B1CBF-3C5B-4DDA-980D-30988D3FB9BE}" type="datetimeFigureOut">
              <a:rPr lang="ru-RU" smtClean="0"/>
              <a:pPr/>
              <a:t>11.11.2018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2724459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4000"/>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9B1CBF-3C5B-4DDA-980D-30988D3FB9BE}" type="datetimeFigureOut">
              <a:rPr lang="ru-RU" smtClean="0"/>
              <a:pPr/>
              <a:t>11.11.2018</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36DF64-E9FF-4708-ADC2-887644C4DF58}" type="slidenum">
              <a:rPr lang="ru-RU" smtClean="0"/>
              <a:pPr/>
              <a:t>‹#›</a:t>
            </a:fld>
            <a:endParaRPr lang="ru-RU"/>
          </a:p>
        </p:txBody>
      </p:sp>
    </p:spTree>
    <p:extLst>
      <p:ext uri="{BB962C8B-B14F-4D97-AF65-F5344CB8AC3E}">
        <p14:creationId xmlns:p14="http://schemas.microsoft.com/office/powerpoint/2010/main" xmlns="" val="15114679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smtClean="0">
                <a:solidFill>
                  <a:srgbClr val="C00000"/>
                </a:solidFill>
              </a:rPr>
              <a:t>Смысловое чтение: актуальность, </a:t>
            </a:r>
            <a:r>
              <a:rPr lang="ru-RU" smtClean="0">
                <a:solidFill>
                  <a:srgbClr val="C00000"/>
                </a:solidFill>
              </a:rPr>
              <a:t>цели и приемы.</a:t>
            </a:r>
            <a:endParaRPr lang="ru-RU" dirty="0">
              <a:solidFill>
                <a:srgbClr val="C00000"/>
              </a:solidFill>
            </a:endParaRPr>
          </a:p>
        </p:txBody>
      </p:sp>
      <p:sp>
        <p:nvSpPr>
          <p:cNvPr id="3" name="Подзаголовок 2"/>
          <p:cNvSpPr>
            <a:spLocks noGrp="1"/>
          </p:cNvSpPr>
          <p:nvPr>
            <p:ph type="subTitle" idx="1"/>
          </p:nvPr>
        </p:nvSpPr>
        <p:spPr>
          <a:xfrm>
            <a:off x="1979712" y="4797152"/>
            <a:ext cx="6768752" cy="1584176"/>
          </a:xfrm>
        </p:spPr>
        <p:txBody>
          <a:bodyPr>
            <a:normAutofit fontScale="92500" lnSpcReduction="20000"/>
          </a:bodyPr>
          <a:lstStyle/>
          <a:p>
            <a:pPr algn="r"/>
            <a:r>
              <a:rPr lang="ru-RU" dirty="0" smtClean="0">
                <a:solidFill>
                  <a:schemeClr val="accent1">
                    <a:lumMod val="50000"/>
                  </a:schemeClr>
                </a:solidFill>
              </a:rPr>
              <a:t>Подготовила: учитель русского языка и литературы МБОУ «СОШ №21»                г. Сергиева Посада                        Афанасьева А.В. </a:t>
            </a:r>
            <a:endParaRPr lang="ru-RU" dirty="0">
              <a:solidFill>
                <a:schemeClr val="accent1">
                  <a:lumMod val="50000"/>
                </a:schemeClr>
              </a:solidFill>
            </a:endParaRPr>
          </a:p>
        </p:txBody>
      </p:sp>
    </p:spTree>
    <p:extLst>
      <p:ext uri="{BB962C8B-B14F-4D97-AF65-F5344CB8AC3E}">
        <p14:creationId xmlns:p14="http://schemas.microsoft.com/office/powerpoint/2010/main" xmlns="" val="2884637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6264696"/>
          </a:xfrm>
        </p:spPr>
        <p:txBody>
          <a:bodyPr>
            <a:normAutofit/>
          </a:bodyPr>
          <a:lstStyle/>
          <a:p>
            <a:pPr algn="l"/>
            <a:r>
              <a:rPr lang="ru-RU" sz="2400" b="1" dirty="0">
                <a:solidFill>
                  <a:srgbClr val="C00000"/>
                </a:solidFill>
                <a:latin typeface="Times New Roman"/>
              </a:rPr>
              <a:t>Для проверки понимания смысла прочитанного можно предложить </a:t>
            </a:r>
            <a:r>
              <a:rPr lang="ru-RU" sz="2400" b="1" dirty="0" smtClean="0">
                <a:solidFill>
                  <a:srgbClr val="C00000"/>
                </a:solidFill>
                <a:latin typeface="Times New Roman"/>
              </a:rPr>
              <a:t>обучающимся </a:t>
            </a:r>
            <a:r>
              <a:rPr lang="ru-RU" sz="2400" b="1" dirty="0">
                <a:solidFill>
                  <a:srgbClr val="C00000"/>
                </a:solidFill>
                <a:latin typeface="Times New Roman"/>
              </a:rPr>
              <a:t>следующие задания: </a:t>
            </a:r>
            <a:r>
              <a:rPr lang="ru-RU" sz="2400" b="1" dirty="0" smtClean="0">
                <a:solidFill>
                  <a:srgbClr val="C00000"/>
                </a:solidFill>
                <a:latin typeface="Times New Roman"/>
              </a:rPr>
              <a:t/>
            </a:r>
            <a:br>
              <a:rPr lang="ru-RU" sz="2400" b="1" dirty="0" smtClean="0">
                <a:solidFill>
                  <a:srgbClr val="C00000"/>
                </a:solidFill>
                <a:latin typeface="Times New Roman"/>
              </a:rPr>
            </a:br>
            <a:r>
              <a:rPr lang="ru-RU" sz="2400" dirty="0">
                <a:solidFill>
                  <a:srgbClr val="000000"/>
                </a:solidFill>
                <a:latin typeface="Times New Roman"/>
              </a:rPr>
              <a:t/>
            </a:r>
            <a:br>
              <a:rPr lang="ru-RU" sz="2400" dirty="0">
                <a:solidFill>
                  <a:srgbClr val="000000"/>
                </a:solidFill>
                <a:latin typeface="Times New Roman"/>
              </a:rPr>
            </a:br>
            <a:r>
              <a:rPr lang="ru-RU" sz="2400" dirty="0">
                <a:solidFill>
                  <a:schemeClr val="tx1">
                    <a:lumMod val="95000"/>
                    <a:lumOff val="5000"/>
                  </a:schemeClr>
                </a:solidFill>
                <a:latin typeface="Times New Roman"/>
              </a:rPr>
              <a:t>● Расскажите о собственном опыте, связанном каким-либо образом с утверждением автора. </a:t>
            </a:r>
            <a:br>
              <a:rPr lang="ru-RU" sz="2400" dirty="0">
                <a:solidFill>
                  <a:schemeClr val="tx1">
                    <a:lumMod val="95000"/>
                    <a:lumOff val="5000"/>
                  </a:schemeClr>
                </a:solidFill>
                <a:latin typeface="Times New Roman"/>
              </a:rPr>
            </a:br>
            <a:r>
              <a:rPr lang="ru-RU" sz="2400" dirty="0">
                <a:solidFill>
                  <a:schemeClr val="tx1">
                    <a:lumMod val="95000"/>
                    <a:lumOff val="5000"/>
                  </a:schemeClr>
                </a:solidFill>
                <a:latin typeface="Times New Roman"/>
              </a:rPr>
              <a:t>● Можете ли вы привести примеры по теме высказывания. </a:t>
            </a:r>
            <a:br>
              <a:rPr lang="ru-RU" sz="2400" dirty="0">
                <a:solidFill>
                  <a:schemeClr val="tx1">
                    <a:lumMod val="95000"/>
                    <a:lumOff val="5000"/>
                  </a:schemeClr>
                </a:solidFill>
                <a:latin typeface="Times New Roman"/>
              </a:rPr>
            </a:br>
            <a:r>
              <a:rPr lang="ru-RU" sz="2400" dirty="0" smtClean="0">
                <a:solidFill>
                  <a:schemeClr val="tx1">
                    <a:lumMod val="95000"/>
                    <a:lumOff val="5000"/>
                  </a:schemeClr>
                </a:solidFill>
                <a:latin typeface="Times New Roman"/>
              </a:rPr>
              <a:t>● </a:t>
            </a:r>
            <a:r>
              <a:rPr lang="ru-RU" sz="2400" dirty="0">
                <a:solidFill>
                  <a:schemeClr val="tx1">
                    <a:lumMod val="95000"/>
                    <a:lumOff val="5000"/>
                  </a:schemeClr>
                </a:solidFill>
                <a:latin typeface="Times New Roman"/>
              </a:rPr>
              <a:t>Найдите абзац, в котором содержится вывод, и подтвердите его основаниями из текста. </a:t>
            </a:r>
            <a:br>
              <a:rPr lang="ru-RU" sz="2400" dirty="0">
                <a:solidFill>
                  <a:schemeClr val="tx1">
                    <a:lumMod val="95000"/>
                    <a:lumOff val="5000"/>
                  </a:schemeClr>
                </a:solidFill>
                <a:latin typeface="Times New Roman"/>
              </a:rPr>
            </a:br>
            <a:r>
              <a:rPr lang="ru-RU" sz="2400" dirty="0">
                <a:solidFill>
                  <a:schemeClr val="tx1">
                    <a:lumMod val="95000"/>
                    <a:lumOff val="5000"/>
                  </a:schemeClr>
                </a:solidFill>
                <a:latin typeface="Times New Roman"/>
              </a:rPr>
              <a:t>● Переформулируйте определения, правила, выводы, переведите прочитанное на «свой» язык. </a:t>
            </a:r>
            <a:br>
              <a:rPr lang="ru-RU" sz="2400" dirty="0">
                <a:solidFill>
                  <a:schemeClr val="tx1">
                    <a:lumMod val="95000"/>
                    <a:lumOff val="5000"/>
                  </a:schemeClr>
                </a:solidFill>
                <a:latin typeface="Times New Roman"/>
              </a:rPr>
            </a:br>
            <a:r>
              <a:rPr lang="ru-RU" sz="2400" dirty="0">
                <a:solidFill>
                  <a:schemeClr val="tx1">
                    <a:lumMod val="95000"/>
                    <a:lumOff val="5000"/>
                  </a:schemeClr>
                </a:solidFill>
                <a:latin typeface="Times New Roman"/>
              </a:rPr>
              <a:t>● Представьте основное содержание текста в виде плана, схемы, </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таблицы, </a:t>
            </a:r>
            <a:r>
              <a:rPr lang="ru-RU" sz="2400" dirty="0" smtClean="0">
                <a:solidFill>
                  <a:schemeClr val="tx1">
                    <a:lumMod val="95000"/>
                    <a:lumOff val="5000"/>
                  </a:schemeClr>
                </a:solidFill>
                <a:latin typeface="Times New Roman" panose="02020603050405020304" pitchFamily="18" charset="0"/>
                <a:cs typeface="Times New Roman" panose="02020603050405020304" pitchFamily="18" charset="0"/>
              </a:rPr>
              <a:t>рисунка.</a:t>
            </a:r>
            <a:r>
              <a:rPr lang="ru-RU" sz="2400" dirty="0">
                <a:solidFill>
                  <a:schemeClr val="tx1">
                    <a:lumMod val="95000"/>
                    <a:lumOff val="5000"/>
                  </a:schemeClr>
                </a:solidFill>
                <a:latin typeface="Times New Roman" panose="02020603050405020304" pitchFamily="18" charset="0"/>
                <a:cs typeface="Times New Roman" panose="02020603050405020304" pitchFamily="18" charset="0"/>
              </a:rPr>
              <a:t/>
            </a:r>
            <a:br>
              <a:rPr lang="ru-RU" sz="2400" dirty="0">
                <a:solidFill>
                  <a:schemeClr val="tx1">
                    <a:lumMod val="95000"/>
                    <a:lumOff val="5000"/>
                  </a:schemeClr>
                </a:solidFill>
                <a:latin typeface="Times New Roman" panose="02020603050405020304" pitchFamily="18" charset="0"/>
                <a:cs typeface="Times New Roman" panose="02020603050405020304" pitchFamily="18" charset="0"/>
              </a:rPr>
            </a:br>
            <a:r>
              <a:rPr lang="ru-RU" sz="2400" dirty="0">
                <a:solidFill>
                  <a:schemeClr val="tx1">
                    <a:lumMod val="95000"/>
                    <a:lumOff val="5000"/>
                  </a:schemeClr>
                </a:solidFill>
                <a:latin typeface="Times New Roman"/>
              </a:rPr>
              <a:t>● Потренируйтесь в запоминании прочитанного (пересказ, повторение определений, правил). </a:t>
            </a:r>
            <a:endParaRPr lang="ru-RU" sz="2400" dirty="0">
              <a:solidFill>
                <a:schemeClr val="tx1">
                  <a:lumMod val="95000"/>
                  <a:lumOff val="5000"/>
                </a:schemeClr>
              </a:solidFill>
            </a:endParaRPr>
          </a:p>
        </p:txBody>
      </p:sp>
    </p:spTree>
    <p:extLst>
      <p:ext uri="{BB962C8B-B14F-4D97-AF65-F5344CB8AC3E}">
        <p14:creationId xmlns:p14="http://schemas.microsoft.com/office/powerpoint/2010/main" xmlns="" val="616792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5328592"/>
          </a:xfrm>
        </p:spPr>
        <p:txBody>
          <a:bodyPr>
            <a:normAutofit/>
          </a:bodyPr>
          <a:lstStyle/>
          <a:p>
            <a:pPr indent="457200" algn="l"/>
            <a:r>
              <a:rPr lang="ru-RU" sz="3200" b="1" i="1" dirty="0" smtClean="0"/>
              <a:t>   Одним из итоговых приемов выявления знаний обучающихся по прочитанному тексту является </a:t>
            </a:r>
            <a:r>
              <a:rPr lang="ru-RU" sz="3200" b="1" i="1" dirty="0" smtClean="0">
                <a:solidFill>
                  <a:srgbClr val="C00000"/>
                </a:solidFill>
              </a:rPr>
              <a:t>составление плана.   </a:t>
            </a:r>
            <a:r>
              <a:rPr lang="ru-RU" sz="3200" b="1" i="1" dirty="0" smtClean="0"/>
              <a:t/>
            </a:r>
            <a:br>
              <a:rPr lang="ru-RU" sz="3200" b="1" i="1" dirty="0" smtClean="0"/>
            </a:br>
            <a:r>
              <a:rPr lang="ru-RU" sz="3200" b="1" i="1" dirty="0"/>
              <a:t> </a:t>
            </a:r>
            <a:r>
              <a:rPr lang="ru-RU" sz="3200" b="1" i="1" dirty="0" smtClean="0"/>
              <a:t>      </a:t>
            </a:r>
            <a:r>
              <a:rPr lang="ru-RU" sz="3200" b="1" i="1" dirty="0" smtClean="0">
                <a:solidFill>
                  <a:srgbClr val="C00000"/>
                </a:solidFill>
              </a:rPr>
              <a:t>Составление </a:t>
            </a:r>
            <a:r>
              <a:rPr lang="ru-RU" sz="3200" b="1" i="1" dirty="0">
                <a:solidFill>
                  <a:srgbClr val="C00000"/>
                </a:solidFill>
              </a:rPr>
              <a:t>плана текста</a:t>
            </a:r>
            <a:r>
              <a:rPr lang="ru-RU" sz="3200" b="1" i="1" dirty="0"/>
              <a:t>– </a:t>
            </a:r>
            <a:r>
              <a:rPr lang="ru-RU" sz="3200" b="1" i="1" dirty="0" smtClean="0"/>
              <a:t>развитие навыков обучающихся </a:t>
            </a:r>
            <a:r>
              <a:rPr lang="ru-RU" sz="3200" b="1" i="1" dirty="0"/>
              <a:t>по определению смысловых «точек» текста. </a:t>
            </a:r>
            <a:r>
              <a:rPr lang="ru-RU" sz="3200" b="1" i="1" dirty="0" smtClean="0"/>
              <a:t/>
            </a:r>
            <a:br>
              <a:rPr lang="ru-RU" sz="3200" b="1" i="1" dirty="0" smtClean="0"/>
            </a:br>
            <a:r>
              <a:rPr lang="ru-RU" sz="3200" b="1" i="1" dirty="0" smtClean="0"/>
              <a:t>        Именно при составлении плана чаще всего у обучающихся и возникают трудности.</a:t>
            </a:r>
            <a:endParaRPr lang="ru-RU" sz="3200" dirty="0"/>
          </a:p>
        </p:txBody>
      </p:sp>
    </p:spTree>
    <p:extLst>
      <p:ext uri="{BB962C8B-B14F-4D97-AF65-F5344CB8AC3E}">
        <p14:creationId xmlns:p14="http://schemas.microsoft.com/office/powerpoint/2010/main" xmlns="" val="2383950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458618"/>
          </a:xfrm>
        </p:spPr>
        <p:txBody>
          <a:bodyPr>
            <a:normAutofit/>
          </a:bodyPr>
          <a:lstStyle/>
          <a:p>
            <a:pPr indent="457200" algn="l"/>
            <a:r>
              <a:rPr lang="ru-RU" sz="2400" b="1" dirty="0" smtClean="0">
                <a:solidFill>
                  <a:srgbClr val="C00000"/>
                </a:solidFill>
                <a:latin typeface="Times New Roman"/>
              </a:rPr>
              <a:t>Педагогу необходимо направить обучающихся на самостоятельную работу, объяснить и помочь при составлении плана текста. Можно придерживаться следующих пунктов:</a:t>
            </a:r>
            <a:r>
              <a:rPr lang="ru-RU" sz="2400" dirty="0">
                <a:solidFill>
                  <a:srgbClr val="C00000"/>
                </a:solidFill>
                <a:latin typeface="Times New Roman"/>
              </a:rPr>
              <a:t/>
            </a:r>
            <a:br>
              <a:rPr lang="ru-RU" sz="2400" dirty="0">
                <a:solidFill>
                  <a:srgbClr val="C00000"/>
                </a:solidFill>
                <a:latin typeface="Times New Roman"/>
              </a:rPr>
            </a:br>
            <a:r>
              <a:rPr lang="ru-RU" sz="2400" dirty="0">
                <a:solidFill>
                  <a:srgbClr val="000000"/>
                </a:solidFill>
                <a:latin typeface="Times New Roman"/>
              </a:rPr>
              <a:t>● Прочитать текст, найти новые слова и понятия – выяснить их значение. </a:t>
            </a:r>
            <a:br>
              <a:rPr lang="ru-RU" sz="2400" dirty="0">
                <a:solidFill>
                  <a:srgbClr val="000000"/>
                </a:solidFill>
                <a:latin typeface="Times New Roman"/>
              </a:rPr>
            </a:br>
            <a:r>
              <a:rPr lang="ru-RU" sz="2400" dirty="0">
                <a:solidFill>
                  <a:srgbClr val="000000"/>
                </a:solidFill>
                <a:latin typeface="Times New Roman"/>
              </a:rPr>
              <a:t>● Определить тему и основную мысль текста. </a:t>
            </a:r>
            <a:br>
              <a:rPr lang="ru-RU" sz="2400" dirty="0">
                <a:solidFill>
                  <a:srgbClr val="000000"/>
                </a:solidFill>
                <a:latin typeface="Times New Roman"/>
              </a:rPr>
            </a:br>
            <a:r>
              <a:rPr lang="ru-RU" sz="2400" dirty="0">
                <a:solidFill>
                  <a:srgbClr val="000000"/>
                </a:solidFill>
                <a:latin typeface="Times New Roman"/>
              </a:rPr>
              <a:t>● Разделить текст на смысловые части, озаглавить их. </a:t>
            </a:r>
            <a:br>
              <a:rPr lang="ru-RU" sz="2400" dirty="0">
                <a:solidFill>
                  <a:srgbClr val="000000"/>
                </a:solidFill>
                <a:latin typeface="Times New Roman"/>
              </a:rPr>
            </a:br>
            <a:r>
              <a:rPr lang="ru-RU" sz="2400" dirty="0">
                <a:solidFill>
                  <a:srgbClr val="000000"/>
                </a:solidFill>
                <a:latin typeface="Times New Roman"/>
              </a:rPr>
              <a:t>● Написать черновик плана текста и сопоставить его с текстом. Проследить, </a:t>
            </a:r>
            <a:r>
              <a:rPr lang="ru-RU" sz="2400" dirty="0" smtClean="0">
                <a:solidFill>
                  <a:srgbClr val="000000"/>
                </a:solidFill>
                <a:latin typeface="Times New Roman"/>
              </a:rPr>
              <a:t>все </a:t>
            </a:r>
            <a:r>
              <a:rPr lang="ru-RU" sz="2400" dirty="0">
                <a:solidFill>
                  <a:srgbClr val="000000"/>
                </a:solidFill>
                <a:latin typeface="Times New Roman"/>
              </a:rPr>
              <a:t>ли главное нашло отражение в плане, связаны ли пункты плана по смыслу, отражают ли они тему и главную мысль. </a:t>
            </a:r>
            <a:br>
              <a:rPr lang="ru-RU" sz="2400" dirty="0">
                <a:solidFill>
                  <a:srgbClr val="000000"/>
                </a:solidFill>
                <a:latin typeface="Times New Roman"/>
              </a:rPr>
            </a:br>
            <a:r>
              <a:rPr lang="ru-RU" sz="2400" dirty="0">
                <a:solidFill>
                  <a:srgbClr val="000000"/>
                </a:solidFill>
                <a:latin typeface="Times New Roman"/>
              </a:rPr>
              <a:t>● Проверить можно, руководствуясь планом, воспроизвести текст. </a:t>
            </a:r>
            <a:endParaRPr lang="ru-RU" sz="2400" dirty="0"/>
          </a:p>
        </p:txBody>
      </p:sp>
    </p:spTree>
    <p:extLst>
      <p:ext uri="{BB962C8B-B14F-4D97-AF65-F5344CB8AC3E}">
        <p14:creationId xmlns:p14="http://schemas.microsoft.com/office/powerpoint/2010/main" xmlns="" val="1229861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18658"/>
          </a:xfrm>
        </p:spPr>
        <p:txBody>
          <a:bodyPr>
            <a:normAutofit/>
          </a:bodyPr>
          <a:lstStyle/>
          <a:p>
            <a:pPr indent="457200" algn="l"/>
            <a:r>
              <a:rPr lang="ru-RU" sz="2800" dirty="0">
                <a:solidFill>
                  <a:schemeClr val="tx1">
                    <a:lumMod val="95000"/>
                    <a:lumOff val="5000"/>
                  </a:schemeClr>
                </a:solidFill>
              </a:rPr>
              <a:t>Смысловое чтение предполагает нахождение читателем ключевых слов, ключевых предложений, основного смысла текста. </a:t>
            </a:r>
            <a:r>
              <a:rPr lang="ru-RU" sz="2800" dirty="0" smtClean="0">
                <a:solidFill>
                  <a:schemeClr val="tx1">
                    <a:lumMod val="95000"/>
                    <a:lumOff val="5000"/>
                  </a:schemeClr>
                </a:solidFill>
              </a:rPr>
              <a:t>При изучении небольшого текста можно использовать таблицу, которая поможет при анализе и пересказе текста.</a:t>
            </a:r>
            <a:br>
              <a:rPr lang="ru-RU" sz="2800" dirty="0" smtClean="0">
                <a:solidFill>
                  <a:schemeClr val="tx1">
                    <a:lumMod val="95000"/>
                    <a:lumOff val="5000"/>
                  </a:schemeClr>
                </a:solidFill>
              </a:rPr>
            </a:br>
            <a:r>
              <a:rPr lang="ru-RU" sz="2800" dirty="0">
                <a:solidFill>
                  <a:schemeClr val="bg2">
                    <a:lumMod val="10000"/>
                  </a:schemeClr>
                </a:solidFill>
              </a:rPr>
              <a:t/>
            </a:r>
            <a:br>
              <a:rPr lang="ru-RU" sz="2800" dirty="0">
                <a:solidFill>
                  <a:schemeClr val="bg2">
                    <a:lumMod val="10000"/>
                  </a:schemeClr>
                </a:solidFill>
              </a:rPr>
            </a:br>
            <a:r>
              <a:rPr lang="ru-RU" sz="2800" dirty="0">
                <a:solidFill>
                  <a:schemeClr val="bg2">
                    <a:lumMod val="10000"/>
                  </a:schemeClr>
                </a:solidFill>
              </a:rPr>
              <a:t/>
            </a:r>
            <a:br>
              <a:rPr lang="ru-RU" sz="2800" dirty="0">
                <a:solidFill>
                  <a:schemeClr val="bg2">
                    <a:lumMod val="10000"/>
                  </a:schemeClr>
                </a:solidFill>
              </a:rPr>
            </a:br>
            <a:endParaRPr lang="ru-RU" sz="2800" dirty="0"/>
          </a:p>
        </p:txBody>
      </p:sp>
      <p:graphicFrame>
        <p:nvGraphicFramePr>
          <p:cNvPr id="3" name="Таблица 2"/>
          <p:cNvGraphicFramePr>
            <a:graphicFrameLocks noGrp="1"/>
          </p:cNvGraphicFramePr>
          <p:nvPr>
            <p:extLst>
              <p:ext uri="{D42A27DB-BD31-4B8C-83A1-F6EECF244321}">
                <p14:modId xmlns:p14="http://schemas.microsoft.com/office/powerpoint/2010/main" xmlns="" val="3930252496"/>
              </p:ext>
            </p:extLst>
          </p:nvPr>
        </p:nvGraphicFramePr>
        <p:xfrm>
          <a:off x="971600" y="4077072"/>
          <a:ext cx="7200802" cy="1656546"/>
        </p:xfrm>
        <a:graphic>
          <a:graphicData uri="http://schemas.openxmlformats.org/drawingml/2006/table">
            <a:tbl>
              <a:tblPr firstRow="1" bandRow="1">
                <a:tableStyleId>{5940675A-B579-460E-94D1-54222C63F5DA}</a:tableStyleId>
              </a:tblPr>
              <a:tblGrid>
                <a:gridCol w="2304256"/>
                <a:gridCol w="2496279"/>
                <a:gridCol w="2400267"/>
              </a:tblGrid>
              <a:tr h="864096">
                <a:tc>
                  <a:txBody>
                    <a:bodyPr/>
                    <a:lstStyle/>
                    <a:p>
                      <a:r>
                        <a:rPr lang="ru-RU" sz="2400" dirty="0" smtClean="0">
                          <a:solidFill>
                            <a:srgbClr val="C00000"/>
                          </a:solidFill>
                        </a:rPr>
                        <a:t>Ключевые слова</a:t>
                      </a:r>
                      <a:endParaRPr lang="ru-RU" sz="2400" dirty="0">
                        <a:solidFill>
                          <a:srgbClr val="C00000"/>
                        </a:solidFill>
                      </a:endParaRPr>
                    </a:p>
                  </a:txBody>
                  <a:tcPr/>
                </a:tc>
                <a:tc>
                  <a:txBody>
                    <a:bodyPr/>
                    <a:lstStyle/>
                    <a:p>
                      <a:r>
                        <a:rPr lang="ru-RU" sz="2400" dirty="0" smtClean="0">
                          <a:solidFill>
                            <a:srgbClr val="C00000"/>
                          </a:solidFill>
                        </a:rPr>
                        <a:t>Смысловые предложения</a:t>
                      </a:r>
                      <a:endParaRPr lang="ru-RU" sz="2400" dirty="0">
                        <a:solidFill>
                          <a:srgbClr val="C00000"/>
                        </a:solidFill>
                      </a:endParaRPr>
                    </a:p>
                  </a:txBody>
                  <a:tcPr/>
                </a:tc>
                <a:tc>
                  <a:txBody>
                    <a:bodyPr/>
                    <a:lstStyle/>
                    <a:p>
                      <a:r>
                        <a:rPr lang="ru-RU" sz="2400" dirty="0" smtClean="0">
                          <a:solidFill>
                            <a:srgbClr val="C00000"/>
                          </a:solidFill>
                        </a:rPr>
                        <a:t>Основной смысл текста</a:t>
                      </a:r>
                      <a:endParaRPr lang="ru-RU" sz="2400" dirty="0">
                        <a:solidFill>
                          <a:srgbClr val="C00000"/>
                        </a:solidFill>
                      </a:endParaRPr>
                    </a:p>
                  </a:txBody>
                  <a:tcPr/>
                </a:tc>
              </a:tr>
              <a:tr h="792450">
                <a:tc>
                  <a:txBody>
                    <a:bodyPr/>
                    <a:lstStyle/>
                    <a:p>
                      <a:endParaRPr lang="ru-RU"/>
                    </a:p>
                  </a:txBody>
                  <a:tcPr/>
                </a:tc>
                <a:tc>
                  <a:txBody>
                    <a:bodyPr/>
                    <a:lstStyle/>
                    <a:p>
                      <a:endParaRPr lang="ru-RU" dirty="0"/>
                    </a:p>
                  </a:txBody>
                  <a:tcPr/>
                </a:tc>
                <a:tc>
                  <a:txBody>
                    <a:bodyPr/>
                    <a:lstStyle/>
                    <a:p>
                      <a:endParaRPr lang="ru-RU" dirty="0"/>
                    </a:p>
                  </a:txBody>
                  <a:tcPr/>
                </a:tc>
              </a:tr>
            </a:tbl>
          </a:graphicData>
        </a:graphic>
      </p:graphicFrame>
    </p:spTree>
    <p:extLst>
      <p:ext uri="{BB962C8B-B14F-4D97-AF65-F5344CB8AC3E}">
        <p14:creationId xmlns:p14="http://schemas.microsoft.com/office/powerpoint/2010/main" xmlns="" val="4024611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78698"/>
          </a:xfrm>
        </p:spPr>
        <p:txBody>
          <a:bodyPr>
            <a:noAutofit/>
          </a:bodyPr>
          <a:lstStyle/>
          <a:p>
            <a:pPr indent="457200" algn="l"/>
            <a:r>
              <a:rPr lang="ru-RU" sz="2400" b="1" i="1" dirty="0">
                <a:solidFill>
                  <a:srgbClr val="C00000"/>
                </a:solidFill>
              </a:rPr>
              <a:t>С</a:t>
            </a:r>
            <a:r>
              <a:rPr lang="ru-RU" sz="2400" b="1" i="1" dirty="0" smtClean="0">
                <a:solidFill>
                  <a:srgbClr val="C00000"/>
                </a:solidFill>
              </a:rPr>
              <a:t>мысловое </a:t>
            </a:r>
            <a:r>
              <a:rPr lang="ru-RU" sz="2400" b="1" i="1" dirty="0">
                <a:solidFill>
                  <a:srgbClr val="C00000"/>
                </a:solidFill>
              </a:rPr>
              <a:t>чтение </a:t>
            </a:r>
            <a:r>
              <a:rPr lang="ru-RU" sz="2400" b="1" i="1" dirty="0"/>
              <a:t>может </a:t>
            </a:r>
            <a:r>
              <a:rPr lang="ru-RU" sz="2400" b="1" i="1" dirty="0" smtClean="0"/>
              <a:t>стать основой </a:t>
            </a:r>
            <a:r>
              <a:rPr lang="ru-RU" sz="2400" b="1" i="1" dirty="0"/>
              <a:t>развития ценностно-смыслового формирования личностных качеств обучающегося, надежным обеспечением успешной познавательной деятельности на протяжении всей его жизни. </a:t>
            </a:r>
            <a:br>
              <a:rPr lang="ru-RU" sz="2400" b="1" i="1" dirty="0"/>
            </a:br>
            <a:r>
              <a:rPr lang="ru-RU" sz="2400" b="1" i="1" dirty="0" smtClean="0"/>
              <a:t>        Чтение </a:t>
            </a:r>
            <a:r>
              <a:rPr lang="ru-RU" sz="2400" b="1" i="1" dirty="0"/>
              <a:t>понимается как базовая </a:t>
            </a:r>
            <a:r>
              <a:rPr lang="ru-RU" sz="2400" b="1" i="1" dirty="0" smtClean="0"/>
              <a:t>интеллектуальная </a:t>
            </a:r>
            <a:r>
              <a:rPr lang="ru-RU" sz="2400" b="1" i="1" dirty="0"/>
              <a:t>технология, как важнейший ресурс развития личности, как источник приобретения </a:t>
            </a:r>
            <a:r>
              <a:rPr lang="ru-RU" sz="2400" b="1" i="1" dirty="0" smtClean="0"/>
              <a:t>знаний. </a:t>
            </a:r>
            <a:br>
              <a:rPr lang="ru-RU" sz="2400" b="1" i="1" dirty="0" smtClean="0"/>
            </a:br>
            <a:r>
              <a:rPr lang="ru-RU" sz="2400" b="1" i="1" dirty="0" smtClean="0"/>
              <a:t>        Чтение </a:t>
            </a:r>
            <a:r>
              <a:rPr lang="ru-RU" sz="2400" b="1" i="1" dirty="0"/>
              <a:t>осознается как способ освоения ценностей мировой культуры, средство обретения культурной компетентности личности и подготовки к жизни в окружающей социальной реальности. </a:t>
            </a:r>
            <a:endParaRPr lang="ru-RU" sz="2400" dirty="0"/>
          </a:p>
        </p:txBody>
      </p:sp>
    </p:spTree>
    <p:extLst>
      <p:ext uri="{BB962C8B-B14F-4D97-AF65-F5344CB8AC3E}">
        <p14:creationId xmlns:p14="http://schemas.microsoft.com/office/powerpoint/2010/main" xmlns="" val="211418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484784"/>
            <a:ext cx="8229600" cy="2664296"/>
          </a:xfrm>
        </p:spPr>
        <p:txBody>
          <a:bodyPr>
            <a:normAutofit/>
          </a:bodyPr>
          <a:lstStyle/>
          <a:p>
            <a:r>
              <a:rPr lang="ru-RU" i="1" dirty="0" smtClean="0">
                <a:solidFill>
                  <a:srgbClr val="C00000"/>
                </a:solidFill>
              </a:rPr>
              <a:t>Спасибо за внимание!</a:t>
            </a:r>
            <a:endParaRPr lang="ru-RU" i="1" dirty="0">
              <a:solidFill>
                <a:srgbClr val="C00000"/>
              </a:solidFill>
            </a:endParaRPr>
          </a:p>
        </p:txBody>
      </p:sp>
    </p:spTree>
    <p:extLst>
      <p:ext uri="{BB962C8B-B14F-4D97-AF65-F5344CB8AC3E}">
        <p14:creationId xmlns:p14="http://schemas.microsoft.com/office/powerpoint/2010/main" xmlns="" val="1411674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2276872"/>
            <a:ext cx="7772400" cy="4104456"/>
          </a:xfrm>
        </p:spPr>
        <p:txBody>
          <a:bodyPr>
            <a:normAutofit/>
          </a:bodyPr>
          <a:lstStyle/>
          <a:p>
            <a:pPr indent="457200" algn="just"/>
            <a:r>
              <a:rPr lang="ru-RU" sz="2800" b="0" cap="none" dirty="0" smtClean="0">
                <a:solidFill>
                  <a:schemeClr val="tx2">
                    <a:lumMod val="50000"/>
                  </a:schemeClr>
                </a:solidFill>
              </a:rPr>
              <a:t>  </a:t>
            </a:r>
            <a:r>
              <a:rPr lang="ru-RU" sz="2400" b="0" cap="none" dirty="0" smtClean="0"/>
              <a:t>Федеральные государственные образовательные </a:t>
            </a:r>
            <a:r>
              <a:rPr lang="ru-RU" sz="2400" b="0" cap="none" dirty="0"/>
              <a:t>стандарты основного общего образования включают в </a:t>
            </a:r>
            <a:r>
              <a:rPr lang="ru-RU" sz="2400" b="0" cap="none" dirty="0" err="1"/>
              <a:t>метапредметные</a:t>
            </a:r>
            <a:r>
              <a:rPr lang="ru-RU" sz="2400" b="0" cap="none" dirty="0"/>
              <a:t> результаты в качестве обязательного компонента «овладение навыками смыслового чтения текстов различных стилей и жанров», потому что одним их главных источников развития личности является способность читать информацию, предоставленную нам окружающим миром. </a:t>
            </a:r>
            <a:endParaRPr lang="ru-RU" sz="2400" b="0" dirty="0"/>
          </a:p>
        </p:txBody>
      </p:sp>
      <p:sp>
        <p:nvSpPr>
          <p:cNvPr id="3" name="Текст 2"/>
          <p:cNvSpPr>
            <a:spLocks noGrp="1"/>
          </p:cNvSpPr>
          <p:nvPr>
            <p:ph type="body" idx="1"/>
          </p:nvPr>
        </p:nvSpPr>
        <p:spPr>
          <a:xfrm>
            <a:off x="722313" y="548680"/>
            <a:ext cx="7772400" cy="1800200"/>
          </a:xfrm>
        </p:spPr>
        <p:txBody>
          <a:bodyPr>
            <a:normAutofit fontScale="85000" lnSpcReduction="20000"/>
          </a:bodyPr>
          <a:lstStyle/>
          <a:p>
            <a:pPr algn="r"/>
            <a:r>
              <a:rPr lang="ru-RU" sz="3200" b="1" i="1" dirty="0">
                <a:solidFill>
                  <a:srgbClr val="000000"/>
                </a:solidFill>
                <a:latin typeface="Times New Roman"/>
                <a:ea typeface="+mj-ea"/>
                <a:cs typeface="+mj-cs"/>
              </a:rPr>
              <a:t> </a:t>
            </a:r>
            <a:r>
              <a:rPr lang="ru-RU" sz="3800" b="1" i="1" dirty="0">
                <a:solidFill>
                  <a:srgbClr val="C00000"/>
                </a:solidFill>
                <a:latin typeface="Times New Roman"/>
                <a:ea typeface="+mj-ea"/>
                <a:cs typeface="+mj-cs"/>
              </a:rPr>
              <a:t>«Люди перестают мыслить, когда    перестают читать» (Д. Дидро</a:t>
            </a:r>
            <a:r>
              <a:rPr lang="ru-RU" sz="3800" b="1" i="1" dirty="0">
                <a:solidFill>
                  <a:srgbClr val="C00000"/>
                </a:solidFill>
                <a:latin typeface="Arial"/>
                <a:ea typeface="+mj-ea"/>
                <a:cs typeface="+mj-cs"/>
              </a:rPr>
              <a:t>)</a:t>
            </a:r>
            <a:br>
              <a:rPr lang="ru-RU" sz="3800" b="1" i="1" dirty="0">
                <a:solidFill>
                  <a:srgbClr val="C00000"/>
                </a:solidFill>
                <a:latin typeface="Arial"/>
                <a:ea typeface="+mj-ea"/>
                <a:cs typeface="+mj-cs"/>
              </a:rPr>
            </a:br>
            <a:r>
              <a:rPr lang="ru-RU" sz="3800" b="1" i="1" dirty="0">
                <a:solidFill>
                  <a:srgbClr val="C00000"/>
                </a:solidFill>
                <a:latin typeface="Arial"/>
                <a:ea typeface="+mj-ea"/>
                <a:cs typeface="+mj-cs"/>
              </a:rPr>
              <a:t/>
            </a:r>
            <a:br>
              <a:rPr lang="ru-RU" sz="3800" b="1" i="1" dirty="0">
                <a:solidFill>
                  <a:srgbClr val="C00000"/>
                </a:solidFill>
                <a:latin typeface="Arial"/>
                <a:ea typeface="+mj-ea"/>
                <a:cs typeface="+mj-cs"/>
              </a:rPr>
            </a:br>
            <a:r>
              <a:rPr lang="ru-RU" sz="3200" b="1" i="1" dirty="0">
                <a:solidFill>
                  <a:srgbClr val="000000"/>
                </a:solidFill>
                <a:latin typeface="Arial"/>
                <a:ea typeface="+mj-ea"/>
                <a:cs typeface="+mj-cs"/>
              </a:rPr>
              <a:t/>
            </a:r>
            <a:br>
              <a:rPr lang="ru-RU" sz="3200" b="1" i="1" dirty="0">
                <a:solidFill>
                  <a:srgbClr val="000000"/>
                </a:solidFill>
                <a:latin typeface="Arial"/>
                <a:ea typeface="+mj-ea"/>
                <a:cs typeface="+mj-cs"/>
              </a:rPr>
            </a:br>
            <a:endParaRPr lang="ru-RU" dirty="0"/>
          </a:p>
        </p:txBody>
      </p:sp>
    </p:spTree>
    <p:extLst>
      <p:ext uri="{BB962C8B-B14F-4D97-AF65-F5344CB8AC3E}">
        <p14:creationId xmlns:p14="http://schemas.microsoft.com/office/powerpoint/2010/main" xmlns="" val="3965367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18658"/>
          </a:xfrm>
        </p:spPr>
        <p:txBody>
          <a:bodyPr>
            <a:normAutofit fontScale="90000"/>
          </a:bodyPr>
          <a:lstStyle/>
          <a:p>
            <a:pPr algn="l"/>
            <a:r>
              <a:rPr lang="ru-RU" sz="2400" dirty="0" smtClean="0"/>
              <a:t> </a:t>
            </a:r>
            <a:br>
              <a:rPr lang="ru-RU" sz="2400" dirty="0" smtClean="0"/>
            </a:br>
            <a:r>
              <a:rPr lang="ru-RU" sz="3600" smtClean="0"/>
              <a:t>                    </a:t>
            </a:r>
            <a:r>
              <a:rPr lang="ru-RU" sz="3600" dirty="0" smtClean="0">
                <a:solidFill>
                  <a:srgbClr val="C00000"/>
                </a:solidFill>
              </a:rPr>
              <a:t>Цели </a:t>
            </a:r>
            <a:r>
              <a:rPr lang="ru-RU" sz="3600" dirty="0">
                <a:solidFill>
                  <a:srgbClr val="C00000"/>
                </a:solidFill>
              </a:rPr>
              <a:t>смыслового </a:t>
            </a:r>
            <a:r>
              <a:rPr lang="ru-RU" sz="3600" dirty="0" smtClean="0">
                <a:solidFill>
                  <a:srgbClr val="C00000"/>
                </a:solidFill>
              </a:rPr>
              <a:t>чтения:</a:t>
            </a:r>
            <a:br>
              <a:rPr lang="ru-RU" sz="3600" dirty="0" smtClean="0">
                <a:solidFill>
                  <a:srgbClr val="C00000"/>
                </a:solidFill>
              </a:rPr>
            </a:br>
            <a:r>
              <a:rPr lang="ru-RU" sz="3200" dirty="0" smtClean="0"/>
              <a:t/>
            </a:r>
            <a:br>
              <a:rPr lang="ru-RU" sz="3200" dirty="0" smtClean="0"/>
            </a:br>
            <a:r>
              <a:rPr lang="ru-RU" sz="3200" dirty="0" smtClean="0">
                <a:solidFill>
                  <a:schemeClr val="tx1">
                    <a:lumMod val="95000"/>
                    <a:lumOff val="5000"/>
                  </a:schemeClr>
                </a:solidFill>
              </a:rPr>
              <a:t>- максимально точное и полное понимание содержания текста;</a:t>
            </a:r>
            <a:br>
              <a:rPr lang="ru-RU" sz="3200" dirty="0" smtClean="0">
                <a:solidFill>
                  <a:schemeClr val="tx1">
                    <a:lumMod val="95000"/>
                    <a:lumOff val="5000"/>
                  </a:schemeClr>
                </a:solidFill>
              </a:rPr>
            </a:br>
            <a:r>
              <a:rPr lang="ru-RU" sz="3200" dirty="0" smtClean="0">
                <a:solidFill>
                  <a:schemeClr val="tx1">
                    <a:lumMod val="95000"/>
                    <a:lumOff val="5000"/>
                  </a:schemeClr>
                </a:solidFill>
              </a:rPr>
              <a:t>- осмысление информации;</a:t>
            </a:r>
            <a:br>
              <a:rPr lang="ru-RU" sz="3200" dirty="0" smtClean="0">
                <a:solidFill>
                  <a:schemeClr val="tx1">
                    <a:lumMod val="95000"/>
                    <a:lumOff val="5000"/>
                  </a:schemeClr>
                </a:solidFill>
              </a:rPr>
            </a:br>
            <a:r>
              <a:rPr lang="ru-RU" sz="3200" dirty="0" smtClean="0">
                <a:solidFill>
                  <a:schemeClr val="tx1">
                    <a:lumMod val="95000"/>
                    <a:lumOff val="5000"/>
                  </a:schemeClr>
                </a:solidFill>
              </a:rPr>
              <a:t>- внимательное </a:t>
            </a:r>
            <a:r>
              <a:rPr lang="ru-RU" sz="3200" dirty="0" err="1" smtClean="0">
                <a:solidFill>
                  <a:schemeClr val="tx1">
                    <a:lumMod val="95000"/>
                    <a:lumOff val="5000"/>
                  </a:schemeClr>
                </a:solidFill>
              </a:rPr>
              <a:t>вчитывание</a:t>
            </a:r>
            <a:r>
              <a:rPr lang="ru-RU" sz="3200" dirty="0" smtClean="0">
                <a:solidFill>
                  <a:schemeClr val="tx1">
                    <a:lumMod val="95000"/>
                    <a:lumOff val="5000"/>
                  </a:schemeClr>
                </a:solidFill>
              </a:rPr>
              <a:t> и проникновение в смысл с помощью анализа текста;</a:t>
            </a:r>
            <a:br>
              <a:rPr lang="ru-RU" sz="3200" dirty="0" smtClean="0">
                <a:solidFill>
                  <a:schemeClr val="tx1">
                    <a:lumMod val="95000"/>
                    <a:lumOff val="5000"/>
                  </a:schemeClr>
                </a:solidFill>
              </a:rPr>
            </a:br>
            <a:r>
              <a:rPr lang="ru-RU" sz="3200" dirty="0" smtClean="0">
                <a:solidFill>
                  <a:schemeClr val="tx1">
                    <a:lumMod val="95000"/>
                    <a:lumOff val="5000"/>
                  </a:schemeClr>
                </a:solidFill>
              </a:rPr>
              <a:t>- развитие устной речи и, как следующей важной ступени развития, речи письменной.</a:t>
            </a:r>
            <a:br>
              <a:rPr lang="ru-RU" sz="3200" dirty="0" smtClean="0">
                <a:solidFill>
                  <a:schemeClr val="tx1">
                    <a:lumMod val="95000"/>
                    <a:lumOff val="5000"/>
                  </a:schemeClr>
                </a:solidFill>
              </a:rPr>
            </a:br>
            <a:r>
              <a:rPr lang="ru-RU" sz="2400" dirty="0" smtClean="0"/>
              <a:t/>
            </a:r>
            <a:br>
              <a:rPr lang="ru-RU" sz="2400" dirty="0" smtClean="0"/>
            </a:br>
            <a:r>
              <a:rPr lang="ru-RU" sz="2400" dirty="0" smtClean="0"/>
              <a:t/>
            </a:r>
            <a:br>
              <a:rPr lang="ru-RU" sz="2400" dirty="0" smtClean="0"/>
            </a:br>
            <a:endParaRPr lang="ru-RU" sz="2800" dirty="0"/>
          </a:p>
        </p:txBody>
      </p:sp>
    </p:spTree>
    <p:extLst>
      <p:ext uri="{BB962C8B-B14F-4D97-AF65-F5344CB8AC3E}">
        <p14:creationId xmlns:p14="http://schemas.microsoft.com/office/powerpoint/2010/main" xmlns="" val="3928053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74642"/>
          </a:xfrm>
        </p:spPr>
        <p:txBody>
          <a:bodyPr>
            <a:normAutofit/>
          </a:bodyPr>
          <a:lstStyle/>
          <a:p>
            <a:pPr algn="l"/>
            <a:r>
              <a:rPr lang="ru-RU" sz="2800" b="1" i="1" dirty="0">
                <a:solidFill>
                  <a:srgbClr val="C00000"/>
                </a:solidFill>
              </a:rPr>
              <a:t>Под смысловым чтением понимается: </a:t>
            </a:r>
            <a:r>
              <a:rPr lang="ru-RU" sz="2800" dirty="0">
                <a:solidFill>
                  <a:srgbClr val="C00000"/>
                </a:solidFill>
              </a:rPr>
              <a:t/>
            </a:r>
            <a:br>
              <a:rPr lang="ru-RU" sz="2800" dirty="0">
                <a:solidFill>
                  <a:srgbClr val="C00000"/>
                </a:solidFill>
              </a:rPr>
            </a:br>
            <a:r>
              <a:rPr lang="ru-RU" sz="2800" dirty="0" smtClean="0">
                <a:solidFill>
                  <a:srgbClr val="C00000"/>
                </a:solidFill>
              </a:rPr>
              <a:t/>
            </a:r>
            <a:br>
              <a:rPr lang="ru-RU" sz="2800" dirty="0" smtClean="0">
                <a:solidFill>
                  <a:srgbClr val="C00000"/>
                </a:solidFill>
              </a:rPr>
            </a:br>
            <a:r>
              <a:rPr lang="ru-RU" sz="2800" dirty="0" smtClean="0"/>
              <a:t>● </a:t>
            </a:r>
            <a:r>
              <a:rPr lang="ru-RU" sz="2800" dirty="0"/>
              <a:t>осмысление цели чтения и выбор вида чтения в зависимости от цели, </a:t>
            </a:r>
            <a:br>
              <a:rPr lang="ru-RU" sz="2800" dirty="0"/>
            </a:br>
            <a:r>
              <a:rPr lang="ru-RU" sz="2800" dirty="0"/>
              <a:t>● извлечение необходимой информации из прочитанных текстов различных </a:t>
            </a:r>
            <a:r>
              <a:rPr lang="ru-RU" sz="2800" dirty="0" smtClean="0"/>
              <a:t>жанров</a:t>
            </a:r>
            <a:r>
              <a:rPr lang="ru-RU" sz="2800" dirty="0"/>
              <a:t>, </a:t>
            </a:r>
            <a:br>
              <a:rPr lang="ru-RU" sz="2800" dirty="0"/>
            </a:br>
            <a:r>
              <a:rPr lang="ru-RU" sz="2800" dirty="0"/>
              <a:t>● определение основной и второстепенной информации, </a:t>
            </a:r>
            <a:br>
              <a:rPr lang="ru-RU" sz="2800" dirty="0"/>
            </a:br>
            <a:r>
              <a:rPr lang="ru-RU" sz="2800" dirty="0"/>
              <a:t>● свободная ориентация в восприятии </a:t>
            </a:r>
            <a:r>
              <a:rPr lang="ru-RU" sz="2800" dirty="0" smtClean="0"/>
              <a:t>текстов художественного</a:t>
            </a:r>
            <a:r>
              <a:rPr lang="ru-RU" sz="2800" dirty="0"/>
              <a:t>, научного, </a:t>
            </a:r>
            <a:br>
              <a:rPr lang="ru-RU" sz="2800" dirty="0"/>
            </a:br>
            <a:r>
              <a:rPr lang="ru-RU" sz="2800" dirty="0"/>
              <a:t>публицистического, юридического, исторического, социологического и </a:t>
            </a:r>
            <a:br>
              <a:rPr lang="ru-RU" sz="2800" dirty="0"/>
            </a:br>
            <a:r>
              <a:rPr lang="ru-RU" sz="2800" dirty="0"/>
              <a:t>официально-делового </a:t>
            </a:r>
            <a:r>
              <a:rPr lang="ru-RU" sz="2800" dirty="0" smtClean="0"/>
              <a:t>стилей. </a:t>
            </a:r>
            <a:endParaRPr lang="ru-RU" sz="2800" dirty="0"/>
          </a:p>
        </p:txBody>
      </p:sp>
    </p:spTree>
    <p:extLst>
      <p:ext uri="{BB962C8B-B14F-4D97-AF65-F5344CB8AC3E}">
        <p14:creationId xmlns:p14="http://schemas.microsoft.com/office/powerpoint/2010/main" xmlns="" val="1213920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746650"/>
          </a:xfrm>
        </p:spPr>
        <p:txBody>
          <a:bodyPr>
            <a:noAutofit/>
          </a:bodyPr>
          <a:lstStyle/>
          <a:p>
            <a:pPr indent="457200" algn="l"/>
            <a:r>
              <a:rPr lang="ru-RU" sz="3200" dirty="0" smtClean="0">
                <a:solidFill>
                  <a:schemeClr val="tx2">
                    <a:lumMod val="50000"/>
                  </a:schemeClr>
                </a:solidFill>
              </a:rPr>
              <a:t>Смысловое чтение направлено на развитие </a:t>
            </a:r>
            <a:r>
              <a:rPr lang="ru-RU" sz="3200" i="1" dirty="0" smtClean="0">
                <a:solidFill>
                  <a:srgbClr val="C00000"/>
                </a:solidFill>
              </a:rPr>
              <a:t>критического мышления</a:t>
            </a:r>
            <a:r>
              <a:rPr lang="ru-RU" sz="3200" dirty="0" smtClean="0">
                <a:solidFill>
                  <a:schemeClr val="tx2">
                    <a:lumMod val="50000"/>
                  </a:schemeClr>
                </a:solidFill>
              </a:rPr>
              <a:t>.</a:t>
            </a:r>
            <a:br>
              <a:rPr lang="ru-RU" sz="3200" dirty="0" smtClean="0">
                <a:solidFill>
                  <a:schemeClr val="tx2">
                    <a:lumMod val="50000"/>
                  </a:schemeClr>
                </a:solidFill>
              </a:rPr>
            </a:br>
            <a:r>
              <a:rPr lang="ru-RU" sz="3200" dirty="0">
                <a:solidFill>
                  <a:schemeClr val="tx2">
                    <a:lumMod val="50000"/>
                  </a:schemeClr>
                </a:solidFill>
              </a:rPr>
              <a:t> </a:t>
            </a:r>
            <a:r>
              <a:rPr lang="ru-RU" sz="3200" dirty="0" smtClean="0">
                <a:solidFill>
                  <a:schemeClr val="tx2">
                    <a:lumMod val="50000"/>
                  </a:schemeClr>
                </a:solidFill>
              </a:rPr>
              <a:t>    Таким образом, учебное занятие строится </a:t>
            </a:r>
            <a:r>
              <a:rPr lang="ru-RU" sz="3200" dirty="0">
                <a:solidFill>
                  <a:schemeClr val="tx2">
                    <a:lumMod val="50000"/>
                  </a:schemeClr>
                </a:solidFill>
              </a:rPr>
              <a:t>на основе трех основных этапов, условно </a:t>
            </a:r>
            <a:r>
              <a:rPr lang="ru-RU" sz="3200" dirty="0" smtClean="0">
                <a:solidFill>
                  <a:schemeClr val="tx2">
                    <a:lumMod val="50000"/>
                  </a:schemeClr>
                </a:solidFill>
              </a:rPr>
              <a:t>названных:</a:t>
            </a:r>
            <a:r>
              <a:rPr lang="ru-RU" sz="3200" dirty="0">
                <a:solidFill>
                  <a:schemeClr val="tx2">
                    <a:lumMod val="50000"/>
                  </a:schemeClr>
                </a:solidFill>
              </a:rPr>
              <a:t/>
            </a:r>
            <a:br>
              <a:rPr lang="ru-RU" sz="3200" dirty="0">
                <a:solidFill>
                  <a:schemeClr val="tx2">
                    <a:lumMod val="50000"/>
                  </a:schemeClr>
                </a:solidFill>
              </a:rPr>
            </a:br>
            <a:r>
              <a:rPr lang="ru-RU" sz="3200" dirty="0" smtClean="0">
                <a:solidFill>
                  <a:srgbClr val="C00000"/>
                </a:solidFill>
              </a:rPr>
              <a:t>- </a:t>
            </a:r>
            <a:r>
              <a:rPr lang="ru-RU" sz="3200" i="1" dirty="0" smtClean="0">
                <a:solidFill>
                  <a:srgbClr val="C00000"/>
                </a:solidFill>
              </a:rPr>
              <a:t>«</a:t>
            </a:r>
            <a:r>
              <a:rPr lang="ru-RU" sz="3200" i="1" dirty="0">
                <a:solidFill>
                  <a:srgbClr val="C00000"/>
                </a:solidFill>
              </a:rPr>
              <a:t>вызов</a:t>
            </a:r>
            <a:r>
              <a:rPr lang="ru-RU" sz="3200" i="1" dirty="0" smtClean="0">
                <a:solidFill>
                  <a:srgbClr val="C00000"/>
                </a:solidFill>
              </a:rPr>
              <a:t>»;</a:t>
            </a:r>
            <a:r>
              <a:rPr lang="ru-RU" sz="3200" i="1" dirty="0">
                <a:solidFill>
                  <a:srgbClr val="C00000"/>
                </a:solidFill>
              </a:rPr>
              <a:t/>
            </a:r>
            <a:br>
              <a:rPr lang="ru-RU" sz="3200" i="1" dirty="0">
                <a:solidFill>
                  <a:srgbClr val="C00000"/>
                </a:solidFill>
              </a:rPr>
            </a:br>
            <a:r>
              <a:rPr lang="ru-RU" sz="3200" i="1" dirty="0" smtClean="0">
                <a:solidFill>
                  <a:srgbClr val="C00000"/>
                </a:solidFill>
              </a:rPr>
              <a:t>- «</a:t>
            </a:r>
            <a:r>
              <a:rPr lang="ru-RU" sz="3200" i="1" dirty="0">
                <a:solidFill>
                  <a:srgbClr val="C00000"/>
                </a:solidFill>
              </a:rPr>
              <a:t>осмысление</a:t>
            </a:r>
            <a:r>
              <a:rPr lang="ru-RU" sz="3200" i="1" dirty="0" smtClean="0">
                <a:solidFill>
                  <a:srgbClr val="C00000"/>
                </a:solidFill>
              </a:rPr>
              <a:t>»;</a:t>
            </a:r>
            <a:br>
              <a:rPr lang="ru-RU" sz="3200" i="1" dirty="0" smtClean="0">
                <a:solidFill>
                  <a:srgbClr val="C00000"/>
                </a:solidFill>
              </a:rPr>
            </a:br>
            <a:r>
              <a:rPr lang="ru-RU" sz="3200" i="1" dirty="0" smtClean="0">
                <a:solidFill>
                  <a:srgbClr val="C00000"/>
                </a:solidFill>
              </a:rPr>
              <a:t>- «</a:t>
            </a:r>
            <a:r>
              <a:rPr lang="ru-RU" sz="3200" i="1" dirty="0">
                <a:solidFill>
                  <a:srgbClr val="C00000"/>
                </a:solidFill>
              </a:rPr>
              <a:t>рефлексия». </a:t>
            </a:r>
          </a:p>
        </p:txBody>
      </p:sp>
    </p:spTree>
    <p:extLst>
      <p:ext uri="{BB962C8B-B14F-4D97-AF65-F5344CB8AC3E}">
        <p14:creationId xmlns:p14="http://schemas.microsoft.com/office/powerpoint/2010/main" xmlns="" val="2890887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74642"/>
          </a:xfrm>
        </p:spPr>
        <p:txBody>
          <a:bodyPr>
            <a:normAutofit/>
          </a:bodyPr>
          <a:lstStyle/>
          <a:p>
            <a:pPr indent="457200" algn="just"/>
            <a:r>
              <a:rPr lang="ru-RU" sz="3200" b="1" dirty="0" smtClean="0">
                <a:solidFill>
                  <a:schemeClr val="tx2">
                    <a:lumMod val="50000"/>
                  </a:schemeClr>
                </a:solidFill>
              </a:rPr>
              <a:t>       </a:t>
            </a:r>
            <a:r>
              <a:rPr lang="ru-RU" sz="3200" b="1" dirty="0" smtClean="0">
                <a:solidFill>
                  <a:srgbClr val="C00000"/>
                </a:solidFill>
              </a:rPr>
              <a:t>«</a:t>
            </a:r>
            <a:r>
              <a:rPr lang="ru-RU" sz="3200" b="1" dirty="0">
                <a:solidFill>
                  <a:srgbClr val="C00000"/>
                </a:solidFill>
              </a:rPr>
              <a:t>Вызов» </a:t>
            </a:r>
            <a:r>
              <a:rPr lang="ru-RU" sz="3200" dirty="0">
                <a:solidFill>
                  <a:schemeClr val="tx2">
                    <a:lumMod val="50000"/>
                  </a:schemeClr>
                </a:solidFill>
              </a:rPr>
              <a:t>- стимулирование интереса к новому знанию происходит через «извлечение» уже известного и выяснение </a:t>
            </a:r>
            <a:r>
              <a:rPr lang="ru-RU" sz="3200" dirty="0" smtClean="0">
                <a:solidFill>
                  <a:schemeClr val="tx2">
                    <a:lumMod val="50000"/>
                  </a:schemeClr>
                </a:solidFill>
              </a:rPr>
              <a:t>появившихся вопросов</a:t>
            </a:r>
            <a:r>
              <a:rPr lang="ru-RU" sz="3200" dirty="0">
                <a:solidFill>
                  <a:schemeClr val="tx2">
                    <a:lumMod val="50000"/>
                  </a:schemeClr>
                </a:solidFill>
              </a:rPr>
              <a:t>. </a:t>
            </a:r>
            <a:r>
              <a:rPr lang="ru-RU" sz="3200" dirty="0" smtClean="0">
                <a:solidFill>
                  <a:schemeClr val="tx2">
                    <a:lumMod val="50000"/>
                  </a:schemeClr>
                </a:solidFill>
              </a:rPr>
              <a:t>Возникшие </a:t>
            </a:r>
            <a:r>
              <a:rPr lang="ru-RU" sz="3200" dirty="0">
                <a:solidFill>
                  <a:schemeClr val="tx2">
                    <a:lumMod val="50000"/>
                  </a:schemeClr>
                </a:solidFill>
              </a:rPr>
              <a:t>вопросы вызывают потребность в новом знании. Этот этап способствует появлению или усилению мотивации в познании нового материала, изучаемого на втором этапе. </a:t>
            </a:r>
          </a:p>
        </p:txBody>
      </p:sp>
    </p:spTree>
    <p:extLst>
      <p:ext uri="{BB962C8B-B14F-4D97-AF65-F5344CB8AC3E}">
        <p14:creationId xmlns:p14="http://schemas.microsoft.com/office/powerpoint/2010/main" xmlns="" val="21120502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normAutofit/>
          </a:bodyPr>
          <a:lstStyle/>
          <a:p>
            <a:pPr algn="l"/>
            <a:r>
              <a:rPr lang="ru-RU" sz="2400" b="1" dirty="0">
                <a:solidFill>
                  <a:srgbClr val="C00000"/>
                </a:solidFill>
              </a:rPr>
              <a:t>«Осмысление» </a:t>
            </a:r>
            <a:r>
              <a:rPr lang="ru-RU" sz="2400" dirty="0">
                <a:solidFill>
                  <a:schemeClr val="tx1">
                    <a:lumMod val="95000"/>
                    <a:lumOff val="5000"/>
                  </a:schemeClr>
                </a:solidFill>
              </a:rPr>
              <a:t>- учащимся предъявляется новый материал в виде текста и </a:t>
            </a:r>
            <a:r>
              <a:rPr lang="ru-RU" sz="2400" dirty="0" smtClean="0">
                <a:solidFill>
                  <a:schemeClr val="tx1">
                    <a:lumMod val="95000"/>
                    <a:lumOff val="5000"/>
                  </a:schemeClr>
                </a:solidFill>
              </a:rPr>
              <a:t>организуется </a:t>
            </a:r>
            <a:r>
              <a:rPr lang="ru-RU" sz="2400" dirty="0">
                <a:solidFill>
                  <a:schemeClr val="tx1">
                    <a:lumMod val="95000"/>
                    <a:lumOff val="5000"/>
                  </a:schemeClr>
                </a:solidFill>
              </a:rPr>
              <a:t>процесс принятия обучающимися новой информации. У этой </a:t>
            </a:r>
            <a:r>
              <a:rPr lang="ru-RU" sz="2400" dirty="0" smtClean="0">
                <a:solidFill>
                  <a:schemeClr val="tx1">
                    <a:lumMod val="95000"/>
                    <a:lumOff val="5000"/>
                  </a:schemeClr>
                </a:solidFill>
              </a:rPr>
              <a:t>стадии </a:t>
            </a:r>
            <a:r>
              <a:rPr lang="ru-RU" sz="2400" dirty="0">
                <a:solidFill>
                  <a:schemeClr val="tx1">
                    <a:lumMod val="95000"/>
                    <a:lumOff val="5000"/>
                  </a:schemeClr>
                </a:solidFill>
              </a:rPr>
              <a:t>урока есть </a:t>
            </a:r>
            <a:r>
              <a:rPr lang="ru-RU" sz="2400" dirty="0" smtClean="0">
                <a:solidFill>
                  <a:schemeClr val="tx1">
                    <a:lumMod val="95000"/>
                    <a:lumOff val="5000"/>
                  </a:schemeClr>
                </a:solidFill>
              </a:rPr>
              <a:t>свои закономерности</a:t>
            </a:r>
            <a:r>
              <a:rPr lang="ru-RU" sz="2400" dirty="0">
                <a:solidFill>
                  <a:schemeClr val="tx1">
                    <a:lumMod val="95000"/>
                    <a:lumOff val="5000"/>
                  </a:schemeClr>
                </a:solidFill>
              </a:rPr>
              <a:t>, а именно: </a:t>
            </a:r>
            <a:r>
              <a:rPr lang="ru-RU" sz="2400" dirty="0" smtClean="0">
                <a:solidFill>
                  <a:schemeClr val="tx1">
                    <a:lumMod val="95000"/>
                    <a:lumOff val="5000"/>
                  </a:schemeClr>
                </a:solidFill>
              </a:rPr>
              <a:t/>
            </a:r>
            <a:br>
              <a:rPr lang="ru-RU" sz="2400" dirty="0" smtClean="0">
                <a:solidFill>
                  <a:schemeClr val="tx1">
                    <a:lumMod val="95000"/>
                    <a:lumOff val="5000"/>
                  </a:schemeClr>
                </a:solidFill>
              </a:rPr>
            </a:br>
            <a:r>
              <a:rPr lang="ru-RU" sz="2400" dirty="0">
                <a:solidFill>
                  <a:schemeClr val="tx1">
                    <a:lumMod val="95000"/>
                    <a:lumOff val="5000"/>
                  </a:schemeClr>
                </a:solidFill>
              </a:rPr>
              <a:t/>
            </a:r>
            <a:br>
              <a:rPr lang="ru-RU" sz="2400" dirty="0">
                <a:solidFill>
                  <a:schemeClr val="tx1">
                    <a:lumMod val="95000"/>
                    <a:lumOff val="5000"/>
                  </a:schemeClr>
                </a:solidFill>
              </a:rPr>
            </a:br>
            <a:r>
              <a:rPr lang="ru-RU" sz="2400" dirty="0">
                <a:solidFill>
                  <a:schemeClr val="tx1">
                    <a:lumMod val="95000"/>
                    <a:lumOff val="5000"/>
                  </a:schemeClr>
                </a:solidFill>
              </a:rPr>
              <a:t>1) восприятие новой информации индивидуально, поэтому каждый ребёнок работает </a:t>
            </a:r>
            <a:r>
              <a:rPr lang="ru-RU" sz="2400" dirty="0" smtClean="0">
                <a:solidFill>
                  <a:schemeClr val="tx1">
                    <a:lumMod val="95000"/>
                    <a:lumOff val="5000"/>
                  </a:schemeClr>
                </a:solidFill>
              </a:rPr>
              <a:t>самостоятельно</a:t>
            </a:r>
            <a:r>
              <a:rPr lang="ru-RU" sz="2400" dirty="0">
                <a:solidFill>
                  <a:schemeClr val="tx1">
                    <a:lumMod val="95000"/>
                    <a:lumOff val="5000"/>
                  </a:schemeClr>
                </a:solidFill>
              </a:rPr>
              <a:t>;</a:t>
            </a:r>
            <a:br>
              <a:rPr lang="ru-RU" sz="2400" dirty="0">
                <a:solidFill>
                  <a:schemeClr val="tx1">
                    <a:lumMod val="95000"/>
                    <a:lumOff val="5000"/>
                  </a:schemeClr>
                </a:solidFill>
              </a:rPr>
            </a:br>
            <a:r>
              <a:rPr lang="ru-RU" sz="2400" dirty="0">
                <a:solidFill>
                  <a:schemeClr val="tx1">
                    <a:lumMod val="95000"/>
                    <a:lumOff val="5000"/>
                  </a:schemeClr>
                </a:solidFill>
              </a:rPr>
              <a:t>2) осознание нового осуществляется только в активной деятельности, учитель должен создать условия для активного включения в процесс первичного усвоения новой </a:t>
            </a:r>
            <a:r>
              <a:rPr lang="ru-RU" sz="2400" dirty="0" smtClean="0">
                <a:solidFill>
                  <a:schemeClr val="tx1">
                    <a:lumMod val="95000"/>
                    <a:lumOff val="5000"/>
                  </a:schemeClr>
                </a:solidFill>
              </a:rPr>
              <a:t>информации; </a:t>
            </a:r>
            <a:r>
              <a:rPr lang="ru-RU" sz="2400" dirty="0">
                <a:solidFill>
                  <a:schemeClr val="tx1">
                    <a:lumMod val="95000"/>
                    <a:lumOff val="5000"/>
                  </a:schemeClr>
                </a:solidFill>
              </a:rPr>
              <a:t/>
            </a:r>
            <a:br>
              <a:rPr lang="ru-RU" sz="2400" dirty="0">
                <a:solidFill>
                  <a:schemeClr val="tx1">
                    <a:lumMod val="95000"/>
                    <a:lumOff val="5000"/>
                  </a:schemeClr>
                </a:solidFill>
              </a:rPr>
            </a:br>
            <a:r>
              <a:rPr lang="ru-RU" sz="2400" dirty="0">
                <a:solidFill>
                  <a:schemeClr val="tx1">
                    <a:lumMod val="95000"/>
                    <a:lumOff val="5000"/>
                  </a:schemeClr>
                </a:solidFill>
              </a:rPr>
              <a:t>3) любой текст имеет свои характерные особенности (логику, структуру и т.д.), поэтому приёмы активного включения ученика в процесс его освоения приводятся в соответствии с особенностями текста. </a:t>
            </a:r>
          </a:p>
        </p:txBody>
      </p:sp>
    </p:spTree>
    <p:extLst>
      <p:ext uri="{BB962C8B-B14F-4D97-AF65-F5344CB8AC3E}">
        <p14:creationId xmlns:p14="http://schemas.microsoft.com/office/powerpoint/2010/main" xmlns="" val="1422560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106690"/>
          </a:xfrm>
        </p:spPr>
        <p:txBody>
          <a:bodyPr>
            <a:normAutofit/>
          </a:bodyPr>
          <a:lstStyle/>
          <a:p>
            <a:pPr algn="just">
              <a:lnSpc>
                <a:spcPct val="150000"/>
              </a:lnSpc>
            </a:pPr>
            <a:r>
              <a:rPr lang="ru-RU" sz="2800" b="1" dirty="0" smtClean="0"/>
              <a:t>         </a:t>
            </a:r>
            <a:r>
              <a:rPr lang="ru-RU" sz="2800" b="1" dirty="0" smtClean="0">
                <a:solidFill>
                  <a:srgbClr val="C00000"/>
                </a:solidFill>
              </a:rPr>
              <a:t>«</a:t>
            </a:r>
            <a:r>
              <a:rPr lang="ru-RU" sz="2800" b="1" dirty="0">
                <a:solidFill>
                  <a:srgbClr val="C00000"/>
                </a:solidFill>
              </a:rPr>
              <a:t>Рефлексия» </a:t>
            </a:r>
            <a:r>
              <a:rPr lang="ru-RU" sz="2800" dirty="0"/>
              <a:t>- осознание школьниками нового знания. Включает постановку </a:t>
            </a:r>
            <a:r>
              <a:rPr lang="ru-RU" sz="2800" dirty="0" smtClean="0"/>
              <a:t>школьником </a:t>
            </a:r>
            <a:r>
              <a:rPr lang="ru-RU" sz="2800" dirty="0"/>
              <a:t>вопросов: «Что я делаю? Как я это делаю? Зачем я это делаю?». </a:t>
            </a:r>
            <a:r>
              <a:rPr lang="ru-RU" sz="2800" dirty="0" smtClean="0"/>
              <a:t>Ученик </a:t>
            </a:r>
            <a:r>
              <a:rPr lang="ru-RU" sz="2800" dirty="0"/>
              <a:t>усматривает смысл в своих действиях, соотносит их с результатом, осознает приобретённый опыт. </a:t>
            </a:r>
          </a:p>
        </p:txBody>
      </p:sp>
    </p:spTree>
    <p:extLst>
      <p:ext uri="{BB962C8B-B14F-4D97-AF65-F5344CB8AC3E}">
        <p14:creationId xmlns:p14="http://schemas.microsoft.com/office/powerpoint/2010/main" xmlns="" val="1868856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normAutofit/>
          </a:bodyPr>
          <a:lstStyle/>
          <a:p>
            <a:pPr algn="l"/>
            <a:r>
              <a:rPr lang="ru-RU" sz="2400" b="1" dirty="0" smtClean="0">
                <a:solidFill>
                  <a:schemeClr val="tx2">
                    <a:lumMod val="50000"/>
                  </a:schemeClr>
                </a:solidFill>
              </a:rPr>
              <a:t>        На уроках развивать навыки смыслового чтения помогают следующие технологии: </a:t>
            </a:r>
            <a:br>
              <a:rPr lang="ru-RU" sz="2400" b="1" dirty="0" smtClean="0">
                <a:solidFill>
                  <a:schemeClr val="tx2">
                    <a:lumMod val="50000"/>
                  </a:schemeClr>
                </a:solidFill>
              </a:rPr>
            </a:br>
            <a:r>
              <a:rPr lang="ru-RU" sz="2400" dirty="0"/>
              <a:t/>
            </a:r>
            <a:br>
              <a:rPr lang="ru-RU" sz="2400" dirty="0"/>
            </a:br>
            <a:r>
              <a:rPr lang="ru-RU" sz="2400" b="1" dirty="0" smtClean="0">
                <a:solidFill>
                  <a:srgbClr val="C00000"/>
                </a:solidFill>
              </a:rPr>
              <a:t>Кластеры</a:t>
            </a:r>
            <a:r>
              <a:rPr lang="ru-RU" sz="2400" b="1" dirty="0" smtClean="0"/>
              <a:t> </a:t>
            </a:r>
            <a:r>
              <a:rPr lang="ru-RU" sz="2400" dirty="0">
                <a:solidFill>
                  <a:schemeClr val="tx1">
                    <a:lumMod val="95000"/>
                    <a:lumOff val="5000"/>
                  </a:schemeClr>
                </a:solidFill>
              </a:rPr>
              <a:t>– это способ графической </a:t>
            </a:r>
            <a:r>
              <a:rPr lang="ru-RU" sz="2400" dirty="0" smtClean="0">
                <a:solidFill>
                  <a:schemeClr val="tx1">
                    <a:lumMod val="95000"/>
                    <a:lumOff val="5000"/>
                  </a:schemeClr>
                </a:solidFill>
              </a:rPr>
              <a:t>организации материала</a:t>
            </a:r>
            <a:r>
              <a:rPr lang="ru-RU" sz="2400" dirty="0">
                <a:solidFill>
                  <a:schemeClr val="tx1">
                    <a:lumMod val="95000"/>
                    <a:lumOff val="5000"/>
                  </a:schemeClr>
                </a:solidFill>
              </a:rPr>
              <a:t>, позволяющий сделать наглядным те мыслительные процессы, которые происходят </a:t>
            </a:r>
            <a:r>
              <a:rPr lang="ru-RU" sz="2400" dirty="0" smtClean="0">
                <a:solidFill>
                  <a:schemeClr val="tx1">
                    <a:lumMod val="95000"/>
                    <a:lumOff val="5000"/>
                  </a:schemeClr>
                </a:solidFill>
              </a:rPr>
              <a:t>при погружении </a:t>
            </a:r>
            <a:r>
              <a:rPr lang="ru-RU" sz="2400" dirty="0">
                <a:solidFill>
                  <a:schemeClr val="tx1">
                    <a:lumMod val="95000"/>
                    <a:lumOff val="5000"/>
                  </a:schemeClr>
                </a:solidFill>
              </a:rPr>
              <a:t>в ту или иную тему (способ визуализации</a:t>
            </a:r>
            <a:r>
              <a:rPr lang="ru-RU" sz="2400" dirty="0" smtClean="0">
                <a:solidFill>
                  <a:schemeClr val="tx1">
                    <a:lumMod val="95000"/>
                    <a:lumOff val="5000"/>
                  </a:schemeClr>
                </a:solidFill>
              </a:rPr>
              <a:t>). Кластер </a:t>
            </a:r>
            <a:r>
              <a:rPr lang="ru-RU" sz="2400" dirty="0">
                <a:solidFill>
                  <a:schemeClr val="tx1">
                    <a:lumMod val="95000"/>
                    <a:lumOff val="5000"/>
                  </a:schemeClr>
                </a:solidFill>
              </a:rPr>
              <a:t>является отражением нелинейной </a:t>
            </a:r>
            <a:r>
              <a:rPr lang="ru-RU" sz="2400" dirty="0" smtClean="0">
                <a:solidFill>
                  <a:schemeClr val="tx1">
                    <a:lumMod val="95000"/>
                    <a:lumOff val="5000"/>
                  </a:schemeClr>
                </a:solidFill>
              </a:rPr>
              <a:t>формы мышления</a:t>
            </a:r>
            <a:r>
              <a:rPr lang="ru-RU" sz="2400" dirty="0">
                <a:solidFill>
                  <a:schemeClr val="tx1">
                    <a:lumMod val="95000"/>
                    <a:lumOff val="5000"/>
                  </a:schemeClr>
                </a:solidFill>
              </a:rPr>
              <a:t>. </a:t>
            </a:r>
            <a:br>
              <a:rPr lang="ru-RU" sz="2400" dirty="0">
                <a:solidFill>
                  <a:schemeClr val="tx1">
                    <a:lumMod val="95000"/>
                    <a:lumOff val="5000"/>
                  </a:schemeClr>
                </a:solidFill>
              </a:rPr>
            </a:br>
            <a:r>
              <a:rPr lang="ru-RU" sz="2400" b="1" dirty="0" err="1" smtClean="0">
                <a:solidFill>
                  <a:srgbClr val="C00000"/>
                </a:solidFill>
              </a:rPr>
              <a:t>Синквейн</a:t>
            </a:r>
            <a:r>
              <a:rPr lang="ru-RU" sz="2400" b="1" dirty="0" smtClean="0"/>
              <a:t> </a:t>
            </a:r>
            <a:r>
              <a:rPr lang="ru-RU" sz="2400" dirty="0">
                <a:solidFill>
                  <a:schemeClr val="tx1">
                    <a:lumMod val="95000"/>
                    <a:lumOff val="5000"/>
                  </a:schemeClr>
                </a:solidFill>
              </a:rPr>
              <a:t>– используется как способ синтеза материала. Стихотворение, </a:t>
            </a:r>
            <a:r>
              <a:rPr lang="ru-RU" sz="2400" dirty="0" smtClean="0">
                <a:solidFill>
                  <a:schemeClr val="tx1">
                    <a:lumMod val="95000"/>
                    <a:lumOff val="5000"/>
                  </a:schemeClr>
                </a:solidFill>
              </a:rPr>
              <a:t>состоящее </a:t>
            </a:r>
            <a:r>
              <a:rPr lang="ru-RU" sz="2400" dirty="0">
                <a:solidFill>
                  <a:schemeClr val="tx1">
                    <a:lumMod val="95000"/>
                    <a:lumOff val="5000"/>
                  </a:schemeClr>
                </a:solidFill>
              </a:rPr>
              <a:t>из пяти строк, составленных согласно определённым правилам </a:t>
            </a:r>
            <a:r>
              <a:rPr lang="ru-RU" sz="2400" dirty="0" smtClean="0">
                <a:solidFill>
                  <a:schemeClr val="tx1">
                    <a:lumMod val="95000"/>
                    <a:lumOff val="5000"/>
                  </a:schemeClr>
                </a:solidFill>
              </a:rPr>
              <a:t>написания</a:t>
            </a:r>
            <a:r>
              <a:rPr lang="ru-RU" sz="2400" dirty="0">
                <a:solidFill>
                  <a:schemeClr val="tx1">
                    <a:lumMod val="95000"/>
                    <a:lumOff val="5000"/>
                  </a:schemeClr>
                </a:solidFill>
              </a:rPr>
              <a:t>. Лаконичность формы развивает способность резюмировать информацию, излагать смысл в нескольких значимых словах, емких и кратких выражениях. </a:t>
            </a:r>
          </a:p>
        </p:txBody>
      </p:sp>
    </p:spTree>
    <p:extLst>
      <p:ext uri="{BB962C8B-B14F-4D97-AF65-F5344CB8AC3E}">
        <p14:creationId xmlns:p14="http://schemas.microsoft.com/office/powerpoint/2010/main" xmlns="" val="117997919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TotalTime>
  <Words>349</Words>
  <Application>Microsoft Office PowerPoint</Application>
  <PresentationFormat>Экран (4:3)</PresentationFormat>
  <Paragraphs>20</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Смысловое чтение: актуальность, цели и приемы.</vt:lpstr>
      <vt:lpstr>  Федеральные государственные образовательные стандарты основного общего образования включают в метапредметные результаты в качестве обязательного компонента «овладение навыками смыслового чтения текстов различных стилей и жанров», потому что одним их главных источников развития личности является способность читать информацию, предоставленную нам окружающим миром. </vt:lpstr>
      <vt:lpstr>                      Цели смыслового чтения:  - максимально точное и полное понимание содержания текста; - осмысление информации; - внимательное вчитывание и проникновение в смысл с помощью анализа текста; - развитие устной речи и, как следующей важной ступени развития, речи письменной.   </vt:lpstr>
      <vt:lpstr>Под смысловым чтением понимается:   ● осмысление цели чтения и выбор вида чтения в зависимости от цели,  ● извлечение необходимой информации из прочитанных текстов различных жанров,  ● определение основной и второстепенной информации,  ● свободная ориентация в восприятии текстов художественного, научного,  публицистического, юридического, исторического, социологического и  официально-делового стилей. </vt:lpstr>
      <vt:lpstr>Смысловое чтение направлено на развитие критического мышления.      Таким образом, учебное занятие строится на основе трех основных этапов, условно названных: - «вызов»; - «осмысление»; - «рефлексия». </vt:lpstr>
      <vt:lpstr>       «Вызов» - стимулирование интереса к новому знанию происходит через «извлечение» уже известного и выяснение появившихся вопросов. Возникшие вопросы вызывают потребность в новом знании. Этот этап способствует появлению или усилению мотивации в познании нового материала, изучаемого на втором этапе. </vt:lpstr>
      <vt:lpstr>«Осмысление» - учащимся предъявляется новый материал в виде текста и организуется процесс принятия обучающимися новой информации. У этой стадии урока есть свои закономерности, а именно:   1) восприятие новой информации индивидуально, поэтому каждый ребёнок работает самостоятельно; 2) осознание нового осуществляется только в активной деятельности, учитель должен создать условия для активного включения в процесс первичного усвоения новой информации;  3) любой текст имеет свои характерные особенности (логику, структуру и т.д.), поэтому приёмы активного включения ученика в процесс его освоения приводятся в соответствии с особенностями текста. </vt:lpstr>
      <vt:lpstr>         «Рефлексия» - осознание школьниками нового знания. Включает постановку школьником вопросов: «Что я делаю? Как я это делаю? Зачем я это делаю?». Ученик усматривает смысл в своих действиях, соотносит их с результатом, осознает приобретённый опыт. </vt:lpstr>
      <vt:lpstr>        На уроках развивать навыки смыслового чтения помогают следующие технологии:   Кластеры – это способ графической организации материала, позволяющий сделать наглядным те мыслительные процессы, которые происходят при погружении в ту или иную тему (способ визуализации). Кластер является отражением нелинейной формы мышления.  Синквейн – используется как способ синтеза материала. Стихотворение, состоящее из пяти строк, составленных согласно определённым правилам написания. Лаконичность формы развивает способность резюмировать информацию, излагать смысл в нескольких значимых словах, емких и кратких выражениях. </vt:lpstr>
      <vt:lpstr>Для проверки понимания смысла прочитанного можно предложить обучающимся следующие задания:   ● Расскажите о собственном опыте, связанном каким-либо образом с утверждением автора.  ● Можете ли вы привести примеры по теме высказывания.  ● Найдите абзац, в котором содержится вывод, и подтвердите его основаниями из текста.  ● Переформулируйте определения, правила, выводы, переведите прочитанное на «свой» язык.  ● Представьте основное содержание текста в виде плана, схемы, таблицы, рисунка. ● Потренируйтесь в запоминании прочитанного (пересказ, повторение определений, правил). </vt:lpstr>
      <vt:lpstr>   Одним из итоговых приемов выявления знаний обучающихся по прочитанному тексту является составление плана.           Составление плана текста– развитие навыков обучающихся по определению смысловых «точек» текста.          Именно при составлении плана чаще всего у обучающихся и возникают трудности.</vt:lpstr>
      <vt:lpstr>Педагогу необходимо направить обучающихся на самостоятельную работу, объяснить и помочь при составлении плана текста. Можно придерживаться следующих пунктов: ● Прочитать текст, найти новые слова и понятия – выяснить их значение.  ● Определить тему и основную мысль текста.  ● Разделить текст на смысловые части, озаглавить их.  ● Написать черновик плана текста и сопоставить его с текстом. Проследить, все ли главное нашло отражение в плане, связаны ли пункты плана по смыслу, отражают ли они тему и главную мысль.  ● Проверить можно, руководствуясь планом, воспроизвести текст. </vt:lpstr>
      <vt:lpstr>Смысловое чтение предполагает нахождение читателем ключевых слов, ключевых предложений, основного смысла текста. При изучении небольшого текста можно использовать таблицу, которая поможет при анализе и пересказе текста.   </vt:lpstr>
      <vt:lpstr>Смысловое чтение может стать основой развития ценностно-смыслового формирования личностных качеств обучающегося, надежным обеспечением успешной познавательной деятельности на протяжении всей его жизни.          Чтение понимается как базовая интеллектуальная технология, как важнейший ресурс развития личности, как источник приобретения знаний.          Чтение осознается как способ освоения ценностей мировой культуры, средство обретения культурной компетентности личности и подготовки к жизни в окружающей социальной реальности. </vt:lpstr>
      <vt:lpstr>Спасибо за внимание!</vt:lpstr>
    </vt:vector>
  </TitlesOfParts>
  <Company>Microsoft 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Аня</dc:creator>
  <cp:lastModifiedBy>Serg</cp:lastModifiedBy>
  <cp:revision>21</cp:revision>
  <dcterms:created xsi:type="dcterms:W3CDTF">2018-11-10T19:06:54Z</dcterms:created>
  <dcterms:modified xsi:type="dcterms:W3CDTF">2018-11-11T10:27:15Z</dcterms:modified>
</cp:coreProperties>
</file>