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00FF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33"/>
    <a:srgbClr val="0E727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D9A99-AA3D-4687-AA12-D556209E85E6}" type="datetimeFigureOut">
              <a:rPr lang="ru-RU" smtClean="0"/>
              <a:pPr/>
              <a:t>16.03.2012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B4E8C-B6E9-4F08-B364-09B74896E7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6040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FD39-ECD2-4DF4-8FB2-9F5A2186887A}" type="datetimeFigureOut">
              <a:rPr lang="ru-RU" smtClean="0"/>
              <a:pPr/>
              <a:t>16.03.2012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B460-8FD3-4D7B-A965-22BFBF612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FD39-ECD2-4DF4-8FB2-9F5A2186887A}" type="datetimeFigureOut">
              <a:rPr lang="ru-RU" smtClean="0"/>
              <a:pPr/>
              <a:t>16.03.2012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B460-8FD3-4D7B-A965-22BFBF612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FD39-ECD2-4DF4-8FB2-9F5A2186887A}" type="datetimeFigureOut">
              <a:rPr lang="ru-RU" smtClean="0"/>
              <a:pPr/>
              <a:t>16.03.2012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B460-8FD3-4D7B-A965-22BFBF61247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FD39-ECD2-4DF4-8FB2-9F5A2186887A}" type="datetimeFigureOut">
              <a:rPr lang="ru-RU" smtClean="0"/>
              <a:pPr/>
              <a:t>16.03.2012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B460-8FD3-4D7B-A965-22BFBF6124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FD39-ECD2-4DF4-8FB2-9F5A2186887A}" type="datetimeFigureOut">
              <a:rPr lang="ru-RU" smtClean="0"/>
              <a:pPr/>
              <a:t>16.03.2012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B460-8FD3-4D7B-A965-22BFBF612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FD39-ECD2-4DF4-8FB2-9F5A2186887A}" type="datetimeFigureOut">
              <a:rPr lang="ru-RU" smtClean="0"/>
              <a:pPr/>
              <a:t>16.03.2012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B460-8FD3-4D7B-A965-22BFBF6124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FD39-ECD2-4DF4-8FB2-9F5A2186887A}" type="datetimeFigureOut">
              <a:rPr lang="ru-RU" smtClean="0"/>
              <a:pPr/>
              <a:t>16.03.2012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B460-8FD3-4D7B-A965-22BFBF612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FD39-ECD2-4DF4-8FB2-9F5A2186887A}" type="datetimeFigureOut">
              <a:rPr lang="ru-RU" smtClean="0"/>
              <a:pPr/>
              <a:t>16.03.2012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B460-8FD3-4D7B-A965-22BFBF612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FD39-ECD2-4DF4-8FB2-9F5A2186887A}" type="datetimeFigureOut">
              <a:rPr lang="ru-RU" smtClean="0"/>
              <a:pPr/>
              <a:t>16.03.2012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B460-8FD3-4D7B-A965-22BFBF612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FD39-ECD2-4DF4-8FB2-9F5A2186887A}" type="datetimeFigureOut">
              <a:rPr lang="ru-RU" smtClean="0"/>
              <a:pPr/>
              <a:t>16.03.2012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B460-8FD3-4D7B-A965-22BFBF6124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FD39-ECD2-4DF4-8FB2-9F5A2186887A}" type="datetimeFigureOut">
              <a:rPr lang="ru-RU" smtClean="0"/>
              <a:pPr/>
              <a:t>16.03.2012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B460-8FD3-4D7B-A965-22BFBF6124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1A6FD39-ECD2-4DF4-8FB2-9F5A2186887A}" type="datetimeFigureOut">
              <a:rPr lang="ru-RU" smtClean="0"/>
              <a:pPr/>
              <a:t>16.03.2012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CCAB460-8FD3-4D7B-A965-22BFBF6124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2.jpeg"/><Relationship Id="rId7" Type="http://schemas.openxmlformats.org/officeDocument/2006/relationships/image" Target="../media/image32.jpeg"/><Relationship Id="rId12" Type="http://schemas.openxmlformats.org/officeDocument/2006/relationships/image" Target="../media/image3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11" Type="http://schemas.openxmlformats.org/officeDocument/2006/relationships/image" Target="../media/image35.jpeg"/><Relationship Id="rId5" Type="http://schemas.openxmlformats.org/officeDocument/2006/relationships/image" Target="../media/image30.jpeg"/><Relationship Id="rId10" Type="http://schemas.openxmlformats.org/officeDocument/2006/relationships/image" Target="../media/image34.jpeg"/><Relationship Id="rId4" Type="http://schemas.openxmlformats.org/officeDocument/2006/relationships/image" Target="../media/image29.jpeg"/><Relationship Id="rId9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1.wav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1.wav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audio" Target="../media/audio2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6.xml"/><Relationship Id="rId7" Type="http://schemas.microsoft.com/office/2007/relationships/hdphoto" Target="../media/hdphoto1.wdp"/><Relationship Id="rId2" Type="http://schemas.openxmlformats.org/officeDocument/2006/relationships/audio" Target="file:///G:\&#1087;&#1088;&#1077;&#1079;&#1077;&#1085;&#1090;&#1072;&#1094;&#1080;&#1103;%20&#1082;&#1086;&#1085;&#1100;&#1082;&#1080;\08.%20&#1058;&#1072;&#1085;&#1077;&#1094;%20&#1054;&#1083;&#1080;&#1084;&#1087;&#1080;&#1081;&#1089;&#1082;&#1080;&#1081;%20&#1074;&#1072;&#1083;&#1100;&#1089;%20-%20&#1040;.&#1046;&#1091;&#1088;&#1073;&#1080;&#1085;.mp3" TargetMode="External"/><Relationship Id="rId1" Type="http://schemas.openxmlformats.org/officeDocument/2006/relationships/video" Target="NULL" TargetMode="External"/><Relationship Id="rId6" Type="http://schemas.openxmlformats.org/officeDocument/2006/relationships/image" Target="../media/image19.png"/><Relationship Id="rId5" Type="http://schemas.microsoft.com/office/2007/relationships/media" Target="../media/media1.mp3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1905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39472" cy="1800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400" dirty="0" smtClean="0">
                <a:latin typeface="Burlak" pitchFamily="66" charset="0"/>
              </a:rPr>
              <a:t>Коньки бывают разные. </a:t>
            </a:r>
            <a:endParaRPr lang="ru-RU" sz="4400" dirty="0">
              <a:latin typeface="Burlak" pitchFamily="66" charset="0"/>
            </a:endParaRPr>
          </a:p>
        </p:txBody>
      </p:sp>
      <p:pic>
        <p:nvPicPr>
          <p:cNvPr id="1026" name="Picture 2" descr="C:\Users\Любчик\Desktop\фото для конспекта\66617352_ngdetpict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5699" y="2060848"/>
            <a:ext cx="4629160" cy="46291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498177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DS Goose" pitchFamily="2" charset="-52"/>
              </a:rPr>
              <a:t>Прочное крепление к ноге, придумал наш царь Петр I, который находясь в Голландии, сам увлекся катанием на коньках. С тех пор коньки были прочно прикреплены к ногам и никогда не слетали.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  <a:latin typeface="DS Goose" pitchFamily="2" charset="-52"/>
            </a:endParaRPr>
          </a:p>
        </p:txBody>
      </p:sp>
      <p:pic>
        <p:nvPicPr>
          <p:cNvPr id="10242" name="Picture 2" descr="C:\Users\Любчик\Desktop\фото для конспекта\Edgar_Magde_Sy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1" y="2132856"/>
            <a:ext cx="3714776" cy="424658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2050" name="Picture 2" descr="C:\Users\Любчик\Desktop\фото для конспекта\051aab13007f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5" y="2176218"/>
            <a:ext cx="3000396" cy="421930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Самые первые коньки для бега с тонким лезвием, были придуманы в 1888 году, двумя норвежскими бегунами изобретателями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А.Паульсоном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и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К.Вернерром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990033"/>
                </a:solidFill>
              </a:rPr>
              <a:t>         </a:t>
            </a:r>
            <a:r>
              <a:rPr lang="ru-RU" sz="2000" dirty="0" smtClean="0">
                <a:solidFill>
                  <a:srgbClr val="990033"/>
                </a:solidFill>
              </a:rPr>
              <a:t>Аксель </a:t>
            </a:r>
            <a:r>
              <a:rPr lang="ru-RU" sz="2000" dirty="0" err="1" smtClean="0">
                <a:solidFill>
                  <a:srgbClr val="990033"/>
                </a:solidFill>
              </a:rPr>
              <a:t>Паульсон</a:t>
            </a:r>
            <a:r>
              <a:rPr lang="ru-RU" sz="2000" dirty="0" smtClean="0">
                <a:solidFill>
                  <a:srgbClr val="990033"/>
                </a:solidFill>
              </a:rPr>
              <a:t>                                        Александр Никитович Паншин</a:t>
            </a:r>
            <a:br>
              <a:rPr lang="ru-RU" sz="2000" dirty="0" smtClean="0">
                <a:solidFill>
                  <a:srgbClr val="990033"/>
                </a:solidFill>
              </a:rPr>
            </a:br>
            <a:r>
              <a:rPr lang="ru-RU" sz="2000" dirty="0" smtClean="0">
                <a:solidFill>
                  <a:srgbClr val="990033"/>
                </a:solidFill>
              </a:rPr>
              <a:t>норвежский фигурист и конькобежец                              первый чемпион мира</a:t>
            </a:r>
            <a:endParaRPr lang="ru-RU" sz="2000" dirty="0">
              <a:solidFill>
                <a:srgbClr val="990033"/>
              </a:solidFill>
            </a:endParaRPr>
          </a:p>
        </p:txBody>
      </p:sp>
      <p:pic>
        <p:nvPicPr>
          <p:cNvPr id="11266" name="Picture 2" descr="C:\Users\Любчик\Desktop\фото для конспекта\Winter-Game.com_24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040" y="3145315"/>
            <a:ext cx="3943946" cy="299626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1026" name="Picture 2" descr="C:\Users\Любчик\Desktop\Axel_Pauls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928934"/>
            <a:ext cx="2794019" cy="342902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128588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Ampir Deco" pitchFamily="2" charset="0"/>
              </a:rPr>
              <a:t>Системный оператор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800" dirty="0" smtClean="0">
                <a:latin typeface="a_AntiqueGr" pitchFamily="82" charset="-52"/>
              </a:rPr>
              <a:t>(волшебный экран)</a:t>
            </a:r>
            <a:endParaRPr lang="ru-RU" sz="2800" dirty="0">
              <a:latin typeface="a_AntiqueGr" pitchFamily="82" charset="-52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2086227"/>
              </p:ext>
            </p:extLst>
          </p:nvPr>
        </p:nvGraphicFramePr>
        <p:xfrm>
          <a:off x="1500167" y="1428737"/>
          <a:ext cx="6096000" cy="528638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32000"/>
                <a:gridCol w="2032000"/>
                <a:gridCol w="2032000"/>
              </a:tblGrid>
              <a:tr h="1762129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1762129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1762129"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7" name="Picture 3" descr="C:\Users\Любчик\Desktop\фото для конспекта\3667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6327" y="3238794"/>
            <a:ext cx="1643075" cy="16430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pic>
        <p:nvPicPr>
          <p:cNvPr id="6148" name="Picture 4" descr="C:\Users\Любчик\Desktop\фото для конспекта\00000e9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571613"/>
            <a:ext cx="1889119" cy="14168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6149" name="Picture 5" descr="C:\Users\Любчик\Desktop\фото для конспекта\125-197-thickbo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52608" flipH="1">
            <a:off x="3733515" y="6187022"/>
            <a:ext cx="1488977" cy="575697"/>
          </a:xfrm>
          <a:prstGeom prst="rect">
            <a:avLst/>
          </a:prstGeom>
          <a:noFill/>
        </p:spPr>
      </p:pic>
      <p:pic>
        <p:nvPicPr>
          <p:cNvPr id="6151" name="Picture 7" descr="C:\Users\Любчик\Desktop\фото для конспекта\ff615d9ddd61ef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5072075"/>
            <a:ext cx="1143008" cy="11864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6153" name="Picture 9" descr="C:\Users\Любчик\Desktop\фото для конспекта\old_skate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9" y="3357562"/>
            <a:ext cx="1510908" cy="14055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6154" name="Picture 10" descr="C:\Users\Любчик\Desktop\фото для конспекта\0002eg6s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28794" y="5572141"/>
            <a:ext cx="1500199" cy="967233"/>
          </a:xfrm>
          <a:prstGeom prst="rect">
            <a:avLst/>
          </a:prstGeom>
          <a:noFill/>
        </p:spPr>
      </p:pic>
      <p:pic>
        <p:nvPicPr>
          <p:cNvPr id="3074" name="Picture 2" descr="C:\Users\Любчик\Desktop\фото для конспекта\75e74a1277c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14481" y="5143512"/>
            <a:ext cx="982323" cy="509580"/>
          </a:xfrm>
          <a:prstGeom prst="rect">
            <a:avLst/>
          </a:prstGeom>
          <a:noFill/>
        </p:spPr>
      </p:pic>
      <p:pic>
        <p:nvPicPr>
          <p:cNvPr id="12" name="Picture 2" descr="C:\Users\Любчик\Desktop\фото для конспекта\1999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68" y="5429265"/>
            <a:ext cx="571504" cy="571504"/>
          </a:xfrm>
          <a:prstGeom prst="rect">
            <a:avLst/>
          </a:prstGeom>
          <a:noFill/>
        </p:spPr>
      </p:pic>
      <p:pic>
        <p:nvPicPr>
          <p:cNvPr id="1026" name="Picture 2" descr="C:\Users\Любчик\Desktop\фото для конспекта\81d46d71105f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43042" y="1571613"/>
            <a:ext cx="1785951" cy="140373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pic>
        <p:nvPicPr>
          <p:cNvPr id="13" name="Picture 4" descr="C:\Users\Любчик\Desktop\фото для конспекта\00000e9f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57949" y="1500175"/>
            <a:ext cx="1174739" cy="881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pic>
        <p:nvPicPr>
          <p:cNvPr id="14" name="Picture 2" descr="C:\Users\Любчик\Desktop\фото для конспекта\81d46d71105f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43571" y="2143116"/>
            <a:ext cx="1143008" cy="8983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704089"/>
            <a:ext cx="2736304" cy="1068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 </a:t>
            </a:r>
            <a:r>
              <a:rPr lang="ru-RU" dirty="0" smtClean="0">
                <a:latin typeface="a_AntiqueGr" pitchFamily="82" charset="-52"/>
              </a:rPr>
              <a:t>Хоккеист</a:t>
            </a:r>
            <a:endParaRPr lang="ru-RU" dirty="0">
              <a:latin typeface="a_AntiqueGr" pitchFamily="82" charset="-52"/>
            </a:endParaRPr>
          </a:p>
        </p:txBody>
      </p:sp>
      <p:pic>
        <p:nvPicPr>
          <p:cNvPr id="2050" name="Picture 2" descr="C:\Users\Любчик\Desktop\фото для конспекта\0_65618_38b975c4_XL.jpeg">
            <a:hlinkClick r:id="" action="ppaction://noaction">
              <a:snd r:embed="rId2" name="chimes.wav"/>
            </a:hlinkClick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5" y="917878"/>
            <a:ext cx="3643339" cy="544798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2051" name="Picture 3" descr="C:\Users\Любчик\Desktop\фото для конспекта\bauer-skat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46853">
            <a:off x="5020844" y="2799120"/>
            <a:ext cx="3430907" cy="34309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338328"/>
            <a:ext cx="4546848" cy="12527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mpir Deco" pitchFamily="2" charset="0"/>
              </a:rPr>
              <a:t>                               Конькобежец</a:t>
            </a:r>
            <a:endParaRPr lang="ru-RU" dirty="0">
              <a:latin typeface="Ampir Deco" pitchFamily="2" charset="0"/>
            </a:endParaRPr>
          </a:p>
        </p:txBody>
      </p:sp>
      <p:pic>
        <p:nvPicPr>
          <p:cNvPr id="3074" name="Picture 2" descr="C:\Users\Любчик\Desktop\фото для конспекта\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142984"/>
            <a:ext cx="3562368" cy="534355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3075" name="Picture 3" descr="C:\Users\Любчик\Desktop\фото для конспекта\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9684">
            <a:off x="4929189" y="2500307"/>
            <a:ext cx="3549651" cy="38036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118" y="338328"/>
            <a:ext cx="3200682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   </a:t>
            </a:r>
            <a:r>
              <a:rPr lang="ru-RU" dirty="0" smtClean="0">
                <a:latin typeface="Ampir Deco" pitchFamily="2" charset="0"/>
              </a:rPr>
              <a:t>Фигурист</a:t>
            </a:r>
            <a:endParaRPr lang="ru-RU" dirty="0">
              <a:latin typeface="Ampir Deco" pitchFamily="2" charset="0"/>
            </a:endParaRPr>
          </a:p>
        </p:txBody>
      </p:sp>
      <p:pic>
        <p:nvPicPr>
          <p:cNvPr id="5" name="Picture 3" descr="C:\Users\Любчик\Desktop\фото для конспекта\freesty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41534">
            <a:off x="5495522" y="2923775"/>
            <a:ext cx="3148660" cy="3071035"/>
          </a:xfrm>
          <a:prstGeom prst="rect">
            <a:avLst/>
          </a:prstGeom>
          <a:noFill/>
        </p:spPr>
      </p:pic>
      <p:pic>
        <p:nvPicPr>
          <p:cNvPr id="6" name="Picture 2" descr="C:\Users\Любчик\Desktop\фото для конспекта\973228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079" y="2204864"/>
            <a:ext cx="5334039" cy="40005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188640"/>
            <a:ext cx="2818656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</a:t>
            </a:r>
            <a:r>
              <a:rPr lang="ru-RU" sz="6700" dirty="0" smtClean="0">
                <a:latin typeface="a_AntiqueGr" pitchFamily="82" charset="-52"/>
              </a:rPr>
              <a:t>Роллер</a:t>
            </a:r>
            <a:endParaRPr lang="ru-RU" sz="6700" dirty="0">
              <a:latin typeface="a_AntiqueGr" pitchFamily="82" charset="-52"/>
            </a:endParaRPr>
          </a:p>
        </p:txBody>
      </p:sp>
      <p:pic>
        <p:nvPicPr>
          <p:cNvPr id="5" name="Picture 2" descr="C:\Users\Любчик\Desktop\фото для конспекта\05_01_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2" y="1988840"/>
            <a:ext cx="5516367" cy="414340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026" name="Picture 2" descr="C:\Users\Любчик\Desktop\фото для конспекта\1294834974_156380678_1--2--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01436">
            <a:off x="5900731" y="3315984"/>
            <a:ext cx="3056161" cy="16625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9"/>
            <a:ext cx="8305800" cy="121444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3600" dirty="0" smtClean="0">
                <a:latin typeface="Ampir Deco" pitchFamily="2" charset="0"/>
              </a:rPr>
              <a:t>Системный оператор</a:t>
            </a:r>
            <a:r>
              <a:rPr lang="ru-RU" sz="3100" dirty="0" smtClean="0">
                <a:latin typeface="Ampir Deco" pitchFamily="2" charset="0"/>
              </a:rPr>
              <a:t/>
            </a:r>
            <a:br>
              <a:rPr lang="ru-RU" sz="3100" dirty="0" smtClean="0">
                <a:latin typeface="Ampir Deco" pitchFamily="2" charset="0"/>
              </a:rPr>
            </a:br>
            <a:r>
              <a:rPr lang="ru-RU" sz="2700" dirty="0" smtClean="0">
                <a:latin typeface="a_AntiqueGr" pitchFamily="82" charset="-52"/>
              </a:rPr>
              <a:t> (волшебный экран)</a:t>
            </a:r>
            <a:endParaRPr lang="ru-RU" sz="2700" dirty="0">
              <a:latin typeface="a_AntiqueGr" pitchFamily="82" charset="-52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97476869"/>
              </p:ext>
            </p:extLst>
          </p:nvPr>
        </p:nvGraphicFramePr>
        <p:xfrm>
          <a:off x="1475657" y="1484784"/>
          <a:ext cx="6120510" cy="5230341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40170"/>
                <a:gridCol w="2040170"/>
                <a:gridCol w="2040170"/>
              </a:tblGrid>
              <a:tr h="1743447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174344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1743447"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8" name="Picture 4" descr="C:\Users\Любчик\Desktop\фото для конспекта\00000e9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3720" y="1628800"/>
            <a:ext cx="2000263" cy="1500198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pic>
        <p:nvPicPr>
          <p:cNvPr id="6149" name="Picture 5" descr="C:\Users\Любчик\Desktop\фото для конспекта\125-197-thickbo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923927" y="4334555"/>
            <a:ext cx="1381239" cy="476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1" name="Picture 7" descr="C:\Users\Любчик\Desktop\фото для конспекта\ff615d9ddd61ef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3" y="3648739"/>
            <a:ext cx="1000132" cy="103810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1026" name="Picture 2" descr="C:\Users\Любчик\Desktop\фото для конспекта\199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3596285"/>
            <a:ext cx="571504" cy="571504"/>
          </a:xfrm>
          <a:prstGeom prst="rect">
            <a:avLst/>
          </a:prstGeom>
          <a:noFill/>
        </p:spPr>
      </p:pic>
      <p:pic>
        <p:nvPicPr>
          <p:cNvPr id="3" name="Picture 2" descr="C:\Users\Любчик\Desktop\фото для конспекта\2.300.225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43720" y="3284984"/>
            <a:ext cx="1999071" cy="1643074"/>
          </a:xfrm>
          <a:prstGeom prst="rect">
            <a:avLst/>
          </a:prstGeom>
          <a:noFill/>
        </p:spPr>
      </p:pic>
      <p:pic>
        <p:nvPicPr>
          <p:cNvPr id="10" name="Picture 3" descr="C:\Users\Любчик\Desktop\фото для конспекта\36674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86595" y="3240656"/>
            <a:ext cx="1714512" cy="1714512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12500"/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  <p:sndAc>
          <p:stSnd>
            <p:snd r:embed="rId9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913E-6 L -0.00781 0.2391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19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68101E-6 L -2.22222E-6 0.1864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58 0.05991 L -0.00764 0.2278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83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305800" cy="192882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Первые коньки нашли под Одессой, </a:t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более  3000 лет!</a:t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Были изготовлены из кости.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170" name="Picture 2" descr="C:\Users\Любчик\Desktop\фото для конспекта\konki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5656" y="2380731"/>
            <a:ext cx="6536797" cy="39376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3" name="08. Танец Олимпийский вальс - А.Журбин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>
                  <p14:fade in="250" out="750"/>
                </p14:media>
              </p:ext>
            </p:extLst>
          </p:nvPr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32440" y="6042839"/>
            <a:ext cx="487363" cy="487363"/>
          </a:xfrm>
          <a:prstGeom prst="rect">
            <a:avLst/>
          </a:prstGeom>
        </p:spPr>
      </p:pic>
      <p:pic>
        <p:nvPicPr>
          <p:cNvPr id="9" name="08. Танец Олимпийский вальс - А.Журбин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8429652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0000" numSld="999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audio>
              <p:cMediaNode vol="20000" numSld="999"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Любчик\Desktop\фото для конспекта\old_skat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84679">
            <a:off x="903088" y="2731714"/>
            <a:ext cx="3298673" cy="3068624"/>
          </a:xfrm>
          <a:prstGeom prst="rect">
            <a:avLst/>
          </a:prstGeom>
          <a:noFill/>
        </p:spPr>
      </p:pic>
      <p:pic>
        <p:nvPicPr>
          <p:cNvPr id="8195" name="Picture 3" descr="C:\Users\Любчик\Desktop\фото для конспекта\0_4b215_a8780e69_X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6324" y="2000241"/>
            <a:ext cx="3491891" cy="464347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_AntiqueGr" pitchFamily="82" charset="-52"/>
              </a:rPr>
              <a:t>С 14 до 17 века, коньки изготавливались из дерева, а острие делали из тонкого пласта металла. 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a_AntiqueGr" pitchFamily="82" charset="-5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В начале 18 века на севере Европы, появились первые стальные коньки, но их крепление желало лучшего, они часто слетали с ног любителей покататься на льду.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pic>
        <p:nvPicPr>
          <p:cNvPr id="9218" name="Picture 2" descr="C:\Users\Любчик\Desktop\фото для конспекта\derev_kon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3357563"/>
            <a:ext cx="3357587" cy="2367778"/>
          </a:xfrm>
          <a:prstGeom prst="rect">
            <a:avLst/>
          </a:prstGeom>
          <a:noFill/>
        </p:spPr>
      </p:pic>
      <p:pic>
        <p:nvPicPr>
          <p:cNvPr id="9219" name="Picture 3" descr="C:\Users\Любчик\Desktop\фото для конспекта\3247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1" y="2601991"/>
            <a:ext cx="4962851" cy="39702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559</TotalTime>
  <Words>129</Words>
  <Application>Microsoft Office PowerPoint</Application>
  <PresentationFormat>Экран (4:3)</PresentationFormat>
  <Paragraphs>14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 Коньки бывают разные. </vt:lpstr>
      <vt:lpstr>                                    Хоккеист</vt:lpstr>
      <vt:lpstr>                               Конькобежец</vt:lpstr>
      <vt:lpstr>                                      Фигурист</vt:lpstr>
      <vt:lpstr>                                             Роллер</vt:lpstr>
      <vt:lpstr> Системный оператор  (волшебный экран)</vt:lpstr>
      <vt:lpstr>Первые коньки нашли под Одессой,  более  3000 лет! Были изготовлены из кости.</vt:lpstr>
      <vt:lpstr>С 14 до 17 века, коньки изготавливались из дерева, а острие делали из тонкого пласта металла. </vt:lpstr>
      <vt:lpstr>В начале 18 века на севере Европы, появились первые стальные коньки, но их крепление желало лучшего, они часто слетали с ног любителей покататься на льду. </vt:lpstr>
      <vt:lpstr>Прочное крепление к ноге, придумал наш царь Петр I, который находясь в Голландии, сам увлекся катанием на коньках. С тех пор коньки были прочно прикреплены к ногам и никогда не слетали.</vt:lpstr>
      <vt:lpstr>Самые первые коньки для бега с тонким лезвием, были придуманы в 1888 году, двумя норвежскими бегунами изобретателями А.Паульсоном и К.Вернерром.          Аксель Паульсон                                        Александр Никитович Паншин норвежский фигурист и конькобежец                              первый чемпион мира</vt:lpstr>
      <vt:lpstr>Системный оператор (волшебный экран)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Коньки…</dc:title>
  <dc:creator>Любчик</dc:creator>
  <cp:lastModifiedBy>АБВГДейка</cp:lastModifiedBy>
  <cp:revision>46</cp:revision>
  <dcterms:created xsi:type="dcterms:W3CDTF">2012-03-09T18:44:28Z</dcterms:created>
  <dcterms:modified xsi:type="dcterms:W3CDTF">2012-03-16T06:53:13Z</dcterms:modified>
</cp:coreProperties>
</file>