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6" r:id="rId2"/>
    <p:sldId id="257" r:id="rId3"/>
    <p:sldId id="262" r:id="rId4"/>
    <p:sldId id="260" r:id="rId5"/>
    <p:sldId id="261" r:id="rId6"/>
    <p:sldId id="272" r:id="rId7"/>
    <p:sldId id="274" r:id="rId8"/>
    <p:sldId id="273" r:id="rId9"/>
    <p:sldId id="275" r:id="rId10"/>
    <p:sldId id="276" r:id="rId11"/>
    <p:sldId id="277" r:id="rId12"/>
    <p:sldId id="278" r:id="rId13"/>
    <p:sldId id="271" r:id="rId14"/>
    <p:sldId id="265" r:id="rId15"/>
    <p:sldId id="266" r:id="rId16"/>
    <p:sldId id="268" r:id="rId17"/>
    <p:sldId id="267" r:id="rId18"/>
    <p:sldId id="269" r:id="rId19"/>
    <p:sldId id="270" r:id="rId20"/>
    <p:sldId id="279" r:id="rId21"/>
    <p:sldId id="280" r:id="rId22"/>
    <p:sldId id="281" r:id="rId23"/>
    <p:sldId id="282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CA1F3-6AD4-467A-87EA-93897529065A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1316F-78F3-46C4-AC94-5428E9A1FE1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1316F-78F3-46C4-AC94-5428E9A1FE1C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lecta.rosuchebnik.ru/" TargetMode="External"/><Relationship Id="rId7" Type="http://schemas.openxmlformats.org/officeDocument/2006/relationships/hyperlink" Target="https://globallab.org/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aklass.ru/" TargetMode="External"/><Relationship Id="rId5" Type="http://schemas.openxmlformats.org/officeDocument/2006/relationships/hyperlink" Target="https://znanika.ru/" TargetMode="External"/><Relationship Id="rId4" Type="http://schemas.openxmlformats.org/officeDocument/2006/relationships/hyperlink" Target="https://edunano.ru/stemford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196752"/>
            <a:ext cx="8229600" cy="4464496"/>
          </a:xfrm>
        </p:spPr>
        <p:txBody>
          <a:bodyPr>
            <a:noAutofit/>
          </a:bodyPr>
          <a:lstStyle/>
          <a:p>
            <a:r>
              <a:rPr lang="ru-RU" sz="6000" dirty="0" smtClean="0"/>
              <a:t>Обзор графического планшета </a:t>
            </a:r>
            <a:r>
              <a:rPr lang="ru-RU" sz="6000" dirty="0" err="1" smtClean="0"/>
              <a:t>Wacom</a:t>
            </a:r>
            <a:r>
              <a:rPr lang="ru-RU" sz="6000" dirty="0" smtClean="0"/>
              <a:t> </a:t>
            </a:r>
            <a:r>
              <a:rPr lang="ru-RU" sz="6000" dirty="0" err="1" smtClean="0"/>
              <a:t>Bamboo</a:t>
            </a:r>
            <a:r>
              <a:rPr lang="ru-RU" sz="6000" dirty="0" smtClean="0"/>
              <a:t> </a:t>
            </a:r>
            <a:r>
              <a:rPr lang="ru-RU" sz="6000" dirty="0" err="1" smtClean="0"/>
              <a:t>Pen&amp;Touch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Тренажер для отработки координации (игра)</a:t>
            </a:r>
            <a:endParaRPr lang="ru-RU" dirty="0"/>
          </a:p>
        </p:txBody>
      </p:sp>
      <p:pic>
        <p:nvPicPr>
          <p:cNvPr id="8194" name="Picture 2" descr="C:\Users\арт\Desktop\Новая папка (4)\Screenshots\Снимок экрана (38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00200"/>
            <a:ext cx="7344816" cy="470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Тренажер для отработки координации ( кисть)</a:t>
            </a:r>
            <a:endParaRPr lang="ru-RU" dirty="0"/>
          </a:p>
        </p:txBody>
      </p:sp>
      <p:pic>
        <p:nvPicPr>
          <p:cNvPr id="7170" name="Picture 2" descr="C:\Users\арт\Desktop\Новая папка (4)\Screenshots\Снимок экрана (37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517" y="1600200"/>
            <a:ext cx="804896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Рабочая поверхность </a:t>
            </a:r>
            <a:endParaRPr lang="ru-RU" dirty="0"/>
          </a:p>
        </p:txBody>
      </p:sp>
      <p:pic>
        <p:nvPicPr>
          <p:cNvPr id="9219" name="Picture 3" descr="C:\Users\арт\Pictures\Screenshots\Снимок экрана (43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416823" cy="4590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Autofit/>
          </a:bodyPr>
          <a:lstStyle/>
          <a:p>
            <a:r>
              <a:rPr lang="ru-RU" sz="3600" dirty="0"/>
              <a:t>ИСПОЛЬЗОВАНИЕ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24745"/>
            <a:ext cx="4040188" cy="648071"/>
          </a:xfrm>
        </p:spPr>
        <p:txBody>
          <a:bodyPr/>
          <a:lstStyle/>
          <a:p>
            <a:pPr algn="ctr"/>
            <a:r>
              <a:rPr lang="ru-RU" dirty="0" smtClean="0"/>
              <a:t>ПРЕИМУЩЕСТВА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060848"/>
            <a:ext cx="4040188" cy="4065315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2600" dirty="0"/>
              <a:t>Способствует более активному участию учащегося, позволяя добавлять новую информацию. </a:t>
            </a:r>
          </a:p>
          <a:p>
            <a:pPr lvl="0"/>
            <a:r>
              <a:rPr lang="ru-RU" sz="2600" dirty="0"/>
              <a:t>Статические уроки превращаются в динамические.</a:t>
            </a:r>
          </a:p>
          <a:p>
            <a:pPr lvl="0"/>
            <a:r>
              <a:rPr lang="ru-RU" sz="2600" dirty="0"/>
              <a:t>Позволяет заранее подготовить материал, сохранить его и при этом есть возможность быстро добавлять новую информацию и идеи.</a:t>
            </a:r>
          </a:p>
          <a:p>
            <a:pPr lvl="0"/>
            <a:r>
              <a:rPr lang="ru-RU" sz="2600" dirty="0"/>
              <a:t>Прост в использовании. </a:t>
            </a:r>
          </a:p>
          <a:p>
            <a:pPr lvl="0"/>
            <a:r>
              <a:rPr lang="ru-RU" sz="2600" dirty="0"/>
              <a:t>Работа ученика и учителя в одной плоскости и контроль. </a:t>
            </a:r>
          </a:p>
          <a:p>
            <a:pPr lvl="0"/>
            <a:r>
              <a:rPr lang="ru-RU" sz="2600" dirty="0"/>
              <a:t>Может работать с любыми выбранными вами приложениями. 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980729"/>
            <a:ext cx="4041775" cy="792088"/>
          </a:xfrm>
        </p:spPr>
        <p:txBody>
          <a:bodyPr/>
          <a:lstStyle/>
          <a:p>
            <a:pPr algn="ctr"/>
            <a:r>
              <a:rPr lang="ru-RU" dirty="0" smtClean="0"/>
              <a:t>НЕДОСТАТКИ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Не может использоваться  при работе с детьми с некоторыми нозологиям: -это например, слабовидящими и детьми имеющие заболевания обусловленными деформацией кистей рук.</a:t>
            </a:r>
          </a:p>
          <a:p>
            <a:r>
              <a:rPr lang="ru-RU" dirty="0"/>
              <a:t>Требуется  дополнительные  информационные  ресурсы.  Для работы в </a:t>
            </a:r>
            <a:r>
              <a:rPr lang="ru-RU" dirty="0" err="1"/>
              <a:t>онлайн</a:t>
            </a:r>
            <a:r>
              <a:rPr lang="ru-RU" dirty="0"/>
              <a:t>  режиме на дистанционных уроках необходимо использовать виртуальные интерактивные доски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ВИРТУАЛЬНЫЕ ИНТЕРАКТИВНЫЕ  ДОСКИ 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762099"/>
          </a:xfrm>
        </p:spPr>
        <p:txBody>
          <a:bodyPr>
            <a:normAutofit fontScale="70000" lnSpcReduction="20000"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TWIDDLA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https://www.twiddla.com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444444444444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2348880"/>
            <a:ext cx="4245868" cy="4104456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762099"/>
          </a:xfrm>
        </p:spPr>
        <p:txBody>
          <a:bodyPr>
            <a:normAutofit fontScale="70000" lnSpcReduction="20000"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Tutorsbox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https://tutorsbox.com/ru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tutorsbox.com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564904"/>
            <a:ext cx="4041775" cy="388843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Tutorsbox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https://tutorsbox.com/ru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 descr="tkeli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/>
              <a:t>Пример урока</a:t>
            </a:r>
            <a:endParaRPr lang="ru-RU" dirty="0"/>
          </a:p>
        </p:txBody>
      </p:sp>
      <p:pic>
        <p:nvPicPr>
          <p:cNvPr id="2050" name="Picture 2" descr="C:\Users\арт\Desktop\Новая папка (4)\выступление\Скриншот_Рычина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005" y="1412776"/>
            <a:ext cx="8057989" cy="4713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TWIDDLA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https://www.twiddla.com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pic>
        <p:nvPicPr>
          <p:cNvPr id="4" name="Содержимое 3" descr="fd0e8d6684f13684f7939d436894b9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8614"/>
            <a:ext cx="8229600" cy="450913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/>
          <a:lstStyle/>
          <a:p>
            <a:r>
              <a:rPr lang="ru-RU" dirty="0" smtClean="0"/>
              <a:t>Пример урока</a:t>
            </a:r>
            <a:endParaRPr lang="ru-RU" dirty="0"/>
          </a:p>
        </p:txBody>
      </p:sp>
      <p:pic>
        <p:nvPicPr>
          <p:cNvPr id="1026" name="Picture 2" descr="C:\Users\арт\Desktop\Новая папка (4)\скрины\mathru.fd7939ef00d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630" y="1600200"/>
            <a:ext cx="790474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Анализ функций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52737"/>
            <a:ext cx="4040188" cy="864096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Twiddla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универсальна</a:t>
            </a:r>
            <a:r>
              <a:rPr lang="ru-RU" dirty="0"/>
              <a:t>: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137323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2600" dirty="0"/>
              <a:t>Нет необходимости скачивать  и устанавливать приложение, работает на любом браузере в режиме </a:t>
            </a:r>
            <a:r>
              <a:rPr lang="ru-RU" sz="2600" dirty="0" err="1"/>
              <a:t>онлайн</a:t>
            </a:r>
            <a:r>
              <a:rPr lang="ru-RU" sz="2600" dirty="0"/>
              <a:t>.</a:t>
            </a:r>
          </a:p>
          <a:p>
            <a:pPr lvl="0"/>
            <a:r>
              <a:rPr lang="ru-RU" sz="2600" dirty="0"/>
              <a:t>Позволяет в реальном времени размещать на рабочей поверхности текст, иллюстрации, фигуры, рисование «от руки»</a:t>
            </a:r>
          </a:p>
          <a:p>
            <a:pPr lvl="0"/>
            <a:r>
              <a:rPr lang="ru-RU" sz="2600" dirty="0"/>
              <a:t>Встраивать документы, загружать изображение, файл, </a:t>
            </a:r>
            <a:r>
              <a:rPr lang="ru-RU" sz="2600" dirty="0" err="1"/>
              <a:t>веб-страницу</a:t>
            </a:r>
            <a:r>
              <a:rPr lang="ru-RU" sz="2600" dirty="0"/>
              <a:t> из Интернета и рисовать поверх нее. </a:t>
            </a:r>
          </a:p>
          <a:p>
            <a:pPr lvl="0"/>
            <a:r>
              <a:rPr lang="ru-RU" sz="2600" dirty="0"/>
              <a:t>Автоматическое сохранение по адресу страницы, на которой работает обучающийся, является неоспоримым фактором для использования данного сервиса на дистанционном уроке. </a:t>
            </a:r>
          </a:p>
          <a:p>
            <a:pPr lvl="0"/>
            <a:r>
              <a:rPr lang="ru-RU" sz="2600" dirty="0"/>
              <a:t>Имеет функцию сохранения </a:t>
            </a:r>
            <a:r>
              <a:rPr lang="ru-RU" sz="2600" dirty="0" err="1"/>
              <a:t>скриншотов</a:t>
            </a:r>
            <a:endParaRPr lang="ru-RU" sz="2600" dirty="0"/>
          </a:p>
          <a:p>
            <a:pPr lvl="0"/>
            <a:r>
              <a:rPr lang="ru-RU" sz="2600" dirty="0"/>
              <a:t>Имеет функцию </a:t>
            </a:r>
            <a:r>
              <a:rPr lang="ru-RU" sz="2600" dirty="0" err="1"/>
              <a:t>аудиотрансляции</a:t>
            </a:r>
            <a:endParaRPr lang="ru-RU" sz="2600" dirty="0"/>
          </a:p>
          <a:p>
            <a:pPr>
              <a:buNone/>
            </a:pPr>
            <a:r>
              <a:rPr lang="ru-RU" sz="2600" dirty="0"/>
              <a:t> 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052737"/>
            <a:ext cx="4041775" cy="864096"/>
          </a:xfrm>
        </p:spPr>
        <p:txBody>
          <a:bodyPr>
            <a:normAutofit fontScale="62500" lnSpcReduction="20000"/>
          </a:bodyPr>
          <a:lstStyle/>
          <a:p>
            <a:r>
              <a:rPr lang="ru-RU" sz="3600" dirty="0" err="1"/>
              <a:t>Tutorsbox</a:t>
            </a:r>
            <a:r>
              <a:rPr lang="ru-RU" sz="3600" dirty="0"/>
              <a:t> </a:t>
            </a:r>
            <a:endParaRPr lang="ru-RU" sz="3600" dirty="0" smtClean="0"/>
          </a:p>
          <a:p>
            <a:r>
              <a:rPr lang="ru-RU" sz="3600" dirty="0" smtClean="0"/>
              <a:t>математика, химия </a:t>
            </a:r>
            <a:r>
              <a:rPr lang="ru-RU" sz="3600" dirty="0"/>
              <a:t>, </a:t>
            </a:r>
            <a:r>
              <a:rPr lang="ru-RU" sz="3600" dirty="0" smtClean="0"/>
              <a:t>физика </a:t>
            </a:r>
            <a:r>
              <a:rPr lang="ru-RU" sz="3200" dirty="0"/>
              <a:t>. 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772816"/>
            <a:ext cx="4175447" cy="4896544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dirty="0"/>
              <a:t> 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4900" dirty="0" err="1">
                <a:latin typeface="Times New Roman" pitchFamily="18" charset="0"/>
                <a:cs typeface="Times New Roman" pitchFamily="18" charset="0"/>
              </a:rPr>
              <a:t>флеш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 анимации и необходимости скачивать приложение позволяет запустить </a:t>
            </a:r>
            <a:r>
              <a:rPr lang="ru-RU" sz="4900" dirty="0" err="1">
                <a:latin typeface="Times New Roman" pitchFamily="18" charset="0"/>
                <a:cs typeface="Times New Roman" pitchFamily="18" charset="0"/>
              </a:rPr>
              <a:t>Tutorsbox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 на любом современном </a:t>
            </a:r>
            <a:r>
              <a:rPr lang="ru-RU" sz="4900" dirty="0" err="1"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 браузере. </a:t>
            </a:r>
          </a:p>
          <a:p>
            <a:pPr lvl="0"/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Отличный редактор уравнений, мощный инструмент для построения графиков .</a:t>
            </a:r>
          </a:p>
          <a:p>
            <a:pPr lvl="0"/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Рабочие доски, файлы и сообщения сохраняются навсегда. </a:t>
            </a:r>
          </a:p>
          <a:p>
            <a:pPr lvl="0"/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Можно добавить то количество досок, которое вам необходимо. </a:t>
            </a:r>
          </a:p>
          <a:p>
            <a:pPr lvl="0"/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Можно сохранить свою работу в личном дисковом пространстве для дальнейшего повторного использования. </a:t>
            </a:r>
          </a:p>
          <a:p>
            <a:pPr lvl="0"/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Можно загружать документы перед или во время проведения занятий для того, чтобы весь необходимый материал был доступен.</a:t>
            </a:r>
          </a:p>
          <a:p>
            <a:pPr lvl="0"/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Есть функции аудио и видео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трансляции</a:t>
            </a:r>
            <a:endParaRPr lang="ru-RU" sz="4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+mn-lt"/>
              </a:rPr>
              <a:t>ВНЕШНИЙ ВИД</a:t>
            </a:r>
            <a:endParaRPr lang="ru-RU" sz="4400" dirty="0">
              <a:latin typeface="+mn-lt"/>
            </a:endParaRPr>
          </a:p>
        </p:txBody>
      </p:sp>
      <p:pic>
        <p:nvPicPr>
          <p:cNvPr id="4" name="Содержимое 3" descr="main_img_2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434" y="1196752"/>
            <a:ext cx="8241022" cy="5328592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Образовательные ресурсы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813767"/>
          </a:xfrm>
        </p:spPr>
        <p:txBody>
          <a:bodyPr/>
          <a:lstStyle/>
          <a:p>
            <a:r>
              <a:rPr lang="ru-RU" dirty="0" smtClean="0"/>
              <a:t>ЗНАНИКА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741759"/>
          </a:xfrm>
        </p:spPr>
        <p:txBody>
          <a:bodyPr/>
          <a:lstStyle/>
          <a:p>
            <a:r>
              <a:rPr lang="ru-RU" dirty="0" smtClean="0"/>
              <a:t>ЯКЛАСС</a:t>
            </a:r>
            <a:endParaRPr lang="ru-RU" dirty="0"/>
          </a:p>
        </p:txBody>
      </p:sp>
      <p:pic>
        <p:nvPicPr>
          <p:cNvPr id="12290" name="Picture 2" descr="C:\Users\арт\Pictures\Screenshots\Снимок экрана (14)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92896"/>
            <a:ext cx="4040188" cy="3744416"/>
          </a:xfrm>
          <a:prstGeom prst="rect">
            <a:avLst/>
          </a:prstGeom>
          <a:noFill/>
        </p:spPr>
      </p:pic>
      <p:pic>
        <p:nvPicPr>
          <p:cNvPr id="12291" name="Picture 3" descr="C:\Users\арт\Pictures\Screenshots\Снимок экрана (12)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420888"/>
            <a:ext cx="4175447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Образовательные платформы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STEMFORD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GLOBALLAB</a:t>
            </a:r>
            <a:endParaRPr lang="ru-RU" sz="2800" dirty="0"/>
          </a:p>
        </p:txBody>
      </p:sp>
      <p:pic>
        <p:nvPicPr>
          <p:cNvPr id="11267" name="Picture 3" descr="C:\Users\арт\Pictures\Screenshots\Снимок экрана (13)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76872"/>
            <a:ext cx="4040188" cy="3744416"/>
          </a:xfrm>
          <a:prstGeom prst="rect">
            <a:avLst/>
          </a:prstGeom>
          <a:noFill/>
        </p:spPr>
      </p:pic>
      <p:pic>
        <p:nvPicPr>
          <p:cNvPr id="11268" name="Picture 4" descr="C:\Users\арт\Pictures\Screenshots\Снимок экрана (11)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276872"/>
            <a:ext cx="4041775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Электронная библиотека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4040188" cy="792089"/>
          </a:xfrm>
        </p:spPr>
        <p:txBody>
          <a:bodyPr/>
          <a:lstStyle/>
          <a:p>
            <a:r>
              <a:rPr lang="en-US" dirty="0" smtClean="0"/>
              <a:t>LECTA</a:t>
            </a:r>
            <a:endParaRPr lang="ru-RU" dirty="0"/>
          </a:p>
        </p:txBody>
      </p:sp>
      <p:pic>
        <p:nvPicPr>
          <p:cNvPr id="10242" name="Picture 2" descr="C:\Users\арт\Pictures\Screenshots\Снимок экрана (1)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72816"/>
            <a:ext cx="4040188" cy="4536504"/>
          </a:xfrm>
          <a:prstGeom prst="rect">
            <a:avLst/>
          </a:prstGeom>
          <a:noFill/>
        </p:spPr>
      </p:pic>
      <p:pic>
        <p:nvPicPr>
          <p:cNvPr id="10243" name="Picture 3" descr="C:\Users\арт\Pictures\Screenshots\Снимок экрана (9)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1772816"/>
            <a:ext cx="4041775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ССЫЛКИ НА САЙТЫ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0070" lvl="0" indent="-514350">
              <a:buFont typeface="+mj-lt"/>
              <a:buAutoNum type="arabicParenR"/>
            </a:pPr>
            <a:r>
              <a:rPr lang="ru-RU" i="1" u="sng" dirty="0" smtClean="0">
                <a:hlinkClick r:id="rId3"/>
              </a:rPr>
              <a:t>https://lecta.rosuchebnik.ru</a:t>
            </a:r>
            <a:r>
              <a:rPr lang="en-US" i="1" u="sng" dirty="0" smtClean="0"/>
              <a:t> </a:t>
            </a:r>
            <a:r>
              <a:rPr lang="ru-RU" i="1" dirty="0" smtClean="0"/>
              <a:t> </a:t>
            </a:r>
            <a:r>
              <a:rPr lang="en-US" i="1" dirty="0" smtClean="0"/>
              <a:t>LECTA</a:t>
            </a:r>
            <a:endParaRPr lang="ru-RU" i="1" dirty="0" smtClean="0"/>
          </a:p>
          <a:p>
            <a:pPr marL="560070" lvl="0" indent="-514350">
              <a:buFont typeface="+mj-lt"/>
              <a:buAutoNum type="arabicParenR"/>
            </a:pPr>
            <a:r>
              <a:rPr lang="ru-RU" i="1" u="sng" dirty="0" smtClean="0">
                <a:hlinkClick r:id="rId4"/>
              </a:rPr>
              <a:t>https://edunano.ru/stemford</a:t>
            </a:r>
            <a:r>
              <a:rPr lang="en-US" i="1" u="sng" dirty="0" smtClean="0"/>
              <a:t> </a:t>
            </a:r>
            <a:r>
              <a:rPr lang="ru-RU" i="1" dirty="0" smtClean="0"/>
              <a:t> </a:t>
            </a:r>
            <a:r>
              <a:rPr lang="en-US" i="1" dirty="0" smtClean="0"/>
              <a:t>STEMFORD</a:t>
            </a:r>
            <a:endParaRPr lang="ru-RU" i="1" dirty="0" smtClean="0"/>
          </a:p>
          <a:p>
            <a:pPr marL="560070" lvl="0" indent="-514350">
              <a:buFont typeface="+mj-lt"/>
              <a:buAutoNum type="arabicParenR"/>
            </a:pPr>
            <a:r>
              <a:rPr lang="ru-RU" i="1" u="sng" dirty="0" smtClean="0">
                <a:hlinkClick r:id="rId5"/>
              </a:rPr>
              <a:t>https://znanika.ru</a:t>
            </a:r>
            <a:r>
              <a:rPr lang="ru-RU" i="1" u="sng" dirty="0" smtClean="0"/>
              <a:t>   ЗНАНИКА</a:t>
            </a:r>
            <a:endParaRPr lang="ru-RU" i="1" dirty="0" smtClean="0"/>
          </a:p>
          <a:p>
            <a:pPr marL="560070" lvl="0" indent="-514350">
              <a:buFont typeface="+mj-lt"/>
              <a:buAutoNum type="arabicParenR"/>
            </a:pPr>
            <a:r>
              <a:rPr lang="ru-RU" i="1" u="sng" dirty="0" smtClean="0">
                <a:hlinkClick r:id="rId6"/>
              </a:rPr>
              <a:t>http://www.yaklass.ru</a:t>
            </a:r>
            <a:r>
              <a:rPr lang="ru-RU" i="1" u="sng" dirty="0" smtClean="0"/>
              <a:t>   ЯКЛАСС</a:t>
            </a:r>
            <a:endParaRPr lang="ru-RU" i="1" dirty="0" smtClean="0"/>
          </a:p>
          <a:p>
            <a:pPr marL="560070" lvl="0" indent="-514350">
              <a:buFont typeface="+mj-lt"/>
              <a:buAutoNum type="arabicParenR"/>
            </a:pPr>
            <a:r>
              <a:rPr lang="ru-RU" i="1" u="sng" dirty="0" smtClean="0">
                <a:hlinkClick r:id="rId7"/>
              </a:rPr>
              <a:t>https://globallab.org/ru</a:t>
            </a:r>
            <a:r>
              <a:rPr lang="ru-RU" i="1" u="sng" dirty="0" smtClean="0"/>
              <a:t> </a:t>
            </a:r>
            <a:r>
              <a:rPr lang="en-US" i="1" u="sng" dirty="0" smtClean="0"/>
              <a:t>GLOBALLAB</a:t>
            </a:r>
            <a:endParaRPr lang="ru-RU" i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3448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91264" cy="1224136"/>
          </a:xfrm>
        </p:spPr>
        <p:txBody>
          <a:bodyPr>
            <a:noAutofit/>
          </a:bodyPr>
          <a:lstStyle/>
          <a:p>
            <a:pPr algn="just"/>
            <a:r>
              <a:rPr lang="ru-RU" sz="4400" dirty="0" smtClean="0">
                <a:latin typeface="+mn-lt"/>
              </a:rPr>
              <a:t>КОМПЛЕКТАЦИЯ:</a:t>
            </a:r>
            <a:br>
              <a:rPr lang="ru-RU" sz="4400" dirty="0" smtClean="0">
                <a:latin typeface="+mn-lt"/>
              </a:rPr>
            </a:br>
            <a:endParaRPr lang="ru-RU" sz="4400" dirty="0">
              <a:latin typeface="+mn-lt"/>
            </a:endParaRPr>
          </a:p>
        </p:txBody>
      </p:sp>
      <p:pic>
        <p:nvPicPr>
          <p:cNvPr id="5" name="Содержимое 4" descr="10606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92525" y="1370806"/>
            <a:ext cx="4876800" cy="365760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7200" y="1124744"/>
            <a:ext cx="2952000" cy="4824536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Планшет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Wacom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ClrTx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Bamboo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Pen&amp;Touch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v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ClrTx/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Кабель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micro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USB</a:t>
            </a:r>
          </a:p>
          <a:p>
            <a:pPr marL="571500" indent="-571500">
              <a:buClrTx/>
              <a:buFont typeface="Wingdings" pitchFamily="2" charset="2"/>
              <a:buChar char="v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Диск с ПО</a:t>
            </a:r>
          </a:p>
          <a:p>
            <a:pPr>
              <a:buClrTx/>
              <a:buFont typeface="Wingdings" pitchFamily="2" charset="2"/>
              <a:buChar char="v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Инструкция</a:t>
            </a:r>
          </a:p>
          <a:p>
            <a:pPr>
              <a:buClrTx/>
              <a:buFont typeface="Wingdings" pitchFamily="2" charset="2"/>
              <a:buChar char="v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Сменные </a:t>
            </a:r>
          </a:p>
          <a:p>
            <a:pPr>
              <a:buClrTx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стержни для пера</a:t>
            </a:r>
          </a:p>
          <a:p>
            <a:pPr>
              <a:buClrTx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Стилус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v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35280" cy="85169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+mn-lt"/>
              </a:rPr>
              <a:t>МЕХАНИЗМ ПЕРЕДАЧИ ДЕЙСТВИЯ</a:t>
            </a:r>
            <a:endParaRPr lang="ru-RU" sz="4000" dirty="0">
              <a:latin typeface="+mn-lt"/>
            </a:endParaRPr>
          </a:p>
        </p:txBody>
      </p:sp>
      <p:pic>
        <p:nvPicPr>
          <p:cNvPr id="5" name="Содержимое 4" descr="7543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371173"/>
            <a:ext cx="5111750" cy="3656867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1124744"/>
            <a:ext cx="3141985" cy="5400600"/>
          </a:xfrm>
        </p:spPr>
        <p:txBody>
          <a:bodyPr>
            <a:noAutofit/>
          </a:bodyPr>
          <a:lstStyle/>
          <a:p>
            <a:r>
              <a:rPr lang="ru-RU" sz="2200" dirty="0" smtClean="0"/>
              <a:t>Графический планшет  – это фактически интерактивная доска высотой всего 11 миллиметров, имеющая рабочую поверхность размером 14 на 9 сантиметров. Пользователь, для того чтобы нарисовать рисунок и получить его в виде изображения на электронном носителе, должен очертить его на указанной рабочей </a:t>
            </a:r>
            <a:r>
              <a:rPr lang="ru-RU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поверхности</a:t>
            </a:r>
            <a:endParaRPr lang="ru-RU" sz="2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35280" cy="85169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+mn-lt"/>
              </a:rPr>
              <a:t>СОЕДИНЕНИЕ С ПК</a:t>
            </a:r>
            <a:endParaRPr lang="ru-RU" sz="4400" dirty="0">
              <a:latin typeface="+mn-lt"/>
            </a:endParaRPr>
          </a:p>
        </p:txBody>
      </p:sp>
      <p:pic>
        <p:nvPicPr>
          <p:cNvPr id="5" name="Содержимое 4" descr="772262590_1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420888"/>
            <a:ext cx="8147248" cy="3744416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07288" cy="1152127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подключения используется кабель USB.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Устанавливается на ПК диск с программным обеспечением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Меню и ярлык</a:t>
            </a:r>
            <a:endParaRPr lang="ru-RU" dirty="0"/>
          </a:p>
        </p:txBody>
      </p:sp>
      <p:pic>
        <p:nvPicPr>
          <p:cNvPr id="3074" name="Picture 2" descr="C:\Users\арт\Desktop\Новая папка (4)\Screenshots\Снимок экрана (26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776864" cy="4929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Настройка рабочей поверхности</a:t>
            </a:r>
            <a:endParaRPr lang="ru-RU" dirty="0"/>
          </a:p>
        </p:txBody>
      </p:sp>
      <p:pic>
        <p:nvPicPr>
          <p:cNvPr id="4098" name="Picture 2" descr="C:\Users\арт\Desktop\Новая папка (4)\Screenshots\Снимок экрана (33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776864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Настройка ориентации пера </a:t>
            </a:r>
            <a:endParaRPr lang="ru-RU" dirty="0"/>
          </a:p>
        </p:txBody>
      </p:sp>
      <p:pic>
        <p:nvPicPr>
          <p:cNvPr id="5122" name="Picture 2" descr="C:\Users\арт\Desktop\Новая папка (4)\Screenshots\Снимок экрана (34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776863" cy="4929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Настройка </a:t>
            </a:r>
            <a:r>
              <a:rPr lang="ru-RU" dirty="0" err="1" smtClean="0"/>
              <a:t>стилуса</a:t>
            </a:r>
            <a:endParaRPr lang="ru-RU" dirty="0"/>
          </a:p>
        </p:txBody>
      </p:sp>
      <p:pic>
        <p:nvPicPr>
          <p:cNvPr id="6146" name="Picture 2" descr="C:\Users\арт\Desktop\Новая папка (4)\Screenshots\Снимок экрана (35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848872" cy="4785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</TotalTime>
  <Words>374</Words>
  <Application>Microsoft Office PowerPoint</Application>
  <PresentationFormat>Экран (4:3)</PresentationFormat>
  <Paragraphs>86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Обзор графического планшета Wacom Bamboo Pen&amp;Touch </vt:lpstr>
      <vt:lpstr>ВНЕШНИЙ ВИД</vt:lpstr>
      <vt:lpstr>КОМПЛЕКТАЦИЯ: </vt:lpstr>
      <vt:lpstr>МЕХАНИЗМ ПЕРЕДАЧИ ДЕЙСТВИЯ</vt:lpstr>
      <vt:lpstr>СОЕДИНЕНИЕ С ПК</vt:lpstr>
      <vt:lpstr>Меню и ярлык</vt:lpstr>
      <vt:lpstr>Настройка рабочей поверхности</vt:lpstr>
      <vt:lpstr>Настройка ориентации пера </vt:lpstr>
      <vt:lpstr>Настройка стилуса</vt:lpstr>
      <vt:lpstr>Тренажер для отработки координации (игра)</vt:lpstr>
      <vt:lpstr>Тренажер для отработки координации ( кисть)</vt:lpstr>
      <vt:lpstr>Рабочая поверхность </vt:lpstr>
      <vt:lpstr>ИСПОЛЬЗОВАНИЕ </vt:lpstr>
      <vt:lpstr>ВИРТУАЛЬНЫЕ ИНТЕРАКТИВНЫЕ  ДОСКИ </vt:lpstr>
      <vt:lpstr>Tutorsbox https://tutorsbox.com/ru </vt:lpstr>
      <vt:lpstr>Пример урока</vt:lpstr>
      <vt:lpstr>TWIDDLA https://www.twiddla.com </vt:lpstr>
      <vt:lpstr>Пример урока</vt:lpstr>
      <vt:lpstr>Анализ функций</vt:lpstr>
      <vt:lpstr>Образовательные ресурсы </vt:lpstr>
      <vt:lpstr>Образовательные платформы</vt:lpstr>
      <vt:lpstr>Электронная библиотека</vt:lpstr>
      <vt:lpstr>ССЫЛКИ НА САЙТЫ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графического планшета Wacom Bamboo Pen&amp;Touch </dc:title>
  <dc:creator>арт</dc:creator>
  <cp:lastModifiedBy>Артамонова Виктория</cp:lastModifiedBy>
  <cp:revision>28</cp:revision>
  <dcterms:created xsi:type="dcterms:W3CDTF">2018-03-26T23:43:21Z</dcterms:created>
  <dcterms:modified xsi:type="dcterms:W3CDTF">2018-11-13T01:20:42Z</dcterms:modified>
</cp:coreProperties>
</file>