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0" r:id="rId8"/>
    <p:sldId id="262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63" r:id="rId18"/>
    <p:sldId id="279" r:id="rId19"/>
    <p:sldId id="267" r:id="rId20"/>
    <p:sldId id="264" r:id="rId21"/>
    <p:sldId id="266" r:id="rId22"/>
    <p:sldId id="269" r:id="rId23"/>
    <p:sldId id="268" r:id="rId24"/>
    <p:sldId id="281" r:id="rId25"/>
    <p:sldId id="280" r:id="rId26"/>
    <p:sldId id="283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3048DF-4F9A-4982-AE31-3FE086203A65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2DF667-BA01-4463-A75D-96A8CFAAEB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437112"/>
            <a:ext cx="7406640" cy="1752600"/>
          </a:xfrm>
        </p:spPr>
        <p:txBody>
          <a:bodyPr/>
          <a:lstStyle/>
          <a:p>
            <a:r>
              <a:rPr lang="ru-RU" sz="1800" b="1" dirty="0">
                <a:solidFill>
                  <a:srgbClr val="002060"/>
                </a:solidFill>
              </a:rPr>
              <a:t>Авторы: </a:t>
            </a:r>
            <a:r>
              <a:rPr lang="ru-RU" sz="1800" b="1" dirty="0" err="1">
                <a:solidFill>
                  <a:srgbClr val="002060"/>
                </a:solidFill>
              </a:rPr>
              <a:t>Башенхаева</a:t>
            </a:r>
            <a:r>
              <a:rPr lang="ru-RU" sz="1800" b="1" dirty="0">
                <a:solidFill>
                  <a:srgbClr val="002060"/>
                </a:solidFill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</a:rPr>
              <a:t>Марина </a:t>
            </a:r>
            <a:r>
              <a:rPr lang="ru-RU" sz="1800" b="1" dirty="0" err="1" smtClean="0">
                <a:solidFill>
                  <a:srgbClr val="002060"/>
                </a:solidFill>
              </a:rPr>
              <a:t>Дамдиндоржиевна</a:t>
            </a:r>
            <a:r>
              <a:rPr lang="ru-RU" sz="1800" b="1" dirty="0">
                <a:solidFill>
                  <a:srgbClr val="002060"/>
                </a:solidFill>
              </a:rPr>
              <a:t>, учитель физики;</a:t>
            </a:r>
          </a:p>
          <a:p>
            <a:r>
              <a:rPr lang="ru-RU" sz="1800" b="1" dirty="0">
                <a:solidFill>
                  <a:srgbClr val="002060"/>
                </a:solidFill>
              </a:rPr>
              <a:t>Алёхина Лена Николаевна, учитель русского языка и литературы.</a:t>
            </a:r>
          </a:p>
          <a:p>
            <a:r>
              <a:rPr lang="ru-RU" dirty="0" smtClean="0"/>
              <a:t>   </a:t>
            </a:r>
            <a:r>
              <a:rPr lang="ru-RU" dirty="0" smtClean="0">
                <a:solidFill>
                  <a:srgbClr val="002060"/>
                </a:solidFill>
              </a:rPr>
              <a:t>МБОУ СОШ № 3 с УИАЯ г. Ленска РС(Я</a:t>
            </a:r>
            <a:r>
              <a:rPr lang="ru-RU" dirty="0">
                <a:solidFill>
                  <a:srgbClr val="002060"/>
                </a:solidFill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, 2022 год                     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5940152" cy="1702160"/>
          </a:xfrm>
        </p:spPr>
        <p:txBody>
          <a:bodyPr>
            <a:noAutofit/>
          </a:bodyPr>
          <a:lstStyle/>
          <a:p>
            <a:pPr marL="18288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Интеллектуально-развлекательная  игра </a:t>
            </a:r>
            <a: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«Одиссея во Вселенной»</a:t>
            </a:r>
            <a: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(интегрированное внеклассное мероприятие </a:t>
            </a:r>
            <a: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по литературе и астрономии).</a:t>
            </a:r>
            <a: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967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773664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smtClean="0">
                <a:solidFill>
                  <a:srgbClr val="7030A0"/>
                </a:solidFill>
                <a:effectLst/>
              </a:rPr>
              <a:t> </a:t>
            </a:r>
            <a:r>
              <a:rPr lang="ru-RU" smtClean="0">
                <a:effectLst/>
              </a:rPr>
              <a:t/>
            </a:r>
            <a:br>
              <a:rPr lang="ru-RU" smtClean="0">
                <a:effectLst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68" y="2996952"/>
            <a:ext cx="7735887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19944" y="413048"/>
            <a:ext cx="773664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4000" smtClean="0">
                <a:solidFill>
                  <a:srgbClr val="7030A0"/>
                </a:solidFill>
                <a:effectLst/>
              </a:rPr>
              <a:t> </a:t>
            </a:r>
            <a:r>
              <a:rPr lang="ru-RU" smtClean="0">
                <a:effectLst/>
              </a:rPr>
              <a:t/>
            </a:r>
            <a:br>
              <a:rPr lang="ru-RU" smtClean="0">
                <a:effectLst/>
              </a:rPr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35608" y="274638"/>
            <a:ext cx="7498080" cy="63408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00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943" y="1196752"/>
            <a:ext cx="758424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«У каждого человека свои звезды. Одним – тем, кто странствует, они указывают путь. Для других это просто маленькие огоньки… А у тебя будут совсем особенные звезды… Ты посмотришь ночью на небо, а ведь там будет такая звезда, где я живу, где я смеюсь, - и ты услышишь, что все звезды смеются. У тебя будут звезды, которые умеют смеяться. И он засмеялся…» </a:t>
            </a:r>
          </a:p>
        </p:txBody>
      </p:sp>
      <p:sp>
        <p:nvSpPr>
          <p:cNvPr id="9" name="AutoShape 4" descr="Мультсериал «Маленький принц» – детские мультфильмы на канале Карусел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39145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5605510"/>
            <a:ext cx="8473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«</a:t>
            </a:r>
            <a:r>
              <a:rPr lang="ru-RU" sz="2800" b="1" dirty="0">
                <a:solidFill>
                  <a:srgbClr val="7030A0"/>
                </a:solidFill>
              </a:rPr>
              <a:t>Маленький принц» Антуан де </a:t>
            </a:r>
            <a:r>
              <a:rPr lang="ru-RU" sz="2800" b="1" dirty="0" err="1">
                <a:solidFill>
                  <a:srgbClr val="7030A0"/>
                </a:solidFill>
              </a:rPr>
              <a:t>Сент</a:t>
            </a:r>
            <a:r>
              <a:rPr lang="ru-RU" sz="2800" b="1" dirty="0">
                <a:solidFill>
                  <a:srgbClr val="7030A0"/>
                </a:solidFill>
              </a:rPr>
              <a:t> -</a:t>
            </a:r>
            <a:r>
              <a:rPr lang="ru-RU" sz="2800" b="1" dirty="0" smtClean="0">
                <a:solidFill>
                  <a:srgbClr val="7030A0"/>
                </a:solidFill>
              </a:rPr>
              <a:t>Экзюпери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471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35608" y="274638"/>
            <a:ext cx="7498080" cy="63408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00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412776"/>
            <a:ext cx="7272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«Взявшись за руки, друзья вышли из </a:t>
            </a:r>
            <a:r>
              <a:rPr lang="ru-RU" sz="2800" b="1" dirty="0" err="1">
                <a:solidFill>
                  <a:srgbClr val="002060"/>
                </a:solidFill>
              </a:rPr>
              <a:t>шлюзокамеры</a:t>
            </a:r>
            <a:r>
              <a:rPr lang="ru-RU" sz="2800" b="1" dirty="0">
                <a:solidFill>
                  <a:srgbClr val="002060"/>
                </a:solidFill>
              </a:rPr>
              <a:t> и, спустившись по лестничке, очутились на поверхности Луны. Картина, </a:t>
            </a:r>
            <a:r>
              <a:rPr lang="ru-RU" sz="2800" b="1" dirty="0" smtClean="0">
                <a:solidFill>
                  <a:srgbClr val="002060"/>
                </a:solidFill>
              </a:rPr>
              <a:t>открывшаяся </a:t>
            </a:r>
            <a:r>
              <a:rPr lang="ru-RU" sz="2800" b="1" dirty="0">
                <a:solidFill>
                  <a:srgbClr val="002060"/>
                </a:solidFill>
              </a:rPr>
              <a:t>перед их глазами, </a:t>
            </a:r>
            <a:r>
              <a:rPr lang="ru-RU" sz="2800" b="1" dirty="0" smtClean="0">
                <a:solidFill>
                  <a:srgbClr val="002060"/>
                </a:solidFill>
              </a:rPr>
              <a:t>привела </a:t>
            </a:r>
            <a:r>
              <a:rPr lang="ru-RU" sz="2800" b="1" dirty="0">
                <a:solidFill>
                  <a:srgbClr val="002060"/>
                </a:solidFill>
              </a:rPr>
              <a:t>их в трепет и восхищение. Внизу у самых ног путешественников, расстилалась равнина, напоминавшая неподвижно застывшую поверхность моря с неглубокими впадинами и отлого поднимающимися буграми.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47882"/>
            <a:ext cx="4320480" cy="559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193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sz="quarter" idx="13"/>
          </p:nvPr>
        </p:nvSpPr>
        <p:spPr>
          <a:xfrm>
            <a:off x="899592" y="332656"/>
            <a:ext cx="7533456" cy="34747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484784"/>
            <a:ext cx="72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«Уничтожив Рыцарей …, сторонников законности, императорские чиновники установили режим террора во всей Галактике. Но всегда находятся храбрецы и </a:t>
            </a:r>
            <a:r>
              <a:rPr lang="ru-RU" sz="2800" b="1" dirty="0" smtClean="0">
                <a:solidFill>
                  <a:srgbClr val="002060"/>
                </a:solidFill>
              </a:rPr>
              <a:t>правдолюбы</a:t>
            </a:r>
            <a:r>
              <a:rPr lang="ru-RU" sz="2800" b="1" dirty="0">
                <a:solidFill>
                  <a:srgbClr val="002060"/>
                </a:solidFill>
              </a:rPr>
              <a:t>, готовые положить жизнь за свободу и справедливость. Объявив себя противниками Нового порядка, они </a:t>
            </a:r>
            <a:r>
              <a:rPr lang="ru-RU" sz="2800" b="1" dirty="0" smtClean="0">
                <a:solidFill>
                  <a:srgbClr val="002060"/>
                </a:solidFill>
              </a:rPr>
              <a:t>подняли </a:t>
            </a:r>
            <a:r>
              <a:rPr lang="ru-RU" sz="2800" b="1" dirty="0">
                <a:solidFill>
                  <a:srgbClr val="002060"/>
                </a:solidFill>
              </a:rPr>
              <a:t>восстание против авторитаризма ….»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614" y="1268760"/>
            <a:ext cx="694362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5762398"/>
            <a:ext cx="82718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«</a:t>
            </a:r>
            <a:r>
              <a:rPr lang="ru-RU" sz="3600" b="1" dirty="0">
                <a:solidFill>
                  <a:srgbClr val="FFFF00"/>
                </a:solidFill>
              </a:rPr>
              <a:t>Звездные войны» Джордж </a:t>
            </a:r>
            <a:r>
              <a:rPr lang="ru-RU" sz="3600" b="1" dirty="0" smtClean="0">
                <a:solidFill>
                  <a:srgbClr val="FFFF00"/>
                </a:solidFill>
              </a:rPr>
              <a:t>Лукас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7577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2859088"/>
            <a:ext cx="7735887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36647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99592" y="332656"/>
            <a:ext cx="7533456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484784"/>
            <a:ext cx="7389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«На улицах было пусто, мы попрощались с нашими родными и обещали писать письма со всех планет. </a:t>
            </a:r>
            <a:r>
              <a:rPr lang="ru-RU" sz="3200" b="1" dirty="0" err="1" smtClean="0">
                <a:solidFill>
                  <a:srgbClr val="002060"/>
                </a:solidFill>
              </a:rPr>
              <a:t>Автолет</a:t>
            </a:r>
            <a:r>
              <a:rPr lang="ru-RU" sz="3200" b="1" dirty="0" smtClean="0">
                <a:solidFill>
                  <a:srgbClr val="002060"/>
                </a:solidFill>
              </a:rPr>
              <a:t> не спеша поднялся над улицей и легко полетел к западу, к космодрому. Я передал управление Алисе, она была сосредоточена и как - будто о чем-то думала.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359" y="580743"/>
            <a:ext cx="3457921" cy="542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2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65920" y="1374502"/>
            <a:ext cx="6400800" cy="3474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</a:rPr>
              <a:t>«12 апреля 1961 года – день не только нашей чистой и благородной национальной гордости, но и гордости всего нашего </a:t>
            </a:r>
            <a:r>
              <a:rPr lang="ru-RU" sz="2400" b="1" dirty="0" smtClean="0">
                <a:solidFill>
                  <a:srgbClr val="002060"/>
                </a:solidFill>
              </a:rPr>
              <a:t>мыслящего </a:t>
            </a:r>
            <a:r>
              <a:rPr lang="ru-RU" sz="2400" b="1" dirty="0">
                <a:solidFill>
                  <a:srgbClr val="002060"/>
                </a:solidFill>
              </a:rPr>
              <a:t>человечества… Нам не свойственно хвастовство, но очень свойственна сдержанная вера в своих людей, в гений русского народа и еще больше в гений человечества. Эта вера теперь оправданна до конца, какие бы трудности еще ни ожидали нас на жизненном нашем пути…»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99592" y="332656"/>
            <a:ext cx="7533456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3"/>
            <a:ext cx="5045677" cy="3357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63688" y="5589240"/>
            <a:ext cx="62039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«</a:t>
            </a:r>
            <a:r>
              <a:rPr lang="ru-RU" sz="3200" b="1" dirty="0">
                <a:solidFill>
                  <a:srgbClr val="FFFF00"/>
                </a:solidFill>
              </a:rPr>
              <a:t>Новая эра» К.Г. </a:t>
            </a:r>
            <a:r>
              <a:rPr lang="ru-RU" sz="3200" b="1" dirty="0" smtClean="0">
                <a:solidFill>
                  <a:srgbClr val="FFFF00"/>
                </a:solidFill>
              </a:rPr>
              <a:t>Паустовский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4355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99592" y="332656"/>
            <a:ext cx="7533456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340768"/>
            <a:ext cx="69847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«Но что я </a:t>
            </a:r>
            <a:r>
              <a:rPr lang="ru-RU" sz="2800" b="1" dirty="0" smtClean="0">
                <a:solidFill>
                  <a:srgbClr val="002060"/>
                </a:solidFill>
              </a:rPr>
              <a:t>видел</a:t>
            </a:r>
            <a:r>
              <a:rPr lang="ru-RU" sz="2800" b="1" dirty="0">
                <a:solidFill>
                  <a:srgbClr val="002060"/>
                </a:solidFill>
              </a:rPr>
              <a:t>! Как мне это описать? Громадный, выше домов, треножник, шагавший по молодой сосновой поросли и ломавший на своем пути сосны; машину из блестящего металла, стальные, спускавшиеся с нее тросы, производимый ею грохот, сливавшийся с раскатами грома. Блеснула молния, и треножник четко выступил из мрака; он стоял на одной ноге, две другие повисли в воздухе…»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68909"/>
            <a:ext cx="3470932" cy="520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174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0786"/>
            <a:ext cx="752951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844824"/>
            <a:ext cx="69127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«Лице свое скрывает день: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Поля покрыла мрачна ночь;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Взошла на горы </a:t>
            </a:r>
            <a:r>
              <a:rPr lang="ru-RU" sz="3200" b="1" dirty="0" err="1">
                <a:solidFill>
                  <a:srgbClr val="002060"/>
                </a:solidFill>
              </a:rPr>
              <a:t>чорна</a:t>
            </a:r>
            <a:r>
              <a:rPr lang="ru-RU" sz="3200" b="1" dirty="0">
                <a:solidFill>
                  <a:srgbClr val="002060"/>
                </a:solidFill>
              </a:rPr>
              <a:t> тень;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Лучи от нас склонились прочь;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Открылась бездна, звезд полна;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Звездам числа нет, бездне дна…»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730463"/>
            <a:ext cx="3240360" cy="519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453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453" y="86945"/>
            <a:ext cx="7664639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7030A0"/>
                </a:solidFill>
              </a:rPr>
              <a:t>Космические ребусы.</a:t>
            </a:r>
          </a:p>
        </p:txBody>
      </p:sp>
      <p:pic>
        <p:nvPicPr>
          <p:cNvPr id="4" name="Рисунок 3" descr="ребусы на тему космос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3057373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ебусы о космос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234" y="1323792"/>
            <a:ext cx="2475182" cy="178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бусы про космос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084" y="2999262"/>
            <a:ext cx="2564267" cy="1424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бусы про космос для детей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985" y="4653136"/>
            <a:ext cx="2642419" cy="1945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бусы на космическую тему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370" y="4653136"/>
            <a:ext cx="2801863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3989" y="1256173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48064" y="1323791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/>
              <a:t>2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352714" y="2999262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/>
              <a:t>3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21043" y="4944983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/>
              <a:t>4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257537" y="4324816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4939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07181" y="1988840"/>
            <a:ext cx="6480720" cy="4482832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ПОКОЛЕНИЕ, ЧЕЛОВЕЧЕСТВО, АСТРОЛОГИЯ, ПОЛЕТ, ЗЕМЛЯ, ИЛЛЮМИНАТОР, ЧУДОВИЩА, АНДРОМЕДА, ГАЛАКТИКА, МЛЕЧНЫЙ ПУТЬ, КОСМОС, АСТРОНАВТ, ЗВЕЗДЫ, ТАЙНА, ВСЕЛЕННАЯ, ЖИЗНЬ, ИНОПЛАНЕТЯНЕ, СЕНСАЦИЯ, ОРБИТА.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664639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Проба пера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4" y="2715047"/>
            <a:ext cx="20383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989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392" y="116632"/>
            <a:ext cx="802604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1. Известные </a:t>
            </a:r>
            <a:r>
              <a:rPr lang="ru-RU" dirty="0">
                <a:solidFill>
                  <a:srgbClr val="7030A0"/>
                </a:solidFill>
              </a:rPr>
              <a:t>космонавты.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1944216" cy="219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518" y="4293096"/>
            <a:ext cx="1872208" cy="212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68759"/>
            <a:ext cx="1898074" cy="216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68854"/>
            <a:ext cx="1903683" cy="215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59" y="4307935"/>
            <a:ext cx="1866677" cy="211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3"/>
            <a:ext cx="79777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22107" y="4725144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764690" y="1129309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/>
              <a:t>2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056277" y="4220709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156176" y="4213289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28595" y="1412776"/>
            <a:ext cx="2808312" cy="219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Жизнь показывает, что и космос будут осваивать не какие-нибудь супермены, а самые простые люди. (Юрий Гагарин)</a:t>
            </a:r>
            <a:endParaRPr lang="ru-RU" sz="20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8197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818072" cy="10661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7030A0"/>
                </a:solidFill>
              </a:rPr>
              <a:t>«Улыбка </a:t>
            </a:r>
            <a:r>
              <a:rPr lang="ru-RU" sz="2800" dirty="0" smtClean="0">
                <a:solidFill>
                  <a:srgbClr val="7030A0"/>
                </a:solidFill>
              </a:rPr>
              <a:t>Гагарина»      </a:t>
            </a:r>
            <a:r>
              <a:rPr lang="ru-RU" sz="1800" i="1" dirty="0" smtClean="0">
                <a:solidFill>
                  <a:srgbClr val="7030A0"/>
                </a:solidFill>
              </a:rPr>
              <a:t>Автор</a:t>
            </a:r>
            <a:r>
              <a:rPr lang="ru-RU" sz="1800" i="1" dirty="0">
                <a:solidFill>
                  <a:srgbClr val="7030A0"/>
                </a:solidFill>
              </a:rPr>
              <a:t>: </a:t>
            </a:r>
            <a:r>
              <a:rPr lang="ru-RU" sz="1800" i="1" dirty="0" err="1">
                <a:solidFill>
                  <a:srgbClr val="7030A0"/>
                </a:solidFill>
              </a:rPr>
              <a:t>И.Левченко</a:t>
            </a:r>
            <a:r>
              <a:rPr lang="ru-RU" sz="1800" i="1" dirty="0">
                <a:solidFill>
                  <a:srgbClr val="7030A0"/>
                </a:solidFill>
              </a:rPr>
              <a:t/>
            </a:r>
            <a:br>
              <a:rPr lang="ru-RU" sz="1800" i="1" dirty="0">
                <a:solidFill>
                  <a:srgbClr val="7030A0"/>
                </a:solidFill>
              </a:rPr>
            </a:br>
            <a:endParaRPr lang="ru-RU" sz="2800" i="1" dirty="0">
              <a:solidFill>
                <a:srgbClr val="7030A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84042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51920" y="1340768"/>
            <a:ext cx="5040560" cy="4032448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Я помню, солнце в этот день искрилось: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Какой был удивительный апрель!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И в сердце радость с гордостью светилась: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Из космоса Гагарин прилетел!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Его все по улыбке узнавали —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Такой улыбки не было второй!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Весь мир рукоплескал! Все ликовали: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Гагарин облетел наш шар земной!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С тех пор приблизились неведомые дали,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Осваивают космос корабли…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А начинал — российский, славный парень,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rgbClr val="002060"/>
                </a:solidFill>
              </a:rPr>
              <a:t>Гагарин — первый космонавт Земли!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133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78" y="2060848"/>
            <a:ext cx="280035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539" y="2098948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31" y="4939171"/>
            <a:ext cx="2081808" cy="160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50572"/>
            <a:ext cx="2647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688647"/>
            <a:ext cx="24288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10" descr="Claw.ru: Детская энциклопедия. Всё для учебы, работы и отдыха. Животный и  растительный мир. Земля и вселенная. Занимательная история. Учебник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03112" y="4805871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330478" y="2780928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111939" y="2098948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779912" y="4688647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537742" y="4508038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491880" y="252379"/>
            <a:ext cx="511256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2. Знаешь ли ты планеты?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562" y="476672"/>
            <a:ext cx="25358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Блуждают закаты, блуждают рассветы,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Как вечные странники бродят планеты,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Бродячее солнце нам дарит свой свет —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Но что же поделать — им выбора нет!!!</a:t>
            </a:r>
          </a:p>
        </p:txBody>
      </p:sp>
    </p:spTree>
    <p:extLst>
      <p:ext uri="{BB962C8B-B14F-4D97-AF65-F5344CB8AC3E}">
        <p14:creationId xmlns:p14="http://schemas.microsoft.com/office/powerpoint/2010/main" val="845658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188639"/>
            <a:ext cx="5408405" cy="1363467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030A0"/>
                </a:solidFill>
              </a:rPr>
              <a:t/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3. </a:t>
            </a:r>
            <a:r>
              <a:rPr lang="ru-RU" sz="2800" i="1" dirty="0" smtClean="0">
                <a:solidFill>
                  <a:srgbClr val="7030A0"/>
                </a:solidFill>
              </a:rPr>
              <a:t>Угадайте созвездия</a:t>
            </a:r>
            <a:endParaRPr lang="ru-RU" sz="2800" i="1" dirty="0">
              <a:solidFill>
                <a:srgbClr val="7030A0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0859"/>
            <a:ext cx="2215133" cy="221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865" y="3732948"/>
            <a:ext cx="2269088" cy="2713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398" y="1500700"/>
            <a:ext cx="224005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4120"/>
            <a:ext cx="2178422" cy="218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11528"/>
            <a:ext cx="2212644" cy="221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683568" y="1531126"/>
            <a:ext cx="7199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1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456398" y="1552107"/>
            <a:ext cx="7199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>
                <a:solidFill>
                  <a:schemeClr val="bg1"/>
                </a:solidFill>
              </a:rPr>
              <a:t>2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854021" y="4293096"/>
            <a:ext cx="7199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>
                <a:solidFill>
                  <a:schemeClr val="bg1"/>
                </a:solidFill>
              </a:rPr>
              <a:t>3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419872" y="4224120"/>
            <a:ext cx="7199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>
                <a:solidFill>
                  <a:schemeClr val="bg1"/>
                </a:solidFill>
              </a:rPr>
              <a:t>4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139241" y="3741262"/>
            <a:ext cx="7199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>
                <a:solidFill>
                  <a:schemeClr val="bg1"/>
                </a:solidFill>
              </a:rPr>
              <a:t>5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084168" y="620688"/>
            <a:ext cx="274020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У каждого человека свои звёзды.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1800" i="1" dirty="0" smtClean="0">
                <a:solidFill>
                  <a:srgbClr val="002060"/>
                </a:solidFill>
              </a:rPr>
              <a:t>Антуан де Сент-Экзюпери. Маленький принц</a:t>
            </a:r>
            <a:endParaRPr lang="ru-RU" sz="1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24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4.Галактики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122" name="Picture 2" descr="H:\Башенхаева М.Д\проект\Одиссея во Вселенной\линзовидна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14" y="1340768"/>
            <a:ext cx="2606472" cy="212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Башенхаева М.Д\проект\Одиссея во Вселенной\неправильна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466" y="1345273"/>
            <a:ext cx="21431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Башенхаева М.Д\проект\Одиссея во Вселенной\эллиптическа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3653"/>
            <a:ext cx="2193032" cy="234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:\Башенхаева М.Д\проект\Одиссея во Вселенной\спиральна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829" y="4293096"/>
            <a:ext cx="2908398" cy="195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1265121"/>
            <a:ext cx="30951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Среди </a:t>
            </a:r>
            <a:r>
              <a:rPr lang="ru-RU" sz="2400" b="1" dirty="0">
                <a:solidFill>
                  <a:srgbClr val="002060"/>
                </a:solidFill>
              </a:rPr>
              <a:t>миров, в мерцании светил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Одной звезды я повторяю имя.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Не потому, что б я ее любил,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А потому, что мне темно с другими.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sz="2400" b="1" i="1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Иннокентий </a:t>
            </a:r>
            <a:r>
              <a:rPr lang="ru-RU" sz="2000" b="1" i="1" dirty="0">
                <a:solidFill>
                  <a:srgbClr val="002060"/>
                </a:solidFill>
              </a:rPr>
              <a:t>Анненский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47111" y="1052736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419872" y="1265121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50707" y="3933056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153199" y="4126638"/>
            <a:ext cx="58317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25382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1604" y="3139212"/>
            <a:ext cx="8280920" cy="699566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2	Какую планету называют красной планетой?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631" y="1700808"/>
            <a:ext cx="8169363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/>
              <a:t>1. </a:t>
            </a:r>
            <a:r>
              <a:rPr lang="ru-RU" sz="2400" b="1" dirty="0" smtClean="0">
                <a:solidFill>
                  <a:srgbClr val="002060"/>
                </a:solidFill>
              </a:rPr>
              <a:t>Антуан </a:t>
            </a:r>
            <a:r>
              <a:rPr lang="ru-RU" sz="2400" b="1" dirty="0">
                <a:solidFill>
                  <a:srgbClr val="002060"/>
                </a:solidFill>
              </a:rPr>
              <a:t>де Сент-Экзюпери писал: «Все мы – пассажиры одного корабля по имени..» Какое имя у корабля? 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1168" y="3838778"/>
            <a:ext cx="816936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3.</a:t>
            </a:r>
            <a:r>
              <a:rPr lang="ru-RU" sz="2400" dirty="0"/>
              <a:t>	</a:t>
            </a:r>
            <a:r>
              <a:rPr lang="ru-RU" sz="2400" b="1" dirty="0">
                <a:solidFill>
                  <a:srgbClr val="002060"/>
                </a:solidFill>
              </a:rPr>
              <a:t>На какой планете Солнечной системы дуют самые быстрые ветры? 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1449" y="4791460"/>
            <a:ext cx="816936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4. Назовите </a:t>
            </a:r>
            <a:r>
              <a:rPr lang="ru-RU" sz="2400" b="1" dirty="0">
                <a:solidFill>
                  <a:srgbClr val="002060"/>
                </a:solidFill>
              </a:rPr>
              <a:t>самую яркую туманность звездного неба. 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2" y="5733256"/>
            <a:ext cx="816936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/>
              <a:t>5. </a:t>
            </a:r>
            <a:r>
              <a:rPr lang="ru-RU" sz="2400" b="1" dirty="0" smtClean="0">
                <a:solidFill>
                  <a:srgbClr val="002060"/>
                </a:solidFill>
              </a:rPr>
              <a:t>На </a:t>
            </a:r>
            <a:r>
              <a:rPr lang="ru-RU" sz="2400" b="1" dirty="0">
                <a:solidFill>
                  <a:srgbClr val="002060"/>
                </a:solidFill>
              </a:rPr>
              <a:t>поверхности какой планеты Солнечной системы самая высокая температура? 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2026" y="149770"/>
            <a:ext cx="8169363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7030A0"/>
                </a:solidFill>
              </a:rPr>
              <a:t>5.	Интересные факты о Вселенной</a:t>
            </a:r>
            <a:endParaRPr lang="ru-RU" sz="32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1835" y="808412"/>
            <a:ext cx="7092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FF00"/>
                </a:solidFill>
              </a:rPr>
              <a:t>Вселенная  - это разнообразие в единстве. </a:t>
            </a:r>
            <a:endParaRPr lang="ru-RU" sz="2400" b="1" dirty="0">
              <a:solidFill>
                <a:srgbClr val="FFFF00"/>
              </a:solidFill>
            </a:endParaRPr>
          </a:p>
          <a:p>
            <a:pPr algn="r"/>
            <a:r>
              <a:rPr lang="ru-RU" sz="2400" b="1" i="1" dirty="0">
                <a:solidFill>
                  <a:srgbClr val="FFFF00"/>
                </a:solidFill>
              </a:rPr>
              <a:t>Оноре де Бальзак</a:t>
            </a:r>
            <a:r>
              <a:rPr lang="ru-RU" sz="2000" b="1" i="1" dirty="0">
                <a:solidFill>
                  <a:srgbClr val="FFFF00"/>
                </a:solidFill>
              </a:rPr>
              <a:t>.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9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2026" y="260648"/>
            <a:ext cx="8169363" cy="622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7030A0"/>
                </a:solidFill>
              </a:rPr>
              <a:t>Декламация</a:t>
            </a:r>
            <a:endParaRPr lang="ru-RU" sz="32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47560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802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63598" y="4797151"/>
            <a:ext cx="69847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КОСМОНАВТИКА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61" y="764704"/>
            <a:ext cx="5009055" cy="365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635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764704"/>
            <a:ext cx="6669360" cy="4137640"/>
          </a:xfrm>
        </p:spPr>
        <p:txBody>
          <a:bodyPr>
            <a:normAutofit fontScale="85000" lnSpcReduction="10000"/>
          </a:bodyPr>
          <a:lstStyle/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Время промчалось так незаметно,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И расставаться с друзьями пора.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Все в нашей жизни так быстротечно,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Успейте прожить вашу жизнь не зря!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Мечтайте, творите, играйте, дружите,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Пусть дали безбрежные всех вас манят.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Мир бесконечен и не изучен,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FF00"/>
                </a:solidFill>
              </a:rPr>
              <a:t>Много открытий ждет наших ребят!</a:t>
            </a: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6559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9345" y="2708920"/>
            <a:ext cx="8169363" cy="688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7030A0"/>
                </a:solidFill>
              </a:rPr>
              <a:t>Спасибо за внимание!</a:t>
            </a:r>
            <a:endParaRPr lang="ru-RU" sz="36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26" y="116632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026" y="832407"/>
            <a:ext cx="2083127" cy="199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646" y="134025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619" y="4404101"/>
            <a:ext cx="233362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5" y="3573016"/>
            <a:ext cx="3101668" cy="278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17819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4810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7984" y="980728"/>
            <a:ext cx="43924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Я хотел бы слетать на луну,</a:t>
            </a:r>
          </a:p>
          <a:p>
            <a:r>
              <a:rPr lang="ru-RU" b="1" dirty="0">
                <a:solidFill>
                  <a:srgbClr val="002060"/>
                </a:solidFill>
              </a:rPr>
              <a:t>В неразгаданный мир окунуться.</a:t>
            </a:r>
          </a:p>
          <a:p>
            <a:r>
              <a:rPr lang="ru-RU" b="1" dirty="0">
                <a:solidFill>
                  <a:srgbClr val="002060"/>
                </a:solidFill>
              </a:rPr>
              <a:t>И подобно красивому сну</a:t>
            </a:r>
          </a:p>
          <a:p>
            <a:r>
              <a:rPr lang="ru-RU" b="1" dirty="0">
                <a:solidFill>
                  <a:srgbClr val="002060"/>
                </a:solidFill>
              </a:rPr>
              <a:t>К самой яркой звезде прикоснуться.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b="1" dirty="0">
                <a:solidFill>
                  <a:srgbClr val="002060"/>
                </a:solidFill>
              </a:rPr>
              <a:t>Долететь до далеких орбит, </a:t>
            </a:r>
          </a:p>
          <a:p>
            <a:r>
              <a:rPr lang="ru-RU" b="1" dirty="0">
                <a:solidFill>
                  <a:srgbClr val="002060"/>
                </a:solidFill>
              </a:rPr>
              <a:t>Неизвестных нам всех измерений,</a:t>
            </a:r>
          </a:p>
          <a:p>
            <a:r>
              <a:rPr lang="ru-RU" b="1" dirty="0">
                <a:solidFill>
                  <a:srgbClr val="002060"/>
                </a:solidFill>
              </a:rPr>
              <a:t>Где загадочный космос хранит </a:t>
            </a:r>
          </a:p>
          <a:p>
            <a:r>
              <a:rPr lang="ru-RU" b="1" dirty="0">
                <a:solidFill>
                  <a:srgbClr val="002060"/>
                </a:solidFill>
              </a:rPr>
              <a:t>Много тайн необъятной вселенной.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b="1" dirty="0">
                <a:solidFill>
                  <a:srgbClr val="002060"/>
                </a:solidFill>
              </a:rPr>
              <a:t>Расспросить, как живется им там,</a:t>
            </a:r>
          </a:p>
          <a:p>
            <a:r>
              <a:rPr lang="ru-RU" b="1" dirty="0">
                <a:solidFill>
                  <a:srgbClr val="002060"/>
                </a:solidFill>
              </a:rPr>
              <a:t>Есть ли осень, зима или лето,</a:t>
            </a:r>
          </a:p>
          <a:p>
            <a:r>
              <a:rPr lang="ru-RU" b="1" dirty="0">
                <a:solidFill>
                  <a:srgbClr val="002060"/>
                </a:solidFill>
              </a:rPr>
              <a:t>С какой целью всегда летят к нам –</a:t>
            </a:r>
          </a:p>
          <a:p>
            <a:r>
              <a:rPr lang="ru-RU" b="1" dirty="0">
                <a:solidFill>
                  <a:srgbClr val="002060"/>
                </a:solidFill>
              </a:rPr>
              <a:t>На забытую Богом планету…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b="1" dirty="0">
                <a:solidFill>
                  <a:srgbClr val="002060"/>
                </a:solidFill>
              </a:rPr>
              <a:t>Все о чем-то мечтают всегда,</a:t>
            </a:r>
          </a:p>
          <a:p>
            <a:r>
              <a:rPr lang="ru-RU" b="1" dirty="0">
                <a:solidFill>
                  <a:srgbClr val="002060"/>
                </a:solidFill>
              </a:rPr>
              <a:t>И стремятся чего-то добиться.</a:t>
            </a:r>
          </a:p>
          <a:p>
            <a:r>
              <a:rPr lang="ru-RU" b="1" dirty="0">
                <a:solidFill>
                  <a:srgbClr val="002060"/>
                </a:solidFill>
              </a:rPr>
              <a:t>Только космос, увы, никогда</a:t>
            </a:r>
          </a:p>
          <a:p>
            <a:r>
              <a:rPr lang="ru-RU" b="1" dirty="0">
                <a:solidFill>
                  <a:srgbClr val="002060"/>
                </a:solidFill>
              </a:rPr>
              <a:t>Не захочет наверно открыться…</a:t>
            </a:r>
          </a:p>
          <a:p>
            <a:r>
              <a:rPr lang="ru-RU" sz="1600" dirty="0"/>
              <a:t> </a:t>
            </a:r>
          </a:p>
        </p:txBody>
      </p:sp>
      <p:sp>
        <p:nvSpPr>
          <p:cNvPr id="5" name="AutoShape 4" descr="Сочинение по картине Решетникова &quot;Мальчишки&quot; | Какой Смыс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276376" cy="462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818072" cy="10661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030A0"/>
                </a:solidFill>
              </a:rPr>
              <a:t>Космос</a:t>
            </a:r>
            <a:r>
              <a:rPr lang="ru-RU" sz="1600" i="1" dirty="0" smtClean="0">
                <a:solidFill>
                  <a:srgbClr val="7030A0"/>
                </a:solidFill>
              </a:rPr>
              <a:t> </a:t>
            </a:r>
            <a:r>
              <a:rPr lang="ru-RU" sz="2000" i="1" dirty="0" smtClean="0">
                <a:solidFill>
                  <a:srgbClr val="7030A0"/>
                </a:solidFill>
              </a:rPr>
              <a:t>(автор Евгений Кисляков)</a:t>
            </a:r>
            <a:endParaRPr lang="ru-RU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586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Блиц турнир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64704"/>
            <a:ext cx="8604448" cy="504056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>
              <a:latin typeface="Times New Roman"/>
              <a:ea typeface="Calibri"/>
            </a:endParaRPr>
          </a:p>
          <a:p>
            <a:pPr marL="82296" indent="0">
              <a:buNone/>
            </a:pPr>
            <a:r>
              <a:rPr lang="ru-RU" sz="9600" b="1" dirty="0" smtClean="0">
                <a:latin typeface="Times New Roman"/>
                <a:ea typeface="Calibri"/>
              </a:rPr>
              <a:t>1. </a:t>
            </a:r>
            <a:r>
              <a:rPr lang="ru-RU" sz="96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Когда </a:t>
            </a:r>
            <a:r>
              <a:rPr lang="ru-RU" sz="9600" b="1" dirty="0">
                <a:solidFill>
                  <a:srgbClr val="002060"/>
                </a:solidFill>
                <a:latin typeface="Times New Roman"/>
                <a:ea typeface="Calibri"/>
              </a:rPr>
              <a:t>был совершён первый в истории </a:t>
            </a:r>
            <a:r>
              <a:rPr lang="ru-RU" sz="9600" b="1" dirty="0" smtClean="0">
                <a:solidFill>
                  <a:srgbClr val="002060"/>
                </a:solidFill>
                <a:latin typeface="Times New Roman"/>
                <a:ea typeface="Calibri"/>
              </a:rPr>
              <a:t>человечества </a:t>
            </a:r>
            <a:r>
              <a:rPr lang="ru-RU" sz="9600" b="1" dirty="0">
                <a:solidFill>
                  <a:srgbClr val="002060"/>
                </a:solidFill>
                <a:latin typeface="Times New Roman"/>
                <a:ea typeface="Calibri"/>
              </a:rPr>
              <a:t>полёт в космос? </a:t>
            </a:r>
            <a:endParaRPr lang="ru-RU" sz="9600" b="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264837" y="1818066"/>
            <a:ext cx="7498080" cy="7015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 smtClean="0">
                <a:latin typeface="Times New Roman"/>
                <a:ea typeface="Calibri"/>
              </a:rPr>
              <a:t>2</a:t>
            </a:r>
            <a:r>
              <a:rPr lang="ru-RU" sz="2000" dirty="0" smtClean="0">
                <a:latin typeface="Times New Roman"/>
                <a:ea typeface="Calibri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Первая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женщина-космонавт? </a:t>
            </a:r>
            <a:endParaRPr lang="ru-RU" sz="2000" b="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marL="82296" indent="0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523775" y="3339801"/>
            <a:ext cx="7498080" cy="684413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 smtClean="0">
                <a:latin typeface="Times New Roman"/>
                <a:ea typeface="Calibri"/>
              </a:rPr>
              <a:t>3.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Кого называли «отцом русской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космонавтики»?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60032" y="1543402"/>
            <a:ext cx="3503173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12 </a:t>
            </a:r>
            <a:r>
              <a:rPr lang="ru-RU" sz="2400" b="1" i="1" dirty="0">
                <a:solidFill>
                  <a:srgbClr val="7030A0"/>
                </a:solidFill>
              </a:rPr>
              <a:t>апреля 1961 </a:t>
            </a:r>
            <a:r>
              <a:rPr lang="ru-RU" sz="2400" b="1" i="1" dirty="0" smtClean="0">
                <a:solidFill>
                  <a:srgbClr val="7030A0"/>
                </a:solidFill>
              </a:rPr>
              <a:t>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796587" y="2420888"/>
            <a:ext cx="6952456" cy="104509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b="1" i="1" dirty="0">
                <a:solidFill>
                  <a:srgbClr val="7030A0"/>
                </a:solidFill>
              </a:rPr>
              <a:t>16 июня 1963 года выполнен первый в мире полёт в космос женщины-космонавта. Это была </a:t>
            </a:r>
            <a:r>
              <a:rPr lang="ru-RU" b="1" i="1" dirty="0">
                <a:solidFill>
                  <a:srgbClr val="FF0000"/>
                </a:solidFill>
              </a:rPr>
              <a:t>Валентина Владимировна Терешкова </a:t>
            </a:r>
            <a:r>
              <a:rPr lang="ru-RU" b="1" i="1" dirty="0">
                <a:solidFill>
                  <a:srgbClr val="7030A0"/>
                </a:solidFill>
              </a:rPr>
              <a:t>на космическом корабле «Восток-6».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68272" y="4024214"/>
            <a:ext cx="5994645" cy="39570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Константина  Эдуардовича Циолковского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95536" y="4581128"/>
            <a:ext cx="8748464" cy="701588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9600" dirty="0" smtClean="0">
                <a:latin typeface="Times New Roman"/>
                <a:ea typeface="Calibri"/>
              </a:rPr>
              <a:t>4. </a:t>
            </a:r>
            <a:r>
              <a:rPr lang="ru-RU" sz="96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Кто </a:t>
            </a:r>
            <a:r>
              <a:rPr lang="ru-RU" sz="9600" b="1" dirty="0">
                <a:solidFill>
                  <a:srgbClr val="002060"/>
                </a:solidFill>
                <a:latin typeface="Times New Roman"/>
                <a:ea typeface="Calibri"/>
              </a:rPr>
              <a:t>первым из друзей наших меньших побывал в космосе и как его звали?</a:t>
            </a:r>
            <a:r>
              <a:rPr lang="ru-RU" sz="6400" dirty="0">
                <a:latin typeface="Times New Roman"/>
                <a:ea typeface="Calibri"/>
              </a:rPr>
              <a:t/>
            </a:r>
            <a:br>
              <a:rPr lang="ru-RU" sz="6400" dirty="0">
                <a:latin typeface="Times New Roman"/>
                <a:ea typeface="Calibri"/>
              </a:rPr>
            </a:br>
            <a:endParaRPr lang="ru-RU" sz="6400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292450" y="4947255"/>
            <a:ext cx="2470467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собака Лайка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115616" y="5565304"/>
            <a:ext cx="7938963" cy="701588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/>
                <a:ea typeface="Calibri"/>
              </a:rPr>
              <a:t>5. </a:t>
            </a:r>
            <a:r>
              <a:rPr lang="ru-RU" sz="6000" b="1" dirty="0">
                <a:solidFill>
                  <a:srgbClr val="002060"/>
                </a:solidFill>
                <a:latin typeface="Times New Roman"/>
                <a:ea typeface="Calibri"/>
              </a:rPr>
              <a:t>Как называется космодром, с которого произошёл старт этого корабля? </a:t>
            </a:r>
            <a:endParaRPr lang="ru-RU" sz="60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5868144" y="6081818"/>
            <a:ext cx="2727469" cy="37014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Байконур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533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Блиц турнир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1021803"/>
            <a:ext cx="8655563" cy="70158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1. 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Какая страна первой запустила искусственный спутник Земли?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870163" y="1589584"/>
            <a:ext cx="7031565" cy="52254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Союз Советских Социалистических Республик (СССР).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67544" y="3395801"/>
            <a:ext cx="8434184" cy="70158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spcBef>
                <a:spcPts val="0"/>
              </a:spcBef>
              <a:buClrTx/>
              <a:buSzTx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3.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Что надевают космонавты для выхода в открытый космос?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036618" y="4075360"/>
            <a:ext cx="2711085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spcBef>
                <a:spcPts val="0"/>
              </a:spcBef>
              <a:buClrTx/>
              <a:buSzTx/>
              <a:buNone/>
            </a:pPr>
            <a:r>
              <a:rPr lang="ru-RU" sz="2200" b="1" i="1" dirty="0" smtClean="0">
                <a:solidFill>
                  <a:srgbClr val="7030A0"/>
                </a:solidFill>
              </a:rPr>
              <a:t>скафандр</a:t>
            </a:r>
            <a:endParaRPr lang="ru-RU" sz="2200" b="1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32660" y="5713695"/>
            <a:ext cx="8146152" cy="57606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5.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Что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больше всего поразило Леонова в Космосе?</a:t>
            </a:r>
            <a:r>
              <a:rPr lang="ru-RU" sz="2400" b="1" i="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392160" y="5177064"/>
            <a:ext cx="997024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Кедр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252397" y="4619937"/>
            <a:ext cx="7498080" cy="57606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 smtClean="0">
                <a:latin typeface="Times New Roman"/>
                <a:ea typeface="Calibri"/>
              </a:rPr>
              <a:t>4. </a:t>
            </a:r>
            <a:r>
              <a:rPr lang="ru-RU" dirty="0">
                <a:latin typeface="Times New Roman"/>
                <a:ea typeface="Calibri"/>
              </a:rPr>
              <a:t>	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Какой позывной был у Гагарина?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7273220" y="6237312"/>
            <a:ext cx="1500386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Тишина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Объект 2"/>
          <p:cNvSpPr txBox="1">
            <a:spLocks noGrp="1"/>
          </p:cNvSpPr>
          <p:nvPr>
            <p:ph sz="quarter" idx="13"/>
          </p:nvPr>
        </p:nvSpPr>
        <p:spPr>
          <a:xfrm>
            <a:off x="531669" y="2091920"/>
            <a:ext cx="8506192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2. Как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звали конструктора, благодаря которому стал возможен первый космический полёт?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971862" y="2873253"/>
            <a:ext cx="4151245" cy="5225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Сергей Павлович Королёв.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153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Блиц турнир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84851" y="2097933"/>
            <a:ext cx="7498080" cy="6130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Сколько времени Гагарин провел в космосе?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969695" y="2492896"/>
            <a:ext cx="1843541" cy="5225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108 минут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95536" y="2972255"/>
            <a:ext cx="8290168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3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Кто из космонавтов первым вышел в открытый космос?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691680" y="3644451"/>
            <a:ext cx="7273867" cy="726285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1600" b="1" i="1" dirty="0">
                <a:solidFill>
                  <a:srgbClr val="7030A0"/>
                </a:solidFill>
              </a:rPr>
              <a:t>18 марта 1965 года — совершён первый в истории выход человека в открытый космос. Космонавт </a:t>
            </a:r>
            <a:r>
              <a:rPr lang="ru-RU" sz="1600" b="1" i="1" dirty="0">
                <a:solidFill>
                  <a:srgbClr val="FF0000"/>
                </a:solidFill>
              </a:rPr>
              <a:t>Алексей Архипович Леонов</a:t>
            </a:r>
            <a:r>
              <a:rPr lang="ru-RU" sz="1600" b="1" i="1" dirty="0">
                <a:solidFill>
                  <a:srgbClr val="7030A0"/>
                </a:solidFill>
              </a:rPr>
              <a:t>, дважды Герой Советского Союза, совершил выход в открытый космос из корабля «Восход-2».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791580" y="4616152"/>
            <a:ext cx="7498080" cy="61304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dirty="0" smtClean="0">
                <a:latin typeface="Times New Roman"/>
                <a:ea typeface="Calibri"/>
              </a:rPr>
              <a:t>4</a:t>
            </a:r>
            <a:r>
              <a:rPr lang="ru-RU" dirty="0">
                <a:latin typeface="Times New Roman"/>
                <a:ea typeface="Calibri"/>
              </a:rPr>
              <a:t>.	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Calibri"/>
              </a:rPr>
              <a:t>Кто стал первым "космическим туристом"? </a:t>
            </a:r>
            <a:endParaRPr lang="ru-RU" sz="3100" b="1" dirty="0">
              <a:solidFill>
                <a:srgbClr val="00206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49390" y="4967926"/>
            <a:ext cx="2216157" cy="5225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err="1">
                <a:solidFill>
                  <a:srgbClr val="7030A0"/>
                </a:solidFill>
              </a:rPr>
              <a:t>Деннис</a:t>
            </a:r>
            <a:r>
              <a:rPr lang="ru-RU" sz="2400" b="1" i="1" dirty="0">
                <a:solidFill>
                  <a:srgbClr val="7030A0"/>
                </a:solidFill>
              </a:rPr>
              <a:t> Тито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171870" y="5445224"/>
            <a:ext cx="7498080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5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Какого цвета наша Земля, если смотреть на неё из Космоса?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957762" y="6058272"/>
            <a:ext cx="1558957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голубая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95536" y="1052736"/>
            <a:ext cx="8712968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1. В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каком году был запущен первый в мире искусственный спутник?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3161175" y="1575385"/>
            <a:ext cx="5951445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4 октября 1957 года</a:t>
            </a:r>
            <a:r>
              <a:rPr lang="ru-RU" sz="2400" b="1" i="1" dirty="0" smtClean="0">
                <a:solidFill>
                  <a:srgbClr val="7030A0"/>
                </a:solidFill>
              </a:rPr>
              <a:t>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64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98080" cy="56207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Блиц турнир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3528" y="1052736"/>
            <a:ext cx="8434184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1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Что сказал Гагарин перед стартом? Впоследствии эта фраза стала крылатой.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080914" y="1561875"/>
            <a:ext cx="1630965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Поехали!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89787" y="1951247"/>
            <a:ext cx="7498080" cy="6130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Сколько метров был первый спутник?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592670" y="2420888"/>
            <a:ext cx="2342661" cy="5225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0,58м=58 см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23526" y="2780928"/>
            <a:ext cx="8611803" cy="702197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3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002060"/>
                </a:solidFill>
              </a:rPr>
              <a:t>Кто  первыми в истории из живых существ совершили орбитальный полёт в космос с успешным возвращением на Землю? 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802825" y="3933056"/>
            <a:ext cx="8280183" cy="5225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19 августа1960 года на корабле «Спутник-5» этот полёт совершили собаки </a:t>
            </a:r>
            <a:r>
              <a:rPr lang="ru-RU" sz="2400" b="1" i="1" dirty="0">
                <a:solidFill>
                  <a:srgbClr val="FF0000"/>
                </a:solidFill>
              </a:rPr>
              <a:t>Белка и Стрелка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11560" y="4725144"/>
            <a:ext cx="7498080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4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Как назывался корабль, на котором совершил свой полет Ю. А. Гагарин?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80272" y="5219737"/>
            <a:ext cx="2232248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Восток - 1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1097570" y="5674413"/>
            <a:ext cx="7498080" cy="40571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5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Первая в мире актриса в космосе?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160620" y="6165304"/>
            <a:ext cx="2774709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Юлия </a:t>
            </a:r>
            <a:r>
              <a:rPr lang="ru-RU" sz="2400" b="1" i="1" dirty="0" err="1">
                <a:solidFill>
                  <a:srgbClr val="7030A0"/>
                </a:solidFill>
              </a:rPr>
              <a:t>Пересильд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819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2032" y="195695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7030A0"/>
                </a:solidFill>
              </a:rPr>
              <a:t>Блиц турнир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437787" y="1578818"/>
            <a:ext cx="3359157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82467" y="2101366"/>
            <a:ext cx="8370560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2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Кто из женщин первой вышла в открытый космос?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593313" y="2720833"/>
            <a:ext cx="7331825" cy="77415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Первой женщиной, вышедшей в открытый космос, была </a:t>
            </a:r>
            <a:r>
              <a:rPr lang="ru-RU" sz="2400" b="1" i="1" dirty="0">
                <a:solidFill>
                  <a:srgbClr val="FF0000"/>
                </a:solidFill>
              </a:rPr>
              <a:t>Светлана Евгеньевна Савицкая</a:t>
            </a:r>
            <a:r>
              <a:rPr lang="ru-RU" sz="2400" b="1" i="1" dirty="0">
                <a:solidFill>
                  <a:srgbClr val="7030A0"/>
                </a:solidFill>
              </a:rPr>
              <a:t>.  Выход состоялся 25 июля 1984 года с борта орбитальной космической станции «Салют-7».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26232" y="3518520"/>
            <a:ext cx="8370560" cy="68505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Tx/>
              <a:buSzTx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Calibri"/>
              </a:rPr>
              <a:t>3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</a:rPr>
              <a:t>.	На какой максимальной высоте находился корабль во время полета Гагарина? </a:t>
            </a:r>
            <a:endParaRPr lang="ru-RU" sz="2800" b="1" dirty="0">
              <a:solidFill>
                <a:srgbClr val="7030A0"/>
              </a:solidFill>
            </a:endParaRPr>
          </a:p>
          <a:p>
            <a:pPr marL="82296" lvl="0" indent="0">
              <a:spcBef>
                <a:spcPts val="0"/>
              </a:spcBef>
              <a:buClrTx/>
              <a:buSzTx/>
              <a:buNone/>
            </a:pPr>
            <a:endParaRPr lang="ru-RU" sz="2800" b="1" dirty="0">
              <a:solidFill>
                <a:srgbClr val="002060"/>
              </a:solidFill>
            </a:endParaRPr>
          </a:p>
          <a:p>
            <a:pPr marL="82296" indent="0">
              <a:buNone/>
            </a:pP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7043244" y="3789040"/>
            <a:ext cx="1701148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08856" y="4480619"/>
            <a:ext cx="8501256" cy="6130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spcBef>
                <a:spcPts val="0"/>
              </a:spcBef>
              <a:buClrTx/>
              <a:buSzTx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4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	Как звали человека, который первым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высадился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на Луну?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278913" y="4972148"/>
            <a:ext cx="2520280" cy="5225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Нил </a:t>
            </a:r>
            <a:r>
              <a:rPr lang="ru-RU" sz="2400" b="1" i="1" dirty="0" err="1">
                <a:solidFill>
                  <a:srgbClr val="7030A0"/>
                </a:solidFill>
              </a:rPr>
              <a:t>Армстронг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83922" y="5503604"/>
            <a:ext cx="8141216" cy="72008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9600" b="1" dirty="0" smtClean="0">
                <a:solidFill>
                  <a:srgbClr val="002060"/>
                </a:solidFill>
                <a:latin typeface="Times New Roman"/>
                <a:ea typeface="Calibri"/>
              </a:rPr>
              <a:t>5</a:t>
            </a:r>
            <a:r>
              <a:rPr lang="ru-RU" sz="9600" b="1" dirty="0" smtClean="0">
                <a:solidFill>
                  <a:srgbClr val="002060"/>
                </a:solidFill>
                <a:latin typeface="Times New Roman"/>
                <a:ea typeface="Calibri"/>
              </a:rPr>
              <a:t>. Когда </a:t>
            </a:r>
            <a:r>
              <a:rPr lang="ru-RU" sz="9600" b="1" dirty="0">
                <a:solidFill>
                  <a:srgbClr val="002060"/>
                </a:solidFill>
                <a:latin typeface="Times New Roman"/>
                <a:ea typeface="Calibri"/>
              </a:rPr>
              <a:t>состоялась первая высадка человека на Луну?</a:t>
            </a:r>
            <a:r>
              <a:rPr lang="ru-RU" sz="96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9600" dirty="0">
                <a:latin typeface="Times New Roman"/>
                <a:ea typeface="Calibri"/>
              </a:rPr>
              <a:t/>
            </a:r>
            <a:br>
              <a:rPr lang="ru-RU" sz="9600" dirty="0">
                <a:latin typeface="Times New Roman"/>
                <a:ea typeface="Calibri"/>
              </a:rPr>
            </a:br>
            <a:endParaRPr lang="ru-RU" sz="9600" dirty="0">
              <a:latin typeface="Times New Roman"/>
              <a:ea typeface="Calibri"/>
            </a:endParaRPr>
          </a:p>
          <a:p>
            <a:pPr marL="82296" indent="0">
              <a:buNone/>
            </a:pPr>
            <a:r>
              <a:rPr lang="ru-RU" dirty="0">
                <a:latin typeface="Times New Roman"/>
                <a:ea typeface="Calibri"/>
              </a:rPr>
              <a:t>	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7018309" y="5877272"/>
            <a:ext cx="1647800" cy="52254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851920" y="3861048"/>
            <a:ext cx="2274815" cy="522548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183203" y="3958071"/>
            <a:ext cx="2542606" cy="5225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0" indent="0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302 километра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94915" y="6035292"/>
            <a:ext cx="2691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lvl="0" indent="0">
              <a:buNone/>
            </a:pPr>
            <a:r>
              <a:rPr lang="ru-RU" sz="2000" b="1" i="1" dirty="0">
                <a:solidFill>
                  <a:srgbClr val="7030A0"/>
                </a:solidFill>
              </a:rPr>
              <a:t>21 июля 1969 года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2636" y="905789"/>
            <a:ext cx="81265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1. Кто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из космонавтов произнёс знаменитую фразу: «Эй! Небо, сними шляпу!» 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135749" y="1736786"/>
            <a:ext cx="4663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lvl="0" indent="0">
              <a:buNone/>
            </a:pPr>
            <a:r>
              <a:rPr lang="ru-RU" b="1" i="1" dirty="0">
                <a:solidFill>
                  <a:srgbClr val="7030A0"/>
                </a:solidFill>
              </a:rPr>
              <a:t>Валентина Владимировна Терешкова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9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6" grpId="0"/>
      <p:bldP spid="3" grpId="0"/>
      <p:bldP spid="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36647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sz="quarter" idx="13"/>
          </p:nvPr>
        </p:nvSpPr>
        <p:spPr>
          <a:xfrm>
            <a:off x="329240" y="1340768"/>
            <a:ext cx="8604448" cy="13144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«Ведь, если звезды зажигают – значит - это кому-нибудь </a:t>
            </a:r>
            <a:r>
              <a:rPr lang="ru-RU" sz="2800" b="1" dirty="0" smtClean="0">
                <a:solidFill>
                  <a:srgbClr val="002060"/>
                </a:solidFill>
              </a:rPr>
              <a:t>нужно? 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Значит </a:t>
            </a:r>
            <a:r>
              <a:rPr lang="ru-RU" sz="2800" b="1" dirty="0">
                <a:solidFill>
                  <a:srgbClr val="002060"/>
                </a:solidFill>
              </a:rPr>
              <a:t>– это необходимо, чтобы каждый вечер над крышами загоралась хоть одна звезда?!»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35608" y="274638"/>
            <a:ext cx="7498080" cy="63408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00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7030A0"/>
                </a:solidFill>
              </a:rPr>
              <a:t>Литературный конкурс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 descr="Маяковский портр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51" y="3495652"/>
            <a:ext cx="2766453" cy="295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9992" y="4221088"/>
            <a:ext cx="28083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Послушайте»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В.В</a:t>
            </a:r>
            <a:r>
              <a:rPr lang="ru-RU" sz="2400" b="1" dirty="0">
                <a:solidFill>
                  <a:srgbClr val="7030A0"/>
                </a:solidFill>
              </a:rPr>
              <a:t>. </a:t>
            </a:r>
            <a:r>
              <a:rPr lang="ru-RU" sz="2400" b="1" dirty="0" smtClean="0">
                <a:solidFill>
                  <a:srgbClr val="7030A0"/>
                </a:solidFill>
              </a:rPr>
              <a:t>Маяковский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92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</TotalTime>
  <Words>1224</Words>
  <Application>Microsoft Office PowerPoint</Application>
  <PresentationFormat>Экран (4:3)</PresentationFormat>
  <Paragraphs>191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Интеллектуально-развлекательная  игра   «Одиссея во Вселенной»  (интегрированное внеклассное мероприятие   по литературе и астрономии). </vt:lpstr>
      <vt:lpstr>«Улыбка Гагарина»      Автор: И.Левченко </vt:lpstr>
      <vt:lpstr>Космос (автор Евгений Кисляков)</vt:lpstr>
      <vt:lpstr>Блиц турнир</vt:lpstr>
      <vt:lpstr>Блиц турнир</vt:lpstr>
      <vt:lpstr>Блиц турнир</vt:lpstr>
      <vt:lpstr>Блиц турнир</vt:lpstr>
      <vt:lpstr>Блиц турнир</vt:lpstr>
      <vt:lpstr>  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Космические ребусы.</vt:lpstr>
      <vt:lpstr>Проба пера</vt:lpstr>
      <vt:lpstr>1. Известные космонавты.</vt:lpstr>
      <vt:lpstr>Презентация PowerPoint</vt:lpstr>
      <vt:lpstr> 3. Угадайте созвездия</vt:lpstr>
      <vt:lpstr>4.Галактики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Интеллектуально-развлекательная  игра   «Одиссея во Вселенной»  (интегрированное внеклассное мероприятие   по литературе и астрономии).</dc:title>
  <dc:creator>User</dc:creator>
  <cp:lastModifiedBy>ПК46</cp:lastModifiedBy>
  <cp:revision>48</cp:revision>
  <dcterms:created xsi:type="dcterms:W3CDTF">2022-04-09T12:13:08Z</dcterms:created>
  <dcterms:modified xsi:type="dcterms:W3CDTF">2022-04-15T08:13:31Z</dcterms:modified>
</cp:coreProperties>
</file>