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  <p:sldMasterId id="2147483666" r:id="rId2"/>
    <p:sldMasterId id="2147483684" r:id="rId3"/>
    <p:sldMasterId id="2147483702" r:id="rId4"/>
    <p:sldMasterId id="2147483720" r:id="rId5"/>
  </p:sldMasterIdLst>
  <p:notesMasterIdLst>
    <p:notesMasterId r:id="rId61"/>
  </p:notesMasterIdLst>
  <p:sldIdLst>
    <p:sldId id="256" r:id="rId6"/>
    <p:sldId id="257" r:id="rId7"/>
    <p:sldId id="258" r:id="rId8"/>
    <p:sldId id="259" r:id="rId9"/>
    <p:sldId id="273" r:id="rId10"/>
    <p:sldId id="260" r:id="rId11"/>
    <p:sldId id="261" r:id="rId12"/>
    <p:sldId id="275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6" r:id="rId25"/>
    <p:sldId id="277" r:id="rId26"/>
    <p:sldId id="278" r:id="rId27"/>
    <p:sldId id="279" r:id="rId28"/>
    <p:sldId id="315" r:id="rId29"/>
    <p:sldId id="316" r:id="rId30"/>
    <p:sldId id="280" r:id="rId31"/>
    <p:sldId id="281" r:id="rId32"/>
    <p:sldId id="282" r:id="rId33"/>
    <p:sldId id="283" r:id="rId34"/>
    <p:sldId id="284" r:id="rId35"/>
    <p:sldId id="285" r:id="rId36"/>
    <p:sldId id="288" r:id="rId37"/>
    <p:sldId id="289" r:id="rId38"/>
    <p:sldId id="293" r:id="rId39"/>
    <p:sldId id="294" r:id="rId40"/>
    <p:sldId id="295" r:id="rId41"/>
    <p:sldId id="296" r:id="rId42"/>
    <p:sldId id="299" r:id="rId43"/>
    <p:sldId id="300" r:id="rId44"/>
    <p:sldId id="301" r:id="rId45"/>
    <p:sldId id="302" r:id="rId46"/>
    <p:sldId id="290" r:id="rId47"/>
    <p:sldId id="287" r:id="rId48"/>
    <p:sldId id="297" r:id="rId49"/>
    <p:sldId id="298" r:id="rId50"/>
    <p:sldId id="303" r:id="rId51"/>
    <p:sldId id="304" r:id="rId52"/>
    <p:sldId id="305" r:id="rId53"/>
    <p:sldId id="306" r:id="rId54"/>
    <p:sldId id="307" r:id="rId55"/>
    <p:sldId id="308" r:id="rId56"/>
    <p:sldId id="311" r:id="rId57"/>
    <p:sldId id="312" r:id="rId58"/>
    <p:sldId id="313" r:id="rId59"/>
    <p:sldId id="314" r:id="rId60"/>
  </p:sldIdLst>
  <p:sldSz cx="12192000" cy="6858000"/>
  <p:notesSz cx="6858000" cy="9144000"/>
  <p:embeddedFontLst>
    <p:embeddedFont>
      <p:font typeface="Georgia" pitchFamily="18" charset="0"/>
      <p:regular r:id="rId62"/>
      <p:bold r:id="rId63"/>
      <p:italic r:id="rId64"/>
      <p:boldItalic r:id="rId65"/>
    </p:embeddedFont>
    <p:embeddedFont>
      <p:font typeface="Calibri" pitchFamily="34" charset="0"/>
      <p:regular r:id="rId66"/>
      <p:bold r:id="rId67"/>
      <p:italic r:id="rId68"/>
      <p:boldItalic r:id="rId69"/>
    </p:embeddedFont>
    <p:embeddedFont>
      <p:font typeface="Aharoni" pitchFamily="2" charset="-79"/>
      <p:bold r:id="rId70"/>
    </p:embeddedFont>
    <p:embeddedFont>
      <p:font typeface="Verdana" pitchFamily="34" charset="0"/>
      <p:regular r:id="rId71"/>
      <p:bold r:id="rId72"/>
      <p:italic r:id="rId73"/>
      <p:boldItalic r:id="rId74"/>
    </p:embeddedFont>
    <p:embeddedFont>
      <p:font typeface="Questrial" charset="0"/>
      <p:regular r:id="rId75"/>
    </p:embeddedFont>
    <p:embeddedFont>
      <p:font typeface="Wingdings 3" pitchFamily="18" charset="2"/>
      <p:regular r:id="rId7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4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font" Target="fonts/font2.fntdata"/><Relationship Id="rId68" Type="http://schemas.openxmlformats.org/officeDocument/2006/relationships/font" Target="fonts/font7.fntdata"/><Relationship Id="rId76" Type="http://schemas.openxmlformats.org/officeDocument/2006/relationships/font" Target="fonts/font15.fntdata"/><Relationship Id="rId7" Type="http://schemas.openxmlformats.org/officeDocument/2006/relationships/slide" Target="slides/slide2.xml"/><Relationship Id="rId71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font" Target="fonts/font5.fntdata"/><Relationship Id="rId74" Type="http://schemas.openxmlformats.org/officeDocument/2006/relationships/font" Target="fonts/font13.fntdata"/><Relationship Id="rId79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font" Target="fonts/font4.fntdata"/><Relationship Id="rId73" Type="http://schemas.openxmlformats.org/officeDocument/2006/relationships/font" Target="fonts/font12.fntdata"/><Relationship Id="rId78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font" Target="fonts/font3.fntdata"/><Relationship Id="rId69" Type="http://schemas.openxmlformats.org/officeDocument/2006/relationships/font" Target="fonts/font8.fntdata"/><Relationship Id="rId77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font" Target="fonts/font11.fntdata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font" Target="fonts/font6.fntdata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font" Target="fonts/font1.fntdata"/><Relationship Id="rId70" Type="http://schemas.openxmlformats.org/officeDocument/2006/relationships/font" Target="fonts/font9.fntdata"/><Relationship Id="rId75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739891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jp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jp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jp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jpg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jp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jp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jpg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.jp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jp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.jpg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" descr="http://1tulatv.ru/sites/default/files/1658a3b89a98cfae1bf3dda7d7512215.jpg"/>
          <p:cNvPicPr preferRelativeResize="0"/>
          <p:nvPr/>
        </p:nvPicPr>
        <p:blipFill rotWithShape="1">
          <a:blip r:embed="rId2">
            <a:alphaModFix/>
          </a:blip>
          <a:srcRect t="3234"/>
          <a:stretch/>
        </p:blipFill>
        <p:spPr>
          <a:xfrm>
            <a:off x="0" y="0"/>
            <a:ext cx="12192000" cy="491261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estrial"/>
              <a:buNone/>
              <a:defRPr sz="18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19" name="Google Shape;19;p2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1" descr="https://download-free-clip.art/wp-content/uploads/2018/01/old-book-clipart-old-book-png-clipart-1057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36829" y="6125600"/>
            <a:ext cx="2181712" cy="690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1" descr="http://chudomama.com/purchases/uploads/e45/b07/8647113aedea4f2eea931ca2b7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29593" y="5264209"/>
            <a:ext cx="925510" cy="1480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1" descr="http://1tulatv.ru/sites/default/files/1658a3b89a98cfae1bf3dda7d7512215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1"/>
            <a:ext cx="3488860" cy="1452784"/>
          </a:xfrm>
          <a:prstGeom prst="halfFrame">
            <a:avLst>
              <a:gd name="adj1" fmla="val 33333"/>
              <a:gd name="adj2" fmla="val 33333"/>
            </a:avLst>
          </a:prstGeom>
          <a:noFill/>
          <a:ln>
            <a:noFill/>
          </a:ln>
        </p:spPr>
      </p:pic>
      <p:sp>
        <p:nvSpPr>
          <p:cNvPr id="105" name="Google Shape;105;p1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6" name="Google Shape;106;p11"/>
          <p:cNvSpPr txBox="1">
            <a:spLocks noGrp="1"/>
          </p:cNvSpPr>
          <p:nvPr>
            <p:ph type="body" idx="1"/>
          </p:nvPr>
        </p:nvSpPr>
        <p:spPr>
          <a:xfrm>
            <a:off x="1024127" y="22860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body" idx="2"/>
          </p:nvPr>
        </p:nvSpPr>
        <p:spPr>
          <a:xfrm>
            <a:off x="5989320" y="22860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8" name="Google Shape;108;p11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9" name="Google Shape;109;p11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0" name="Google Shape;110;p11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2" descr="http://1tulatv.ru/sites/default/files/1658a3b89a98cfae1bf3dda7d7512215.jpg"/>
          <p:cNvPicPr preferRelativeResize="0"/>
          <p:nvPr/>
        </p:nvPicPr>
        <p:blipFill rotWithShape="1">
          <a:blip r:embed="rId2">
            <a:alphaModFix/>
          </a:blip>
          <a:srcRect t="-391" b="86491"/>
          <a:stretch/>
        </p:blipFill>
        <p:spPr>
          <a:xfrm>
            <a:off x="0" y="-56921"/>
            <a:ext cx="12192000" cy="547333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2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4" name="Google Shape;114;p12"/>
          <p:cNvSpPr txBox="1"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45700" rIns="137150" bIns="45700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Questrial"/>
              <a:buNone/>
              <a:defRPr sz="23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5" name="Google Shape;115;p12"/>
          <p:cNvSpPr txBox="1">
            <a:spLocks noGrp="1"/>
          </p:cNvSpPr>
          <p:nvPr>
            <p:ph type="body" idx="2"/>
          </p:nvPr>
        </p:nvSpPr>
        <p:spPr>
          <a:xfrm>
            <a:off x="1024128" y="2967788"/>
            <a:ext cx="4754880" cy="334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6" name="Google Shape;116;p12"/>
          <p:cNvSpPr txBox="1">
            <a:spLocks noGrp="1"/>
          </p:cNvSpPr>
          <p:nvPr>
            <p:ph type="body" idx="3"/>
          </p:nvPr>
        </p:nvSpPr>
        <p:spPr>
          <a:xfrm>
            <a:off x="5990888" y="2179636"/>
            <a:ext cx="475488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45700" rIns="137150" bIns="45700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Questrial"/>
              <a:buNone/>
              <a:defRPr sz="23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7" name="Google Shape;117;p12"/>
          <p:cNvSpPr txBox="1">
            <a:spLocks noGrp="1"/>
          </p:cNvSpPr>
          <p:nvPr>
            <p:ph type="body" idx="4"/>
          </p:nvPr>
        </p:nvSpPr>
        <p:spPr>
          <a:xfrm>
            <a:off x="5990888" y="2967788"/>
            <a:ext cx="4754880" cy="334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8" name="Google Shape;118;p12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9" name="Google Shape;119;p12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0" name="Google Shape;120;p12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3" descr="http://1tulatv.ru/sites/default/files/1658a3b89a98cfae1bf3dda7d7512215.jpg"/>
          <p:cNvPicPr preferRelativeResize="0"/>
          <p:nvPr/>
        </p:nvPicPr>
        <p:blipFill rotWithShape="1">
          <a:blip r:embed="rId2">
            <a:alphaModFix/>
          </a:blip>
          <a:srcRect t="-391" b="86491"/>
          <a:stretch/>
        </p:blipFill>
        <p:spPr>
          <a:xfrm>
            <a:off x="0" y="6315342"/>
            <a:ext cx="12192000" cy="542658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3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4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9" name="Google Shape;129;p14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0" name="Google Shape;130;p14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5" descr="http://1tulatv.ru/sites/default/files/1658a3b89a98cfae1bf3dda7d7512215.jpg"/>
          <p:cNvPicPr preferRelativeResize="0"/>
          <p:nvPr/>
        </p:nvPicPr>
        <p:blipFill rotWithShape="1">
          <a:blip r:embed="rId2">
            <a:alphaModFix/>
          </a:blip>
          <a:srcRect r="96250"/>
          <a:stretch/>
        </p:blipFill>
        <p:spPr>
          <a:xfrm>
            <a:off x="0" y="0"/>
            <a:ext cx="61622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5"/>
          <p:cNvSpPr txBox="1"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4" name="Google Shape;134;p15"/>
          <p:cNvSpPr txBox="1">
            <a:spLocks noGrp="1"/>
          </p:cNvSpPr>
          <p:nvPr>
            <p:ph type="body" idx="1"/>
          </p:nvPr>
        </p:nvSpPr>
        <p:spPr>
          <a:xfrm>
            <a:off x="5715000" y="822960"/>
            <a:ext cx="5678424" cy="5184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estrial"/>
              <a:buChar char=" 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5" name="Google Shape;135;p15"/>
          <p:cNvSpPr txBox="1">
            <a:spLocks noGrp="1"/>
          </p:cNvSpPr>
          <p:nvPr>
            <p:ph type="body" idx="2"/>
          </p:nvPr>
        </p:nvSpPr>
        <p:spPr>
          <a:xfrm>
            <a:off x="1024128" y="2257506"/>
            <a:ext cx="4389120" cy="3762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Quest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6" name="Google Shape;136;p15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7" name="Google Shape;137;p15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6"/>
          <p:cNvSpPr txBox="1"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1" name="Google Shape;141;p16"/>
          <p:cNvSpPr>
            <a:spLocks noGrp="1"/>
          </p:cNvSpPr>
          <p:nvPr>
            <p:ph type="pic" idx="2"/>
          </p:nvPr>
        </p:nvSpPr>
        <p:spPr>
          <a:xfrm>
            <a:off x="0" y="-1"/>
            <a:ext cx="12188952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457200" tIns="365750" rIns="45700" bIns="45700" anchor="t" anchorCtr="0"/>
          <a:lstStyle>
            <a:lvl1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Quest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2" name="Google Shape;142;p16"/>
          <p:cNvSpPr txBox="1">
            <a:spLocks noGrp="1"/>
          </p:cNvSpPr>
          <p:nvPr>
            <p:ph type="body" idx="1"/>
          </p:nvPr>
        </p:nvSpPr>
        <p:spPr>
          <a:xfrm>
            <a:off x="8610600" y="4960138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estrial"/>
              <a:buNone/>
              <a:defRPr sz="18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3" name="Google Shape;143;p16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4" name="Google Shape;144;p16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5" name="Google Shape;145;p16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146" name="Google Shape;146;p16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7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9" name="Google Shape;149;p17"/>
          <p:cNvSpPr txBox="1">
            <a:spLocks noGrp="1"/>
          </p:cNvSpPr>
          <p:nvPr>
            <p:ph type="body" idx="1"/>
          </p:nvPr>
        </p:nvSpPr>
        <p:spPr>
          <a:xfrm rot="5400000">
            <a:off x="3872484" y="-562356"/>
            <a:ext cx="4023360" cy="9720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50" name="Google Shape;150;p17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51" name="Google Shape;151;p17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52" name="Google Shape;152;p17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8"/>
          <p:cNvSpPr txBox="1">
            <a:spLocks noGrp="1"/>
          </p:cNvSpPr>
          <p:nvPr>
            <p:ph type="title"/>
          </p:nvPr>
        </p:nvSpPr>
        <p:spPr>
          <a:xfrm rot="5400000">
            <a:off x="7334251" y="2152650"/>
            <a:ext cx="54102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91425" rIns="45700" bIns="91425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5" name="Google Shape;155;p18"/>
          <p:cNvSpPr txBox="1">
            <a:spLocks noGrp="1"/>
          </p:cNvSpPr>
          <p:nvPr>
            <p:ph type="body" idx="1"/>
          </p:nvPr>
        </p:nvSpPr>
        <p:spPr>
          <a:xfrm rot="5400000">
            <a:off x="2076451" y="-323850"/>
            <a:ext cx="5410200" cy="75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56" name="Google Shape;156;p18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57" name="Google Shape;157;p18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58" name="Google Shape;158;p18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159" name="Google Shape;159;p18"/>
          <p:cNvCxnSpPr/>
          <p:nvPr/>
        </p:nvCxnSpPr>
        <p:spPr>
          <a:xfrm rot="10800000">
            <a:off x="10058400" y="59263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" descr="http://1tulatv.ru/sites/default/files/1658a3b89a98cfae1bf3dda7d7512215.jpg"/>
          <p:cNvPicPr preferRelativeResize="0"/>
          <p:nvPr/>
        </p:nvPicPr>
        <p:blipFill rotWithShape="1">
          <a:blip r:embed="rId2">
            <a:alphaModFix/>
          </a:blip>
          <a:srcRect t="3234"/>
          <a:stretch/>
        </p:blipFill>
        <p:spPr>
          <a:xfrm>
            <a:off x="0" y="0"/>
            <a:ext cx="12192000" cy="491261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estrial"/>
              <a:buNone/>
              <a:defRPr sz="18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  <p:cxnSp>
        <p:nvCxnSpPr>
          <p:cNvPr id="19" name="Google Shape;19;p2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8038447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Заголовок и объект" type="obj">
  <p:cSld name="6_Заголовок и объект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3" descr="http://1tulatv.ru/sites/default/files/1658a3b89a98cfae1bf3dda7d7512215.jpg"/>
          <p:cNvPicPr preferRelativeResize="0"/>
          <p:nvPr/>
        </p:nvPicPr>
        <p:blipFill rotWithShape="1">
          <a:blip r:embed="rId2">
            <a:alphaModFix/>
          </a:blip>
          <a:srcRect t="-391" b="86491"/>
          <a:stretch/>
        </p:blipFill>
        <p:spPr>
          <a:xfrm rot="-5400000" flipH="1">
            <a:off x="8486368" y="3152368"/>
            <a:ext cx="6857999" cy="553265"/>
          </a:xfrm>
          <a:prstGeom prst="triangle">
            <a:avLst>
              <a:gd name="adj" fmla="val 50542"/>
            </a:avLst>
          </a:prstGeom>
          <a:noFill/>
          <a:ln>
            <a:noFill/>
          </a:ln>
        </p:spPr>
      </p:pic>
      <p:pic>
        <p:nvPicPr>
          <p:cNvPr id="22" name="Google Shape;22;p3" descr="http://1tulatv.ru/sites/default/files/1658a3b89a98cfae1bf3dda7d7512215.jpg"/>
          <p:cNvPicPr preferRelativeResize="0"/>
          <p:nvPr/>
        </p:nvPicPr>
        <p:blipFill rotWithShape="1">
          <a:blip r:embed="rId2">
            <a:alphaModFix/>
          </a:blip>
          <a:srcRect t="-391" b="86491"/>
          <a:stretch/>
        </p:blipFill>
        <p:spPr>
          <a:xfrm rot="5400000">
            <a:off x="-3135807" y="3125849"/>
            <a:ext cx="6858001" cy="606303"/>
          </a:xfrm>
          <a:prstGeom prst="triangle">
            <a:avLst>
              <a:gd name="adj" fmla="val 50542"/>
            </a:avLst>
          </a:prstGeom>
          <a:noFill/>
          <a:ln>
            <a:noFill/>
          </a:ln>
        </p:spPr>
      </p:pic>
      <p:pic>
        <p:nvPicPr>
          <p:cNvPr id="23" name="Google Shape;23;p3" descr="http://1tulatv.ru/sites/default/files/1658a3b89a98cfae1bf3dda7d7512215.jpg"/>
          <p:cNvPicPr preferRelativeResize="0"/>
          <p:nvPr/>
        </p:nvPicPr>
        <p:blipFill rotWithShape="1">
          <a:blip r:embed="rId2">
            <a:alphaModFix/>
          </a:blip>
          <a:srcRect t="-391" b="86491"/>
          <a:stretch/>
        </p:blipFill>
        <p:spPr>
          <a:xfrm rot="10800000" flipH="1">
            <a:off x="0" y="0"/>
            <a:ext cx="12192000" cy="54864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  <p:pic>
        <p:nvPicPr>
          <p:cNvPr id="24" name="Google Shape;24;p3" descr="http://1tulatv.ru/sites/default/files/1658a3b89a98cfae1bf3dda7d7512215.jpg"/>
          <p:cNvPicPr preferRelativeResize="0"/>
          <p:nvPr/>
        </p:nvPicPr>
        <p:blipFill rotWithShape="1">
          <a:blip r:embed="rId2">
            <a:alphaModFix/>
          </a:blip>
          <a:srcRect t="-391" b="86491"/>
          <a:stretch/>
        </p:blipFill>
        <p:spPr>
          <a:xfrm>
            <a:off x="0" y="6309360"/>
            <a:ext cx="12192000" cy="54864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9993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Заголовок и объект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3" descr="http://1tulatv.ru/sites/default/files/1658a3b89a98cfae1bf3dda7d7512215.jpg"/>
          <p:cNvPicPr preferRelativeResize="0"/>
          <p:nvPr/>
        </p:nvPicPr>
        <p:blipFill rotWithShape="1">
          <a:blip r:embed="rId2">
            <a:alphaModFix/>
          </a:blip>
          <a:srcRect t="-391" b="86491"/>
          <a:stretch/>
        </p:blipFill>
        <p:spPr>
          <a:xfrm rot="-5400000" flipH="1">
            <a:off x="8486368" y="3152368"/>
            <a:ext cx="6857999" cy="553265"/>
          </a:xfrm>
          <a:prstGeom prst="triangle">
            <a:avLst>
              <a:gd name="adj" fmla="val 50542"/>
            </a:avLst>
          </a:prstGeom>
          <a:noFill/>
          <a:ln>
            <a:noFill/>
          </a:ln>
        </p:spPr>
      </p:pic>
      <p:pic>
        <p:nvPicPr>
          <p:cNvPr id="22" name="Google Shape;22;p3" descr="http://1tulatv.ru/sites/default/files/1658a3b89a98cfae1bf3dda7d7512215.jpg"/>
          <p:cNvPicPr preferRelativeResize="0"/>
          <p:nvPr/>
        </p:nvPicPr>
        <p:blipFill rotWithShape="1">
          <a:blip r:embed="rId2">
            <a:alphaModFix/>
          </a:blip>
          <a:srcRect t="-391" b="86491"/>
          <a:stretch/>
        </p:blipFill>
        <p:spPr>
          <a:xfrm rot="5400000">
            <a:off x="-3135807" y="3125849"/>
            <a:ext cx="6858001" cy="606303"/>
          </a:xfrm>
          <a:prstGeom prst="triangle">
            <a:avLst>
              <a:gd name="adj" fmla="val 50542"/>
            </a:avLst>
          </a:prstGeom>
          <a:noFill/>
          <a:ln>
            <a:noFill/>
          </a:ln>
        </p:spPr>
      </p:pic>
      <p:pic>
        <p:nvPicPr>
          <p:cNvPr id="23" name="Google Shape;23;p3" descr="http://1tulatv.ru/sites/default/files/1658a3b89a98cfae1bf3dda7d7512215.jpg"/>
          <p:cNvPicPr preferRelativeResize="0"/>
          <p:nvPr/>
        </p:nvPicPr>
        <p:blipFill rotWithShape="1">
          <a:blip r:embed="rId2">
            <a:alphaModFix/>
          </a:blip>
          <a:srcRect t="-391" b="86491"/>
          <a:stretch/>
        </p:blipFill>
        <p:spPr>
          <a:xfrm rot="10800000" flipH="1">
            <a:off x="0" y="0"/>
            <a:ext cx="12192000" cy="54864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  <p:pic>
        <p:nvPicPr>
          <p:cNvPr id="24" name="Google Shape;24;p3" descr="http://1tulatv.ru/sites/default/files/1658a3b89a98cfae1bf3dda7d7512215.jpg"/>
          <p:cNvPicPr preferRelativeResize="0"/>
          <p:nvPr/>
        </p:nvPicPr>
        <p:blipFill rotWithShape="1">
          <a:blip r:embed="rId2">
            <a:alphaModFix/>
          </a:blip>
          <a:srcRect t="-391" b="86491"/>
          <a:stretch/>
        </p:blipFill>
        <p:spPr>
          <a:xfrm>
            <a:off x="0" y="6309360"/>
            <a:ext cx="12192000" cy="54864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Заголовок и объект">
  <p:cSld name="2_Заголовок и объект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4" descr="Ð¡Ð¼Ð¾ÑÑÐµÑÑ Ð¸ÑÑÐ¾Ð´Ð½Ð¾Ðµ Ð¸Ð·Ð¾Ð±ÑÐ°Ð¶ÐµÐ½Ð¸Ðµ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63236" y="5850209"/>
            <a:ext cx="959479" cy="1008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4" descr="Ð¡Ð¼Ð¾ÑÑÐµÑÑ Ð¸ÑÑÐ¾Ð´Ð½Ð¾Ðµ Ð¸Ð·Ð¾Ð±ÑÐ°Ð¶ÐµÐ½Ð¸Ðµ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11222146" y="5833923"/>
            <a:ext cx="935759" cy="984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4" descr="Ð¡Ð¼Ð¾ÑÑÐµÑÑ Ð¸ÑÑÐ¾Ð´Ð½Ð¾Ðµ Ð¸Ð·Ð¾Ð±ÑÐ°Ð¶ÐµÐ½Ð¸Ð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8004" y="10611"/>
            <a:ext cx="885034" cy="93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 descr="Ð¡Ð¼Ð¾ÑÑÐµÑÑ Ð¸ÑÑÐ¾Ð´Ð½Ð¾Ðµ Ð¸Ð·Ð¾Ð±ÑÐ°Ð¶ÐµÐ½Ð¸Ðµ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46763" y="0"/>
            <a:ext cx="977365" cy="1027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4" descr="http://1tulatv.ru/sites/default/files/1658a3b89a98cfae1bf3dda7d7512215.jpg"/>
          <p:cNvPicPr preferRelativeResize="0"/>
          <p:nvPr/>
        </p:nvPicPr>
        <p:blipFill rotWithShape="1">
          <a:blip r:embed="rId4">
            <a:alphaModFix/>
          </a:blip>
          <a:srcRect t="-391" b="86491"/>
          <a:stretch/>
        </p:blipFill>
        <p:spPr>
          <a:xfrm>
            <a:off x="0" y="6309360"/>
            <a:ext cx="12192000" cy="54864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  <p:pic>
        <p:nvPicPr>
          <p:cNvPr id="36" name="Google Shape;36;p4" descr="http://1tulatv.ru/sites/default/files/1658a3b89a98cfae1bf3dda7d7512215.jpg"/>
          <p:cNvPicPr preferRelativeResize="0"/>
          <p:nvPr/>
        </p:nvPicPr>
        <p:blipFill rotWithShape="1">
          <a:blip r:embed="rId4">
            <a:alphaModFix/>
          </a:blip>
          <a:srcRect t="-391" b="86491"/>
          <a:stretch/>
        </p:blipFill>
        <p:spPr>
          <a:xfrm rot="10800000" flipH="1">
            <a:off x="0" y="0"/>
            <a:ext cx="12192000" cy="54864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  <p:pic>
        <p:nvPicPr>
          <p:cNvPr id="37" name="Google Shape;37;p4" descr="http://1tulatv.ru/sites/default/files/1658a3b89a98cfae1bf3dda7d7512215.jpg"/>
          <p:cNvPicPr preferRelativeResize="0"/>
          <p:nvPr/>
        </p:nvPicPr>
        <p:blipFill rotWithShape="1">
          <a:blip r:embed="rId4">
            <a:alphaModFix/>
          </a:blip>
          <a:srcRect t="-391" b="86491"/>
          <a:stretch/>
        </p:blipFill>
        <p:spPr>
          <a:xfrm rot="5400000">
            <a:off x="-2977027" y="3253327"/>
            <a:ext cx="6303779" cy="369635"/>
          </a:xfrm>
          <a:prstGeom prst="triangle">
            <a:avLst>
              <a:gd name="adj" fmla="val 50542"/>
            </a:avLst>
          </a:prstGeom>
          <a:noFill/>
          <a:ln>
            <a:noFill/>
          </a:ln>
        </p:spPr>
      </p:pic>
      <p:pic>
        <p:nvPicPr>
          <p:cNvPr id="38" name="Google Shape;38;p4" descr="http://1tulatv.ru/sites/default/files/1658a3b89a98cfae1bf3dda7d7512215.jpg"/>
          <p:cNvPicPr preferRelativeResize="0"/>
          <p:nvPr/>
        </p:nvPicPr>
        <p:blipFill rotWithShape="1">
          <a:blip r:embed="rId4">
            <a:alphaModFix/>
          </a:blip>
          <a:srcRect t="-391" b="86491"/>
          <a:stretch/>
        </p:blipFill>
        <p:spPr>
          <a:xfrm rot="-5400000" flipH="1">
            <a:off x="8861716" y="3133997"/>
            <a:ext cx="6303779" cy="369635"/>
          </a:xfrm>
          <a:prstGeom prst="triangle">
            <a:avLst>
              <a:gd name="adj" fmla="val 50542"/>
            </a:avLst>
          </a:prstGeom>
          <a:noFill/>
          <a:ln>
            <a:noFill/>
          </a:ln>
        </p:spPr>
      </p:pic>
      <p:sp>
        <p:nvSpPr>
          <p:cNvPr id="39" name="Google Shape;39;p4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08797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>
  <p:cSld name="Заголовок и объект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5" descr="https://download-free-clip.art/wp-content/uploads/2018/01/old-book-clipart-old-book-png-clipart-1057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02781" y="6073462"/>
            <a:ext cx="1689218" cy="534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5" descr="http://1tulatv.ru/sites/default/files/1658a3b89a98cfae1bf3dda7d7512215.jpg"/>
          <p:cNvPicPr preferRelativeResize="0"/>
          <p:nvPr/>
        </p:nvPicPr>
        <p:blipFill rotWithShape="1">
          <a:blip r:embed="rId3">
            <a:alphaModFix/>
          </a:blip>
          <a:srcRect t="-391" b="86491"/>
          <a:stretch/>
        </p:blipFill>
        <p:spPr>
          <a:xfrm>
            <a:off x="0" y="6309360"/>
            <a:ext cx="12192000" cy="54864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  <p:pic>
        <p:nvPicPr>
          <p:cNvPr id="47" name="Google Shape;47;p5" descr="Ð¡Ð¼Ð¾ÑÑÐµÑÑ Ð¸ÑÑÐ¾Ð´Ð½Ð¾Ðµ Ð¸Ð·Ð¾Ð±ÑÐ°Ð¶ÐµÐ½Ð¸Ðµ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1" y="0"/>
            <a:ext cx="1278572" cy="1344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5" descr="Ð¡Ð¼Ð¾ÑÑÐµÑÑ Ð¸ÑÑÐ¾Ð´Ð½Ð¾Ðµ Ð¸Ð·Ð¾Ð±ÑÐ°Ð¶ÐµÐ½Ð¸Ðµ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37332" y="0"/>
            <a:ext cx="1354667" cy="1424564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5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1707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Заголовок и объект">
  <p:cSld name="1_Заголовок и объект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6" descr="http://1tulatv.ru/sites/default/files/1658a3b89a98cfae1bf3dda7d7512215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402153" y="490"/>
            <a:ext cx="2800171" cy="1166009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56" name="Google Shape;56;p6" descr="http://1tulatv.ru/sites/default/files/1658a3b89a98cfae1bf3dda7d7512215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1" y="-1"/>
            <a:ext cx="2801350" cy="11665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57" name="Google Shape;57;p6" descr="http://1tulatv.ru/sites/default/files/1658a3b89a98cfae1bf3dda7d7512215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9391829" y="5691499"/>
            <a:ext cx="2800171" cy="1166009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58" name="Google Shape;58;p6" descr="https://download-free-clip.art/wp-content/uploads/2018/01/old-book-clipart-old-book-png-clipart-105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59109" y="6249635"/>
            <a:ext cx="1649339" cy="521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6" descr="http://1tulatv.ru/sites/default/files/1658a3b89a98cfae1bf3dda7d7512215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5691499"/>
            <a:ext cx="2801350" cy="11665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2" name="Google Shape;62;p6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3" name="Google Shape;63;p6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05024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Заголовок и объект">
  <p:cSld name="7_Заголовок и объект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7" descr="http://1tulatv.ru/sites/default/files/1658a3b89a98cfae1bf3dda7d7512215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402153" y="490"/>
            <a:ext cx="2800171" cy="1166009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67" name="Google Shape;67;p7" descr="http://1tulatv.ru/sites/default/files/1658a3b89a98cfae1bf3dda7d7512215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1" y="-1"/>
            <a:ext cx="2801350" cy="11665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68" name="Google Shape;68;p7" descr="http://1tulatv.ru/sites/default/files/1658a3b89a98cfae1bf3dda7d7512215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9391829" y="5691499"/>
            <a:ext cx="2800171" cy="1166009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69" name="Google Shape;69;p7" descr="http://1tulatv.ru/sites/default/files/1658a3b89a98cfae1bf3dda7d7512215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5691499"/>
            <a:ext cx="2801350" cy="11665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70" name="Google Shape;70;p7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7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2" name="Google Shape;72;p7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96873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Заголовок и объект">
  <p:cSld name="3_Заголовок и объект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8" descr="Ð¡Ð¼Ð¾ÑÑÐµÑÑ Ð¸ÑÑÐ¾Ð´Ð½Ð¾Ðµ Ð¸Ð·Ð¾Ð±ÑÐ°Ð¶ÐµÐ½Ð¸Ðµ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89452" y="5327378"/>
            <a:ext cx="1455525" cy="1530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8" descr="http://1tulatv.ru/sites/default/files/1658a3b89a98cfae1bf3dda7d7512215.jpg"/>
          <p:cNvPicPr preferRelativeResize="0"/>
          <p:nvPr/>
        </p:nvPicPr>
        <p:blipFill rotWithShape="1">
          <a:blip r:embed="rId3">
            <a:alphaModFix/>
          </a:blip>
          <a:srcRect t="-391" b="86491"/>
          <a:stretch/>
        </p:blipFill>
        <p:spPr>
          <a:xfrm>
            <a:off x="0" y="-26040"/>
            <a:ext cx="12192000" cy="547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8" descr="Ð¡Ð¼Ð¾ÑÑÐµÑÑ Ð¸ÑÑÐ¾Ð´Ð½Ð¾Ðµ Ð¸Ð·Ð¾Ð±ÑÐ°Ð¶ÐµÐ½Ð¸Ðµ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10744237" y="5290969"/>
            <a:ext cx="1411351" cy="1484172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8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8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1" name="Google Shape;81;p8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2" name="Google Shape;82;p8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3" name="Google Shape;83;p8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12795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Заголовок и объект">
  <p:cSld name="5_Заголовок и объект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9" descr="http://1tulatv.ru/sites/default/files/1658a3b89a98cfae1bf3dda7d7512215.jpg"/>
          <p:cNvPicPr preferRelativeResize="0"/>
          <p:nvPr/>
        </p:nvPicPr>
        <p:blipFill rotWithShape="1">
          <a:blip r:embed="rId2">
            <a:alphaModFix/>
          </a:blip>
          <a:srcRect t="-391" b="86491"/>
          <a:stretch/>
        </p:blipFill>
        <p:spPr>
          <a:xfrm>
            <a:off x="0" y="6309360"/>
            <a:ext cx="12192000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9" descr="Ð¡Ð¼Ð¾ÑÑÐµÑÑ Ð¸ÑÑÐ¾Ð´Ð½Ð¾Ðµ Ð¸Ð·Ð¾Ð±ÑÐ°Ð¶ÐµÐ½Ð¸Ð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34594" y="49443"/>
            <a:ext cx="1340873" cy="1410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9" descr="Ð¡Ð¼Ð¾ÑÑÐµÑÑ Ð¸ÑÑÐ¾Ð´Ð½Ð¾Ðµ Ð¸Ð·Ð¾Ð±ÑÐ°Ð¶ÐµÐ½Ð¸Ð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44200" y="-2"/>
            <a:ext cx="1354667" cy="1424564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9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9" name="Google Shape;89;p9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9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1" name="Google Shape;91;p9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2" name="Google Shape;92;p9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94539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0" descr="http://1tulatv.ru/sites/default/files/1658a3b89a98cfae1bf3dda7d7512215.jpg"/>
          <p:cNvPicPr preferRelativeResize="0"/>
          <p:nvPr/>
        </p:nvPicPr>
        <p:blipFill rotWithShape="1">
          <a:blip r:embed="rId2">
            <a:alphaModFix/>
          </a:blip>
          <a:srcRect t="3234"/>
          <a:stretch/>
        </p:blipFill>
        <p:spPr>
          <a:xfrm>
            <a:off x="0" y="0"/>
            <a:ext cx="12192000" cy="491261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0"/>
          <p:cNvSpPr txBox="1"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Google Shape;96;p10"/>
          <p:cNvSpPr txBox="1"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estrial"/>
              <a:buNone/>
              <a:defRPr sz="18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7" name="Google Shape;97;p10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8" name="Google Shape;98;p10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9" name="Google Shape;99;p10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  <p:cxnSp>
        <p:nvCxnSpPr>
          <p:cNvPr id="100" name="Google Shape;100;p10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645542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1" descr="https://download-free-clip.art/wp-content/uploads/2018/01/old-book-clipart-old-book-png-clipart-1057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36829" y="6125600"/>
            <a:ext cx="2181712" cy="690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1" descr="http://chudomama.com/purchases/uploads/e45/b07/8647113aedea4f2eea931ca2b7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29593" y="5264209"/>
            <a:ext cx="925510" cy="1480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1" descr="http://1tulatv.ru/sites/default/files/1658a3b89a98cfae1bf3dda7d7512215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1"/>
            <a:ext cx="3488860" cy="1452784"/>
          </a:xfrm>
          <a:prstGeom prst="halfFrame">
            <a:avLst>
              <a:gd name="adj1" fmla="val 33333"/>
              <a:gd name="adj2" fmla="val 33333"/>
            </a:avLst>
          </a:prstGeom>
          <a:noFill/>
          <a:ln>
            <a:noFill/>
          </a:ln>
        </p:spPr>
      </p:pic>
      <p:sp>
        <p:nvSpPr>
          <p:cNvPr id="105" name="Google Shape;105;p1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Google Shape;106;p11"/>
          <p:cNvSpPr txBox="1">
            <a:spLocks noGrp="1"/>
          </p:cNvSpPr>
          <p:nvPr>
            <p:ph type="body" idx="1"/>
          </p:nvPr>
        </p:nvSpPr>
        <p:spPr>
          <a:xfrm>
            <a:off x="1024127" y="22860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body" idx="2"/>
          </p:nvPr>
        </p:nvSpPr>
        <p:spPr>
          <a:xfrm>
            <a:off x="5989320" y="22860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8" name="Google Shape;108;p11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9" name="Google Shape;109;p11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0" name="Google Shape;110;p11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90079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2" descr="http://1tulatv.ru/sites/default/files/1658a3b89a98cfae1bf3dda7d7512215.jpg"/>
          <p:cNvPicPr preferRelativeResize="0"/>
          <p:nvPr/>
        </p:nvPicPr>
        <p:blipFill rotWithShape="1">
          <a:blip r:embed="rId2">
            <a:alphaModFix/>
          </a:blip>
          <a:srcRect t="-391" b="86491"/>
          <a:stretch/>
        </p:blipFill>
        <p:spPr>
          <a:xfrm>
            <a:off x="0" y="-56921"/>
            <a:ext cx="12192000" cy="547333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2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Google Shape;114;p12"/>
          <p:cNvSpPr txBox="1"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45700" rIns="137150" bIns="45700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Questrial"/>
              <a:buNone/>
              <a:defRPr sz="23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5" name="Google Shape;115;p12"/>
          <p:cNvSpPr txBox="1">
            <a:spLocks noGrp="1"/>
          </p:cNvSpPr>
          <p:nvPr>
            <p:ph type="body" idx="2"/>
          </p:nvPr>
        </p:nvSpPr>
        <p:spPr>
          <a:xfrm>
            <a:off x="1024128" y="2967788"/>
            <a:ext cx="4754880" cy="334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6" name="Google Shape;116;p12"/>
          <p:cNvSpPr txBox="1">
            <a:spLocks noGrp="1"/>
          </p:cNvSpPr>
          <p:nvPr>
            <p:ph type="body" idx="3"/>
          </p:nvPr>
        </p:nvSpPr>
        <p:spPr>
          <a:xfrm>
            <a:off x="5990888" y="2179636"/>
            <a:ext cx="475488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45700" rIns="137150" bIns="45700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Questrial"/>
              <a:buNone/>
              <a:defRPr sz="23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7" name="Google Shape;117;p12"/>
          <p:cNvSpPr txBox="1">
            <a:spLocks noGrp="1"/>
          </p:cNvSpPr>
          <p:nvPr>
            <p:ph type="body" idx="4"/>
          </p:nvPr>
        </p:nvSpPr>
        <p:spPr>
          <a:xfrm>
            <a:off x="5990888" y="2967788"/>
            <a:ext cx="4754880" cy="334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8" name="Google Shape;118;p12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9" name="Google Shape;119;p12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0" name="Google Shape;120;p12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59639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3" descr="http://1tulatv.ru/sites/default/files/1658a3b89a98cfae1bf3dda7d7512215.jpg"/>
          <p:cNvPicPr preferRelativeResize="0"/>
          <p:nvPr/>
        </p:nvPicPr>
        <p:blipFill rotWithShape="1">
          <a:blip r:embed="rId2">
            <a:alphaModFix/>
          </a:blip>
          <a:srcRect t="-391" b="86491"/>
          <a:stretch/>
        </p:blipFill>
        <p:spPr>
          <a:xfrm>
            <a:off x="0" y="6315342"/>
            <a:ext cx="12192000" cy="542658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3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4287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Заголовок и объект">
  <p:cSld name="2_Заголовок и объект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4" descr="Ð¡Ð¼Ð¾ÑÑÐµÑÑ Ð¸ÑÑÐ¾Ð´Ð½Ð¾Ðµ Ð¸Ð·Ð¾Ð±ÑÐ°Ð¶ÐµÐ½Ð¸Ðµ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63236" y="5850209"/>
            <a:ext cx="959479" cy="1008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4" descr="Ð¡Ð¼Ð¾ÑÑÐµÑÑ Ð¸ÑÑÐ¾Ð´Ð½Ð¾Ðµ Ð¸Ð·Ð¾Ð±ÑÐ°Ð¶ÐµÐ½Ð¸Ðµ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11222146" y="5833923"/>
            <a:ext cx="935759" cy="984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4" descr="Ð¡Ð¼Ð¾ÑÑÐµÑÑ Ð¸ÑÑÐ¾Ð´Ð½Ð¾Ðµ Ð¸Ð·Ð¾Ð±ÑÐ°Ð¶ÐµÐ½Ð¸Ð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8004" y="10611"/>
            <a:ext cx="885034" cy="93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 descr="Ð¡Ð¼Ð¾ÑÑÐµÑÑ Ð¸ÑÑÐ¾Ð´Ð½Ð¾Ðµ Ð¸Ð·Ð¾Ð±ÑÐ°Ð¶ÐµÐ½Ð¸Ðµ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46763" y="0"/>
            <a:ext cx="977365" cy="1027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4" descr="http://1tulatv.ru/sites/default/files/1658a3b89a98cfae1bf3dda7d7512215.jpg"/>
          <p:cNvPicPr preferRelativeResize="0"/>
          <p:nvPr/>
        </p:nvPicPr>
        <p:blipFill rotWithShape="1">
          <a:blip r:embed="rId4">
            <a:alphaModFix/>
          </a:blip>
          <a:srcRect t="-391" b="86491"/>
          <a:stretch/>
        </p:blipFill>
        <p:spPr>
          <a:xfrm>
            <a:off x="0" y="6309360"/>
            <a:ext cx="12192000" cy="54864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  <p:pic>
        <p:nvPicPr>
          <p:cNvPr id="36" name="Google Shape;36;p4" descr="http://1tulatv.ru/sites/default/files/1658a3b89a98cfae1bf3dda7d7512215.jpg"/>
          <p:cNvPicPr preferRelativeResize="0"/>
          <p:nvPr/>
        </p:nvPicPr>
        <p:blipFill rotWithShape="1">
          <a:blip r:embed="rId4">
            <a:alphaModFix/>
          </a:blip>
          <a:srcRect t="-391" b="86491"/>
          <a:stretch/>
        </p:blipFill>
        <p:spPr>
          <a:xfrm rot="10800000" flipH="1">
            <a:off x="0" y="0"/>
            <a:ext cx="12192000" cy="54864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  <p:pic>
        <p:nvPicPr>
          <p:cNvPr id="37" name="Google Shape;37;p4" descr="http://1tulatv.ru/sites/default/files/1658a3b89a98cfae1bf3dda7d7512215.jpg"/>
          <p:cNvPicPr preferRelativeResize="0"/>
          <p:nvPr/>
        </p:nvPicPr>
        <p:blipFill rotWithShape="1">
          <a:blip r:embed="rId4">
            <a:alphaModFix/>
          </a:blip>
          <a:srcRect t="-391" b="86491"/>
          <a:stretch/>
        </p:blipFill>
        <p:spPr>
          <a:xfrm rot="5400000">
            <a:off x="-2977027" y="3253327"/>
            <a:ext cx="6303779" cy="369635"/>
          </a:xfrm>
          <a:prstGeom prst="triangle">
            <a:avLst>
              <a:gd name="adj" fmla="val 50542"/>
            </a:avLst>
          </a:prstGeom>
          <a:noFill/>
          <a:ln>
            <a:noFill/>
          </a:ln>
        </p:spPr>
      </p:pic>
      <p:pic>
        <p:nvPicPr>
          <p:cNvPr id="38" name="Google Shape;38;p4" descr="http://1tulatv.ru/sites/default/files/1658a3b89a98cfae1bf3dda7d7512215.jpg"/>
          <p:cNvPicPr preferRelativeResize="0"/>
          <p:nvPr/>
        </p:nvPicPr>
        <p:blipFill rotWithShape="1">
          <a:blip r:embed="rId4">
            <a:alphaModFix/>
          </a:blip>
          <a:srcRect t="-391" b="86491"/>
          <a:stretch/>
        </p:blipFill>
        <p:spPr>
          <a:xfrm rot="-5400000" flipH="1">
            <a:off x="8861716" y="3133997"/>
            <a:ext cx="6303779" cy="369635"/>
          </a:xfrm>
          <a:prstGeom prst="triangle">
            <a:avLst>
              <a:gd name="adj" fmla="val 50542"/>
            </a:avLst>
          </a:prstGeom>
          <a:noFill/>
          <a:ln>
            <a:noFill/>
          </a:ln>
        </p:spPr>
      </p:pic>
      <p:sp>
        <p:nvSpPr>
          <p:cNvPr id="39" name="Google Shape;39;p4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4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9" name="Google Shape;129;p14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0" name="Google Shape;130;p14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26249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5" descr="http://1tulatv.ru/sites/default/files/1658a3b89a98cfae1bf3dda7d7512215.jpg"/>
          <p:cNvPicPr preferRelativeResize="0"/>
          <p:nvPr/>
        </p:nvPicPr>
        <p:blipFill rotWithShape="1">
          <a:blip r:embed="rId2">
            <a:alphaModFix/>
          </a:blip>
          <a:srcRect r="96250"/>
          <a:stretch/>
        </p:blipFill>
        <p:spPr>
          <a:xfrm>
            <a:off x="0" y="0"/>
            <a:ext cx="61622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5"/>
          <p:cNvSpPr txBox="1"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Google Shape;134;p15"/>
          <p:cNvSpPr txBox="1">
            <a:spLocks noGrp="1"/>
          </p:cNvSpPr>
          <p:nvPr>
            <p:ph type="body" idx="1"/>
          </p:nvPr>
        </p:nvSpPr>
        <p:spPr>
          <a:xfrm>
            <a:off x="5715000" y="822960"/>
            <a:ext cx="5678424" cy="5184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estrial"/>
              <a:buChar char=" 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5" name="Google Shape;135;p15"/>
          <p:cNvSpPr txBox="1">
            <a:spLocks noGrp="1"/>
          </p:cNvSpPr>
          <p:nvPr>
            <p:ph type="body" idx="2"/>
          </p:nvPr>
        </p:nvSpPr>
        <p:spPr>
          <a:xfrm>
            <a:off x="1024128" y="2257506"/>
            <a:ext cx="4389120" cy="3762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Quest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6" name="Google Shape;136;p15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7" name="Google Shape;137;p15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79286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6"/>
          <p:cNvSpPr txBox="1"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" name="Google Shape;141;p16"/>
          <p:cNvSpPr>
            <a:spLocks noGrp="1"/>
          </p:cNvSpPr>
          <p:nvPr>
            <p:ph type="pic" idx="2"/>
          </p:nvPr>
        </p:nvSpPr>
        <p:spPr>
          <a:xfrm>
            <a:off x="0" y="-1"/>
            <a:ext cx="12188952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457200" tIns="365750" rIns="45700" bIns="45700" anchor="t" anchorCtr="0"/>
          <a:lstStyle>
            <a:lvl1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Quest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2" name="Google Shape;142;p16"/>
          <p:cNvSpPr txBox="1">
            <a:spLocks noGrp="1"/>
          </p:cNvSpPr>
          <p:nvPr>
            <p:ph type="body" idx="1"/>
          </p:nvPr>
        </p:nvSpPr>
        <p:spPr>
          <a:xfrm>
            <a:off x="8610600" y="4960138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estrial"/>
              <a:buNone/>
              <a:defRPr sz="18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3" name="Google Shape;143;p16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4" name="Google Shape;144;p16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5" name="Google Shape;145;p16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  <p:cxnSp>
        <p:nvCxnSpPr>
          <p:cNvPr id="146" name="Google Shape;146;p16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4249960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7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9" name="Google Shape;149;p17"/>
          <p:cNvSpPr txBox="1">
            <a:spLocks noGrp="1"/>
          </p:cNvSpPr>
          <p:nvPr>
            <p:ph type="body" idx="1"/>
          </p:nvPr>
        </p:nvSpPr>
        <p:spPr>
          <a:xfrm rot="5400000">
            <a:off x="3872484" y="-562356"/>
            <a:ext cx="4023360" cy="9720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50" name="Google Shape;150;p17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51" name="Google Shape;151;p17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52" name="Google Shape;152;p17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78745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8"/>
          <p:cNvSpPr txBox="1">
            <a:spLocks noGrp="1"/>
          </p:cNvSpPr>
          <p:nvPr>
            <p:ph type="title"/>
          </p:nvPr>
        </p:nvSpPr>
        <p:spPr>
          <a:xfrm rot="5400000">
            <a:off x="7334251" y="2152650"/>
            <a:ext cx="54102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91425" rIns="45700" bIns="91425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Google Shape;155;p18"/>
          <p:cNvSpPr txBox="1">
            <a:spLocks noGrp="1"/>
          </p:cNvSpPr>
          <p:nvPr>
            <p:ph type="body" idx="1"/>
          </p:nvPr>
        </p:nvSpPr>
        <p:spPr>
          <a:xfrm rot="5400000">
            <a:off x="2076451" y="-323850"/>
            <a:ext cx="5410200" cy="75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56" name="Google Shape;156;p18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57" name="Google Shape;157;p18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58" name="Google Shape;158;p18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  <p:cxnSp>
        <p:nvCxnSpPr>
          <p:cNvPr id="159" name="Google Shape;159;p18"/>
          <p:cNvCxnSpPr/>
          <p:nvPr/>
        </p:nvCxnSpPr>
        <p:spPr>
          <a:xfrm rot="10800000">
            <a:off x="10058400" y="59263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1929239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1tulatv.ru/sites/default/files/1658a3b89a98cfae1bf3dda7d7512215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5"/>
          <a:stretch/>
        </p:blipFill>
        <p:spPr bwMode="auto">
          <a:xfrm>
            <a:off x="0" y="0"/>
            <a:ext cx="12192000" cy="491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A4E5F50-8C3C-4655-97FD-59D2AA8CA0C8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10.11.2018</a:t>
            </a:fld>
            <a:endParaRPr lang="ru-RU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08755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download-free-clip.art/wp-content/uploads/2018/01/old-book-clipart-old-book-png-clipart-1057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2781" y="6073462"/>
            <a:ext cx="1689218" cy="53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1tulatv.ru/sites/default/files/1658a3b89a98cfae1bf3dda7d7512215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1" b="86491"/>
          <a:stretch/>
        </p:blipFill>
        <p:spPr bwMode="auto">
          <a:xfrm>
            <a:off x="0" y="6309360"/>
            <a:ext cx="12192000" cy="548640"/>
          </a:xfrm>
          <a:prstGeom prst="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Ð¡Ð¼Ð¾ÑÑÐµÑÑ Ð¸ÑÑÐ¾Ð´Ð½Ð¾Ðµ Ð¸Ð·Ð¾Ð±ÑÐ°Ð¶ÐµÐ½Ð¸Ðµ"/>
          <p:cNvPicPr>
            <a:picLocks noChangeAspect="1" noChangeArrowheads="1"/>
          </p:cNvPicPr>
          <p:nvPr userDrawn="1"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 flipV="1">
            <a:off x="-1" y="0"/>
            <a:ext cx="1278572" cy="134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Ð¡Ð¼Ð¾ÑÑÐµÑÑ Ð¸ÑÑÐ¾Ð´Ð½Ð¾Ðµ Ð¸Ð·Ð¾Ð±ÑÐ°Ð¶ÐµÐ½Ð¸Ðµ"/>
          <p:cNvPicPr>
            <a:picLocks noChangeAspect="1" noChangeArrowheads="1"/>
          </p:cNvPicPr>
          <p:nvPr userDrawn="1"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837332" y="0"/>
            <a:ext cx="1354667" cy="142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10.11.2018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2730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http://1tulatv.ru/sites/default/files/1658a3b89a98cfae1bf3dda7d7512215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402153" y="490"/>
            <a:ext cx="2800171" cy="1166009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1tulatv.ru/sites/default/files/1658a3b89a98cfae1bf3dda7d7512215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" y="-1"/>
            <a:ext cx="2801350" cy="1166500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1tulatv.ru/sites/default/files/1658a3b89a98cfae1bf3dda7d7512215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9391829" y="5691499"/>
            <a:ext cx="2800171" cy="1166009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download-free-clip.art/wp-content/uploads/2018/01/old-book-clipart-old-book-png-clipart-1057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109" y="6249635"/>
            <a:ext cx="1649339" cy="52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1tulatv.ru/sites/default/files/1658a3b89a98cfae1bf3dda7d7512215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691499"/>
            <a:ext cx="2801350" cy="1166500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10.11.2018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4501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http://1tulatv.ru/sites/default/files/1658a3b89a98cfae1bf3dda7d7512215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402153" y="490"/>
            <a:ext cx="2800171" cy="1166009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1tulatv.ru/sites/default/files/1658a3b89a98cfae1bf3dda7d7512215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" y="-1"/>
            <a:ext cx="2801350" cy="1166500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1tulatv.ru/sites/default/files/1658a3b89a98cfae1bf3dda7d7512215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9391829" y="5691499"/>
            <a:ext cx="2800171" cy="1166009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1tulatv.ru/sites/default/files/1658a3b89a98cfae1bf3dda7d7512215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691499"/>
            <a:ext cx="2801350" cy="1166500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10.11.2018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1988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Ð¡Ð¼Ð¾ÑÑÐµÑÑ Ð¸ÑÑÐ¾Ð´Ð½Ð¾Ðµ Ð¸Ð·Ð¾Ð±ÑÐ°Ð¶ÐµÐ½Ð¸Ðµ"/>
          <p:cNvPicPr>
            <a:picLocks noChangeAspect="1" noChangeArrowheads="1"/>
          </p:cNvPicPr>
          <p:nvPr userDrawn="1"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63236" y="5850209"/>
            <a:ext cx="959479" cy="100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Ð¡Ð¼Ð¾ÑÑÐµÑÑ Ð¸ÑÑÐ¾Ð´Ð½Ð¾Ðµ Ð¸Ð·Ð¾Ð±ÑÐ°Ð¶ÐµÐ½Ð¸Ðµ"/>
          <p:cNvPicPr>
            <a:picLocks noChangeAspect="1" noChangeArrowheads="1"/>
          </p:cNvPicPr>
          <p:nvPr userDrawn="1"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11222146" y="5833923"/>
            <a:ext cx="935759" cy="98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Ð¡Ð¼Ð¾ÑÑÐµÑÑ Ð¸ÑÑÐ¾Ð´Ð½Ð¾Ðµ Ð¸Ð·Ð¾Ð±ÑÐ°Ð¶ÐµÐ½Ð¸Ðµ"/>
          <p:cNvPicPr>
            <a:picLocks noChangeAspect="1" noChangeArrowheads="1"/>
          </p:cNvPicPr>
          <p:nvPr userDrawn="1"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98004" y="10611"/>
            <a:ext cx="885034" cy="93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Ð¡Ð¼Ð¾ÑÑÐµÑÑ Ð¸ÑÑÐ¾Ð´Ð½Ð¾Ðµ Ð¸Ð·Ð¾Ð±ÑÐ°Ð¶ÐµÐ½Ð¸Ðµ"/>
          <p:cNvPicPr>
            <a:picLocks noChangeAspect="1" noChangeArrowheads="1"/>
          </p:cNvPicPr>
          <p:nvPr userDrawn="1"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 flipV="1">
            <a:off x="46763" y="0"/>
            <a:ext cx="977365" cy="102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1tulatv.ru/sites/default/files/1658a3b89a98cfae1bf3dda7d7512215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1" b="86491"/>
          <a:stretch/>
        </p:blipFill>
        <p:spPr bwMode="auto">
          <a:xfrm>
            <a:off x="0" y="6309360"/>
            <a:ext cx="12192000" cy="548640"/>
          </a:xfrm>
          <a:prstGeom prst="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1tulatv.ru/sites/default/files/1658a3b89a98cfae1bf3dda7d7512215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1" b="86491"/>
          <a:stretch/>
        </p:blipFill>
        <p:spPr bwMode="auto">
          <a:xfrm flipV="1">
            <a:off x="0" y="0"/>
            <a:ext cx="12192000" cy="548640"/>
          </a:xfrm>
          <a:prstGeom prst="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1tulatv.ru/sites/default/files/1658a3b89a98cfae1bf3dda7d7512215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1" b="86491"/>
          <a:stretch/>
        </p:blipFill>
        <p:spPr bwMode="auto">
          <a:xfrm rot="5400000">
            <a:off x="-2977027" y="3253327"/>
            <a:ext cx="6303779" cy="369635"/>
          </a:xfrm>
          <a:prstGeom prst="triangle">
            <a:avLst>
              <a:gd name="adj" fmla="val 50542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1tulatv.ru/sites/default/files/1658a3b89a98cfae1bf3dda7d7512215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1" b="86491"/>
          <a:stretch/>
        </p:blipFill>
        <p:spPr bwMode="auto">
          <a:xfrm rot="16200000" flipH="1">
            <a:off x="8861716" y="3133997"/>
            <a:ext cx="6303779" cy="369635"/>
          </a:xfrm>
          <a:prstGeom prst="triangle">
            <a:avLst>
              <a:gd name="adj" fmla="val 50542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10.11.2018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661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>
  <p:cSld name="Заголовок и объект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5" descr="https://download-free-clip.art/wp-content/uploads/2018/01/old-book-clipart-old-book-png-clipart-1057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02781" y="6073462"/>
            <a:ext cx="1689218" cy="534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5" descr="http://1tulatv.ru/sites/default/files/1658a3b89a98cfae1bf3dda7d7512215.jpg"/>
          <p:cNvPicPr preferRelativeResize="0"/>
          <p:nvPr/>
        </p:nvPicPr>
        <p:blipFill rotWithShape="1">
          <a:blip r:embed="rId3">
            <a:alphaModFix/>
          </a:blip>
          <a:srcRect t="-391" b="86491"/>
          <a:stretch/>
        </p:blipFill>
        <p:spPr>
          <a:xfrm>
            <a:off x="0" y="6309360"/>
            <a:ext cx="12192000" cy="54864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  <p:pic>
        <p:nvPicPr>
          <p:cNvPr id="47" name="Google Shape;47;p5" descr="Ð¡Ð¼Ð¾ÑÑÐµÑÑ Ð¸ÑÑÐ¾Ð´Ð½Ð¾Ðµ Ð¸Ð·Ð¾Ð±ÑÐ°Ð¶ÐµÐ½Ð¸Ðµ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1" y="0"/>
            <a:ext cx="1278572" cy="1344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5" descr="Ð¡Ð¼Ð¾ÑÑÐµÑÑ Ð¸ÑÑÐ¾Ð´Ð½Ð¾Ðµ Ð¸Ð·Ð¾Ð±ÑÐ°Ð¶ÐµÐ½Ð¸Ðµ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37332" y="0"/>
            <a:ext cx="1354667" cy="1424564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5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8" descr="Ð¡Ð¼Ð¾ÑÑÐµÑÑ Ð¸ÑÑÐ¾Ð´Ð½Ð¾Ðµ Ð¸Ð·Ð¾Ð±ÑÐ°Ð¶ÐµÐ½Ð¸Ðµ"/>
          <p:cNvPicPr>
            <a:picLocks noChangeAspect="1" noChangeArrowheads="1"/>
          </p:cNvPicPr>
          <p:nvPr userDrawn="1"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89452" y="5327378"/>
            <a:ext cx="1455525" cy="153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1tulatv.ru/sites/default/files/1658a3b89a98cfae1bf3dda7d7512215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1" b="86491"/>
          <a:stretch/>
        </p:blipFill>
        <p:spPr bwMode="auto">
          <a:xfrm>
            <a:off x="0" y="-26040"/>
            <a:ext cx="12192000" cy="54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Ð¡Ð¼Ð¾ÑÑÐµÑÑ Ð¸ÑÑÐ¾Ð´Ð½Ð¾Ðµ Ð¸Ð·Ð¾Ð±ÑÐ°Ð¶ÐµÐ½Ð¸Ðµ"/>
          <p:cNvPicPr>
            <a:picLocks noChangeAspect="1" noChangeArrowheads="1"/>
          </p:cNvPicPr>
          <p:nvPr userDrawn="1"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10744237" y="5290969"/>
            <a:ext cx="1411351" cy="148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10.11.2018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6333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http://1tulatv.ru/sites/default/files/1658a3b89a98cfae1bf3dda7d7512215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1" b="86491"/>
          <a:stretch/>
        </p:blipFill>
        <p:spPr bwMode="auto">
          <a:xfrm>
            <a:off x="0" y="6309360"/>
            <a:ext cx="1219200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Ð¡Ð¼Ð¾ÑÑÐµÑÑ Ð¸ÑÑÐ¾Ð´Ð½Ð¾Ðµ Ð¸Ð·Ð¾Ð±ÑÐ°Ð¶ÐµÐ½Ð¸Ðµ"/>
          <p:cNvPicPr>
            <a:picLocks noChangeAspect="1" noChangeArrowheads="1"/>
          </p:cNvPicPr>
          <p:nvPr userDrawn="1"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34594" y="49443"/>
            <a:ext cx="1340873" cy="141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Ð¡Ð¼Ð¾ÑÑÐµÑÑ Ð¸ÑÑÐ¾Ð´Ð½Ð¾Ðµ Ð¸Ð·Ð¾Ð±ÑÐ°Ð¶ÐµÐ½Ð¸Ðµ"/>
          <p:cNvPicPr>
            <a:picLocks noChangeAspect="1" noChangeArrowheads="1"/>
          </p:cNvPicPr>
          <p:nvPr userDrawn="1"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44200" y="-2"/>
            <a:ext cx="1354667" cy="142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10.11.2018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0040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http://1tulatv.ru/sites/default/files/1658a3b89a98cfae1bf3dda7d7512215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1" b="86491"/>
          <a:stretch/>
        </p:blipFill>
        <p:spPr bwMode="auto">
          <a:xfrm rot="16200000" flipH="1">
            <a:off x="8486368" y="3152368"/>
            <a:ext cx="6857999" cy="553265"/>
          </a:xfrm>
          <a:prstGeom prst="triangle">
            <a:avLst>
              <a:gd name="adj" fmla="val 50542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1tulatv.ru/sites/default/files/1658a3b89a98cfae1bf3dda7d7512215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1" b="86491"/>
          <a:stretch/>
        </p:blipFill>
        <p:spPr bwMode="auto">
          <a:xfrm rot="5400000">
            <a:off x="-3135807" y="3125849"/>
            <a:ext cx="6858001" cy="606303"/>
          </a:xfrm>
          <a:prstGeom prst="triangle">
            <a:avLst>
              <a:gd name="adj" fmla="val 50542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1tulatv.ru/sites/default/files/1658a3b89a98cfae1bf3dda7d7512215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1" b="86491"/>
          <a:stretch/>
        </p:blipFill>
        <p:spPr bwMode="auto">
          <a:xfrm flipV="1">
            <a:off x="0" y="0"/>
            <a:ext cx="12192000" cy="548640"/>
          </a:xfrm>
          <a:prstGeom prst="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1tulatv.ru/sites/default/files/1658a3b89a98cfae1bf3dda7d7512215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1" b="86491"/>
          <a:stretch/>
        </p:blipFill>
        <p:spPr bwMode="auto">
          <a:xfrm>
            <a:off x="0" y="6309360"/>
            <a:ext cx="12192000" cy="548640"/>
          </a:xfrm>
          <a:prstGeom prst="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10.11.2018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364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1tulatv.ru/sites/default/files/1658a3b89a98cfae1bf3dda7d7512215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5"/>
          <a:stretch/>
        </p:blipFill>
        <p:spPr bwMode="auto">
          <a:xfrm>
            <a:off x="0" y="0"/>
            <a:ext cx="12192000" cy="491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10.11.2018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0568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download-free-clip.art/wp-content/uploads/2018/01/old-book-clipart-old-book-png-clipart-1057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829" y="6125600"/>
            <a:ext cx="2181712" cy="69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chudomama.com/purchases/uploads/e45/b07/8647113aedea4f2eea931ca2b7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29593" y="5264209"/>
            <a:ext cx="925510" cy="148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1tulatv.ru/sites/default/files/1658a3b89a98cfae1bf3dda7d7512215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3488860" cy="1452784"/>
          </a:xfrm>
          <a:prstGeom prst="halfFram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10.11.2018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9510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1tulatv.ru/sites/default/files/1658a3b89a98cfae1bf3dda7d7512215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1" b="86491"/>
          <a:stretch/>
        </p:blipFill>
        <p:spPr bwMode="auto">
          <a:xfrm>
            <a:off x="0" y="-56921"/>
            <a:ext cx="12192000" cy="54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AGReverance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AGReverance" pitchFamily="2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10.11.2018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0053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1tulatv.ru/sites/default/files/1658a3b89a98cfae1bf3dda7d7512215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1" b="86491"/>
          <a:stretch/>
        </p:blipFill>
        <p:spPr bwMode="auto">
          <a:xfrm>
            <a:off x="0" y="6315342"/>
            <a:ext cx="12192000" cy="54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10.11.2018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3368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10.11.2018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5470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1tulatv.ru/sites/default/files/1658a3b89a98cfae1bf3dda7d7512215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250"/>
          <a:stretch/>
        </p:blipFill>
        <p:spPr bwMode="auto">
          <a:xfrm>
            <a:off x="0" y="0"/>
            <a:ext cx="6162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10.11.2018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78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10.11.2018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573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Заголовок и объект">
  <p:cSld name="1_Заголовок и объект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6" descr="http://1tulatv.ru/sites/default/files/1658a3b89a98cfae1bf3dda7d7512215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402153" y="490"/>
            <a:ext cx="2800171" cy="1166009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56" name="Google Shape;56;p6" descr="http://1tulatv.ru/sites/default/files/1658a3b89a98cfae1bf3dda7d7512215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1" y="-1"/>
            <a:ext cx="2801350" cy="11665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57" name="Google Shape;57;p6" descr="http://1tulatv.ru/sites/default/files/1658a3b89a98cfae1bf3dda7d7512215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9391829" y="5691499"/>
            <a:ext cx="2800171" cy="1166009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58" name="Google Shape;58;p6" descr="https://download-free-clip.art/wp-content/uploads/2018/01/old-book-clipart-old-book-png-clipart-105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59109" y="6249635"/>
            <a:ext cx="1649339" cy="521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6" descr="http://1tulatv.ru/sites/default/files/1658a3b89a98cfae1bf3dda7d7512215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5691499"/>
            <a:ext cx="2801350" cy="11665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2" name="Google Shape;62;p6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3" name="Google Shape;63;p6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10.11.2018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7005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10.11.2018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0842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" descr="http://1tulatv.ru/sites/default/files/1658a3b89a98cfae1bf3dda7d7512215.jpg"/>
          <p:cNvPicPr preferRelativeResize="0"/>
          <p:nvPr/>
        </p:nvPicPr>
        <p:blipFill rotWithShape="1">
          <a:blip r:embed="rId2">
            <a:alphaModFix/>
          </a:blip>
          <a:srcRect t="3234"/>
          <a:stretch/>
        </p:blipFill>
        <p:spPr>
          <a:xfrm>
            <a:off x="0" y="0"/>
            <a:ext cx="12192000" cy="491261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Arial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  <p:cxnSp>
        <p:nvCxnSpPr>
          <p:cNvPr id="19" name="Google Shape;19;p2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1524541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Заголовок и объект" type="obj">
  <p:cSld name="6_Заголовок и объект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3" descr="http://1tulatv.ru/sites/default/files/1658a3b89a98cfae1bf3dda7d7512215.jpg"/>
          <p:cNvPicPr preferRelativeResize="0"/>
          <p:nvPr/>
        </p:nvPicPr>
        <p:blipFill rotWithShape="1">
          <a:blip r:embed="rId2">
            <a:alphaModFix/>
          </a:blip>
          <a:srcRect t="-391" b="86491"/>
          <a:stretch/>
        </p:blipFill>
        <p:spPr>
          <a:xfrm rot="-5400000" flipH="1">
            <a:off x="8486368" y="3152368"/>
            <a:ext cx="6857999" cy="553265"/>
          </a:xfrm>
          <a:prstGeom prst="triangle">
            <a:avLst>
              <a:gd name="adj" fmla="val 50542"/>
            </a:avLst>
          </a:prstGeom>
          <a:noFill/>
          <a:ln>
            <a:noFill/>
          </a:ln>
        </p:spPr>
      </p:pic>
      <p:pic>
        <p:nvPicPr>
          <p:cNvPr id="22" name="Google Shape;22;p3" descr="http://1tulatv.ru/sites/default/files/1658a3b89a98cfae1bf3dda7d7512215.jpg"/>
          <p:cNvPicPr preferRelativeResize="0"/>
          <p:nvPr/>
        </p:nvPicPr>
        <p:blipFill rotWithShape="1">
          <a:blip r:embed="rId2">
            <a:alphaModFix/>
          </a:blip>
          <a:srcRect t="-391" b="86491"/>
          <a:stretch/>
        </p:blipFill>
        <p:spPr>
          <a:xfrm rot="5400000">
            <a:off x="-3135807" y="3125849"/>
            <a:ext cx="6858001" cy="606303"/>
          </a:xfrm>
          <a:prstGeom prst="triangle">
            <a:avLst>
              <a:gd name="adj" fmla="val 50542"/>
            </a:avLst>
          </a:prstGeom>
          <a:noFill/>
          <a:ln>
            <a:noFill/>
          </a:ln>
        </p:spPr>
      </p:pic>
      <p:pic>
        <p:nvPicPr>
          <p:cNvPr id="23" name="Google Shape;23;p3" descr="http://1tulatv.ru/sites/default/files/1658a3b89a98cfae1bf3dda7d7512215.jpg"/>
          <p:cNvPicPr preferRelativeResize="0"/>
          <p:nvPr/>
        </p:nvPicPr>
        <p:blipFill rotWithShape="1">
          <a:blip r:embed="rId2">
            <a:alphaModFix/>
          </a:blip>
          <a:srcRect t="-391" b="86491"/>
          <a:stretch/>
        </p:blipFill>
        <p:spPr>
          <a:xfrm rot="10800000" flipH="1">
            <a:off x="0" y="0"/>
            <a:ext cx="12192000" cy="54864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  <p:pic>
        <p:nvPicPr>
          <p:cNvPr id="24" name="Google Shape;24;p3" descr="http://1tulatv.ru/sites/default/files/1658a3b89a98cfae1bf3dda7d7512215.jpg"/>
          <p:cNvPicPr preferRelativeResize="0"/>
          <p:nvPr/>
        </p:nvPicPr>
        <p:blipFill rotWithShape="1">
          <a:blip r:embed="rId2">
            <a:alphaModFix/>
          </a:blip>
          <a:srcRect t="-391" b="86491"/>
          <a:stretch/>
        </p:blipFill>
        <p:spPr>
          <a:xfrm>
            <a:off x="0" y="6309360"/>
            <a:ext cx="12192000" cy="54864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63828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Заголовок и объект">
  <p:cSld name="2_Заголовок и объект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4" descr="Ð¡Ð¼Ð¾ÑÑÐµÑÑ Ð¸ÑÑÐ¾Ð´Ð½Ð¾Ðµ Ð¸Ð·Ð¾Ð±ÑÐ°Ð¶ÐµÐ½Ð¸Ðµ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63236" y="5850209"/>
            <a:ext cx="959479" cy="1008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4" descr="Ð¡Ð¼Ð¾ÑÑÐµÑÑ Ð¸ÑÑÐ¾Ð´Ð½Ð¾Ðµ Ð¸Ð·Ð¾Ð±ÑÐ°Ð¶ÐµÐ½Ð¸Ðµ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11222146" y="5833923"/>
            <a:ext cx="935759" cy="984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4" descr="Ð¡Ð¼Ð¾ÑÑÐµÑÑ Ð¸ÑÑÐ¾Ð´Ð½Ð¾Ðµ Ð¸Ð·Ð¾Ð±ÑÐ°Ð¶ÐµÐ½Ð¸Ð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8004" y="10611"/>
            <a:ext cx="885034" cy="93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 descr="Ð¡Ð¼Ð¾ÑÑÐµÑÑ Ð¸ÑÑÐ¾Ð´Ð½Ð¾Ðµ Ð¸Ð·Ð¾Ð±ÑÐ°Ð¶ÐµÐ½Ð¸Ðµ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46763" y="0"/>
            <a:ext cx="977365" cy="1027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4" descr="http://1tulatv.ru/sites/default/files/1658a3b89a98cfae1bf3dda7d7512215.jpg"/>
          <p:cNvPicPr preferRelativeResize="0"/>
          <p:nvPr/>
        </p:nvPicPr>
        <p:blipFill rotWithShape="1">
          <a:blip r:embed="rId4">
            <a:alphaModFix/>
          </a:blip>
          <a:srcRect t="-391" b="86491"/>
          <a:stretch/>
        </p:blipFill>
        <p:spPr>
          <a:xfrm>
            <a:off x="0" y="6309360"/>
            <a:ext cx="12192000" cy="54864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  <p:pic>
        <p:nvPicPr>
          <p:cNvPr id="36" name="Google Shape;36;p4" descr="http://1tulatv.ru/sites/default/files/1658a3b89a98cfae1bf3dda7d7512215.jpg"/>
          <p:cNvPicPr preferRelativeResize="0"/>
          <p:nvPr/>
        </p:nvPicPr>
        <p:blipFill rotWithShape="1">
          <a:blip r:embed="rId4">
            <a:alphaModFix/>
          </a:blip>
          <a:srcRect t="-391" b="86491"/>
          <a:stretch/>
        </p:blipFill>
        <p:spPr>
          <a:xfrm rot="10800000" flipH="1">
            <a:off x="0" y="0"/>
            <a:ext cx="12192000" cy="54864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  <p:pic>
        <p:nvPicPr>
          <p:cNvPr id="37" name="Google Shape;37;p4" descr="http://1tulatv.ru/sites/default/files/1658a3b89a98cfae1bf3dda7d7512215.jpg"/>
          <p:cNvPicPr preferRelativeResize="0"/>
          <p:nvPr/>
        </p:nvPicPr>
        <p:blipFill rotWithShape="1">
          <a:blip r:embed="rId4">
            <a:alphaModFix/>
          </a:blip>
          <a:srcRect t="-391" b="86491"/>
          <a:stretch/>
        </p:blipFill>
        <p:spPr>
          <a:xfrm rot="5400000">
            <a:off x="-2977027" y="3253327"/>
            <a:ext cx="6303779" cy="369635"/>
          </a:xfrm>
          <a:prstGeom prst="triangle">
            <a:avLst>
              <a:gd name="adj" fmla="val 50542"/>
            </a:avLst>
          </a:prstGeom>
          <a:noFill/>
          <a:ln>
            <a:noFill/>
          </a:ln>
        </p:spPr>
      </p:pic>
      <p:pic>
        <p:nvPicPr>
          <p:cNvPr id="38" name="Google Shape;38;p4" descr="http://1tulatv.ru/sites/default/files/1658a3b89a98cfae1bf3dda7d7512215.jpg"/>
          <p:cNvPicPr preferRelativeResize="0"/>
          <p:nvPr/>
        </p:nvPicPr>
        <p:blipFill rotWithShape="1">
          <a:blip r:embed="rId4">
            <a:alphaModFix/>
          </a:blip>
          <a:srcRect t="-391" b="86491"/>
          <a:stretch/>
        </p:blipFill>
        <p:spPr>
          <a:xfrm rot="-5400000" flipH="1">
            <a:off x="8861716" y="3133997"/>
            <a:ext cx="6303779" cy="369635"/>
          </a:xfrm>
          <a:prstGeom prst="triangle">
            <a:avLst>
              <a:gd name="adj" fmla="val 50542"/>
            </a:avLst>
          </a:prstGeom>
          <a:noFill/>
          <a:ln>
            <a:noFill/>
          </a:ln>
        </p:spPr>
      </p:pic>
      <p:sp>
        <p:nvSpPr>
          <p:cNvPr id="39" name="Google Shape;39;p4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53190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>
  <p:cSld name="Заголовок и объект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5" descr="https://download-free-clip.art/wp-content/uploads/2018/01/old-book-clipart-old-book-png-clipart-1057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02781" y="6073462"/>
            <a:ext cx="1689218" cy="534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5" descr="http://1tulatv.ru/sites/default/files/1658a3b89a98cfae1bf3dda7d7512215.jpg"/>
          <p:cNvPicPr preferRelativeResize="0"/>
          <p:nvPr/>
        </p:nvPicPr>
        <p:blipFill rotWithShape="1">
          <a:blip r:embed="rId3">
            <a:alphaModFix/>
          </a:blip>
          <a:srcRect t="-391" b="86491"/>
          <a:stretch/>
        </p:blipFill>
        <p:spPr>
          <a:xfrm>
            <a:off x="0" y="6309360"/>
            <a:ext cx="12192000" cy="54864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  <p:pic>
        <p:nvPicPr>
          <p:cNvPr id="47" name="Google Shape;47;p5" descr="Ð¡Ð¼Ð¾ÑÑÐµÑÑ Ð¸ÑÑÐ¾Ð´Ð½Ð¾Ðµ Ð¸Ð·Ð¾Ð±ÑÐ°Ð¶ÐµÐ½Ð¸Ðµ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1" y="0"/>
            <a:ext cx="1278572" cy="1344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5" descr="Ð¡Ð¼Ð¾ÑÑÐµÑÑ Ð¸ÑÑÐ¾Ð´Ð½Ð¾Ðµ Ð¸Ð·Ð¾Ð±ÑÐ°Ð¶ÐµÐ½Ð¸Ðµ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37332" y="0"/>
            <a:ext cx="1354667" cy="1424564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5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84640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Заголовок и объект">
  <p:cSld name="1_Заголовок и объект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6" descr="http://1tulatv.ru/sites/default/files/1658a3b89a98cfae1bf3dda7d7512215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402153" y="490"/>
            <a:ext cx="2800171" cy="1166009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56" name="Google Shape;56;p6" descr="http://1tulatv.ru/sites/default/files/1658a3b89a98cfae1bf3dda7d7512215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1" y="-1"/>
            <a:ext cx="2801350" cy="11665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57" name="Google Shape;57;p6" descr="http://1tulatv.ru/sites/default/files/1658a3b89a98cfae1bf3dda7d7512215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9391829" y="5691499"/>
            <a:ext cx="2800171" cy="1166009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58" name="Google Shape;58;p6" descr="https://download-free-clip.art/wp-content/uploads/2018/01/old-book-clipart-old-book-png-clipart-1057.jpg"/>
          <p:cNvPicPr preferRelativeResize="0"/>
          <p:nvPr/>
        </p:nvPicPr>
        <p:blipFill/>
        <p:spPr>
          <a:xfrm>
            <a:off x="5059109" y="6249635"/>
            <a:ext cx="1649339" cy="52178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59" name="Google Shape;59;p6" descr="http://1tulatv.ru/sites/default/files/1658a3b89a98cfae1bf3dda7d7512215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5691499"/>
            <a:ext cx="2801350" cy="11665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6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05018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Заголовок и объект">
  <p:cSld name="7_Заголовок и объект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7" descr="http://1tulatv.ru/sites/default/files/1658a3b89a98cfae1bf3dda7d7512215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402153" y="490"/>
            <a:ext cx="2800171" cy="1166009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67" name="Google Shape;67;p7" descr="http://1tulatv.ru/sites/default/files/1658a3b89a98cfae1bf3dda7d7512215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1" y="-1"/>
            <a:ext cx="2801350" cy="11665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68" name="Google Shape;68;p7" descr="http://1tulatv.ru/sites/default/files/1658a3b89a98cfae1bf3dda7d7512215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9391829" y="5691499"/>
            <a:ext cx="2800171" cy="1166009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69" name="Google Shape;69;p7" descr="http://1tulatv.ru/sites/default/files/1658a3b89a98cfae1bf3dda7d7512215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5691499"/>
            <a:ext cx="2801350" cy="11665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70" name="Google Shape;70;p7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7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37360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Заголовок и объект">
  <p:cSld name="3_Заголовок и объект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8" descr="Ð¡Ð¼Ð¾ÑÑÐµÑÑ Ð¸ÑÑÐ¾Ð´Ð½Ð¾Ðµ Ð¸Ð·Ð¾Ð±ÑÐ°Ð¶ÐµÐ½Ð¸Ðµ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89452" y="5327378"/>
            <a:ext cx="1455525" cy="1530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8" descr="http://1tulatv.ru/sites/default/files/1658a3b89a98cfae1bf3dda7d7512215.jpg"/>
          <p:cNvPicPr preferRelativeResize="0"/>
          <p:nvPr/>
        </p:nvPicPr>
        <p:blipFill rotWithShape="1">
          <a:blip r:embed="rId3">
            <a:alphaModFix/>
          </a:blip>
          <a:srcRect t="-391" b="86491"/>
          <a:stretch/>
        </p:blipFill>
        <p:spPr>
          <a:xfrm>
            <a:off x="0" y="-26040"/>
            <a:ext cx="12192000" cy="547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8" descr="Ð¡Ð¼Ð¾ÑÑÐµÑÑ Ð¸ÑÑÐ¾Ð´Ð½Ð¾Ðµ Ð¸Ð·Ð¾Ð±ÑÐ°Ð¶ÐµÐ½Ð¸Ðµ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10744237" y="5290969"/>
            <a:ext cx="1411351" cy="1484172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8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8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8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8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8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41334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Заголовок и объект">
  <p:cSld name="5_Заголовок и объект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9" descr="http://1tulatv.ru/sites/default/files/1658a3b89a98cfae1bf3dda7d7512215.jpg"/>
          <p:cNvPicPr preferRelativeResize="0"/>
          <p:nvPr/>
        </p:nvPicPr>
        <p:blipFill rotWithShape="1">
          <a:blip r:embed="rId2">
            <a:alphaModFix/>
          </a:blip>
          <a:srcRect t="-391" b="86491"/>
          <a:stretch/>
        </p:blipFill>
        <p:spPr>
          <a:xfrm>
            <a:off x="0" y="6309360"/>
            <a:ext cx="12192000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9" descr="Ð¡Ð¼Ð¾ÑÑÐµÑÑ Ð¸ÑÑÐ¾Ð´Ð½Ð¾Ðµ Ð¸Ð·Ð¾Ð±ÑÐ°Ð¶ÐµÐ½Ð¸Ð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34594" y="49443"/>
            <a:ext cx="1340873" cy="1410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9" descr="Ð¡Ð¼Ð¾ÑÑÐµÑÑ Ð¸ÑÑÐ¾Ð´Ð½Ð¾Ðµ Ð¸Ð·Ð¾Ð±ÑÐ°Ð¶ÐµÐ½Ð¸Ð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44200" y="-2"/>
            <a:ext cx="1354667" cy="1424564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9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9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9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9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9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9223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Заголовок и объект">
  <p:cSld name="7_Заголовок и объект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7" descr="http://1tulatv.ru/sites/default/files/1658a3b89a98cfae1bf3dda7d7512215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402153" y="490"/>
            <a:ext cx="2800171" cy="1166009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67" name="Google Shape;67;p7" descr="http://1tulatv.ru/sites/default/files/1658a3b89a98cfae1bf3dda7d7512215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1" y="-1"/>
            <a:ext cx="2801350" cy="11665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68" name="Google Shape;68;p7" descr="http://1tulatv.ru/sites/default/files/1658a3b89a98cfae1bf3dda7d7512215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9391829" y="5691499"/>
            <a:ext cx="2800171" cy="1166009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69" name="Google Shape;69;p7" descr="http://1tulatv.ru/sites/default/files/1658a3b89a98cfae1bf3dda7d7512215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5691499"/>
            <a:ext cx="2801350" cy="11665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70" name="Google Shape;70;p7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1" name="Google Shape;71;p7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2" name="Google Shape;72;p7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0" descr="http://1tulatv.ru/sites/default/files/1658a3b89a98cfae1bf3dda7d7512215.jpg"/>
          <p:cNvPicPr preferRelativeResize="0"/>
          <p:nvPr/>
        </p:nvPicPr>
        <p:blipFill rotWithShape="1">
          <a:blip r:embed="rId2">
            <a:alphaModFix/>
          </a:blip>
          <a:srcRect t="3234"/>
          <a:stretch/>
        </p:blipFill>
        <p:spPr>
          <a:xfrm>
            <a:off x="0" y="0"/>
            <a:ext cx="12192000" cy="491261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0"/>
          <p:cNvSpPr txBox="1"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Arial"/>
              <a:buNone/>
              <a:defRPr sz="5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0"/>
          <p:cNvSpPr txBox="1"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0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0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0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  <p:cxnSp>
        <p:nvCxnSpPr>
          <p:cNvPr id="100" name="Google Shape;100;p10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40143927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1" descr="https://download-free-clip.art/wp-content/uploads/2018/01/old-book-clipart-old-book-png-clipart-1057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36829" y="6125600"/>
            <a:ext cx="2181712" cy="690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1" descr="http://chudomama.com/purchases/uploads/e45/b07/8647113aedea4f2eea931ca2b7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29593" y="5264209"/>
            <a:ext cx="925510" cy="1480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1" descr="http://1tulatv.ru/sites/default/files/1658a3b89a98cfae1bf3dda7d7512215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1"/>
            <a:ext cx="3488860" cy="1452784"/>
          </a:xfrm>
          <a:prstGeom prst="halfFrame">
            <a:avLst>
              <a:gd name="adj1" fmla="val 33333"/>
              <a:gd name="adj2" fmla="val 33333"/>
            </a:avLst>
          </a:prstGeom>
          <a:noFill/>
          <a:ln>
            <a:noFill/>
          </a:ln>
        </p:spPr>
      </p:pic>
      <p:sp>
        <p:nvSpPr>
          <p:cNvPr id="105" name="Google Shape;105;p1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1"/>
          <p:cNvSpPr txBox="1">
            <a:spLocks noGrp="1"/>
          </p:cNvSpPr>
          <p:nvPr>
            <p:ph type="body" idx="1"/>
          </p:nvPr>
        </p:nvSpPr>
        <p:spPr>
          <a:xfrm>
            <a:off x="1024127" y="22860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body" idx="2"/>
          </p:nvPr>
        </p:nvSpPr>
        <p:spPr>
          <a:xfrm>
            <a:off x="5989320" y="22860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11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1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1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84751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2" descr="http://1tulatv.ru/sites/default/files/1658a3b89a98cfae1bf3dda7d7512215.jpg"/>
          <p:cNvPicPr preferRelativeResize="0"/>
          <p:nvPr/>
        </p:nvPicPr>
        <p:blipFill rotWithShape="1">
          <a:blip r:embed="rId2">
            <a:alphaModFix/>
          </a:blip>
          <a:srcRect t="-391" b="86491"/>
          <a:stretch/>
        </p:blipFill>
        <p:spPr>
          <a:xfrm>
            <a:off x="0" y="-56921"/>
            <a:ext cx="12192000" cy="547333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2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2"/>
          <p:cNvSpPr txBox="1"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45700" rIns="137150" bIns="45700" anchor="ctr" anchorCtr="0"/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 b="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5" name="Google Shape;115;p12"/>
          <p:cNvSpPr txBox="1">
            <a:spLocks noGrp="1"/>
          </p:cNvSpPr>
          <p:nvPr>
            <p:ph type="body" idx="2"/>
          </p:nvPr>
        </p:nvSpPr>
        <p:spPr>
          <a:xfrm>
            <a:off x="1024128" y="2967788"/>
            <a:ext cx="4754880" cy="334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12"/>
          <p:cNvSpPr txBox="1">
            <a:spLocks noGrp="1"/>
          </p:cNvSpPr>
          <p:nvPr>
            <p:ph type="body" idx="3"/>
          </p:nvPr>
        </p:nvSpPr>
        <p:spPr>
          <a:xfrm>
            <a:off x="5990888" y="2179636"/>
            <a:ext cx="475488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45700" rIns="137150" bIns="45700" anchor="ctr" anchorCtr="0"/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 b="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7" name="Google Shape;117;p12"/>
          <p:cNvSpPr txBox="1">
            <a:spLocks noGrp="1"/>
          </p:cNvSpPr>
          <p:nvPr>
            <p:ph type="body" idx="4"/>
          </p:nvPr>
        </p:nvSpPr>
        <p:spPr>
          <a:xfrm>
            <a:off x="5990888" y="2967788"/>
            <a:ext cx="4754880" cy="334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12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2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2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20381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3" descr="http://1tulatv.ru/sites/default/files/1658a3b89a98cfae1bf3dda7d7512215.jpg"/>
          <p:cNvPicPr preferRelativeResize="0"/>
          <p:nvPr/>
        </p:nvPicPr>
        <p:blipFill rotWithShape="1">
          <a:blip r:embed="rId2">
            <a:alphaModFix/>
          </a:blip>
          <a:srcRect t="-391" b="86491"/>
          <a:stretch/>
        </p:blipFill>
        <p:spPr>
          <a:xfrm>
            <a:off x="0" y="6315342"/>
            <a:ext cx="12192000" cy="542658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3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440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4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4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4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923033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5" descr="http://1tulatv.ru/sites/default/files/1658a3b89a98cfae1bf3dda7d7512215.jpg"/>
          <p:cNvPicPr preferRelativeResize="0"/>
          <p:nvPr/>
        </p:nvPicPr>
        <p:blipFill rotWithShape="1">
          <a:blip r:embed="rId2">
            <a:alphaModFix/>
          </a:blip>
          <a:srcRect r="96250"/>
          <a:stretch/>
        </p:blipFill>
        <p:spPr>
          <a:xfrm>
            <a:off x="0" y="0"/>
            <a:ext cx="61622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5"/>
          <p:cNvSpPr txBox="1"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Arial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5"/>
          <p:cNvSpPr txBox="1">
            <a:spLocks noGrp="1"/>
          </p:cNvSpPr>
          <p:nvPr>
            <p:ph type="body" idx="1"/>
          </p:nvPr>
        </p:nvSpPr>
        <p:spPr>
          <a:xfrm>
            <a:off x="5715000" y="822960"/>
            <a:ext cx="5678424" cy="5184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lvl="0" indent="-381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 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35" name="Google Shape;135;p15"/>
          <p:cNvSpPr txBox="1">
            <a:spLocks noGrp="1"/>
          </p:cNvSpPr>
          <p:nvPr>
            <p:ph type="body" idx="2"/>
          </p:nvPr>
        </p:nvSpPr>
        <p:spPr>
          <a:xfrm>
            <a:off x="1024128" y="2257506"/>
            <a:ext cx="4389120" cy="3762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6" name="Google Shape;136;p15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5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84918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6"/>
          <p:cNvSpPr txBox="1"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Arial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6"/>
          <p:cNvSpPr>
            <a:spLocks noGrp="1"/>
          </p:cNvSpPr>
          <p:nvPr>
            <p:ph type="pic" idx="2"/>
          </p:nvPr>
        </p:nvSpPr>
        <p:spPr>
          <a:xfrm>
            <a:off x="0" y="-1"/>
            <a:ext cx="12188952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457200" tIns="365750" rIns="45700" bIns="45700" anchor="t" anchorCtr="0"/>
          <a:lstStyle>
            <a:lvl1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Quest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2" name="Google Shape;142;p16"/>
          <p:cNvSpPr txBox="1">
            <a:spLocks noGrp="1"/>
          </p:cNvSpPr>
          <p:nvPr>
            <p:ph type="body" idx="1"/>
          </p:nvPr>
        </p:nvSpPr>
        <p:spPr>
          <a:xfrm>
            <a:off x="8610600" y="4960138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3" name="Google Shape;143;p16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6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6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  <p:cxnSp>
        <p:nvCxnSpPr>
          <p:cNvPr id="146" name="Google Shape;146;p16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0222337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7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7"/>
          <p:cNvSpPr txBox="1">
            <a:spLocks noGrp="1"/>
          </p:cNvSpPr>
          <p:nvPr>
            <p:ph type="body" idx="1"/>
          </p:nvPr>
        </p:nvSpPr>
        <p:spPr>
          <a:xfrm rot="5400000">
            <a:off x="3872484" y="-562356"/>
            <a:ext cx="4023360" cy="9720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17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7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7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53909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8"/>
          <p:cNvSpPr txBox="1">
            <a:spLocks noGrp="1"/>
          </p:cNvSpPr>
          <p:nvPr>
            <p:ph type="title"/>
          </p:nvPr>
        </p:nvSpPr>
        <p:spPr>
          <a:xfrm rot="5400000">
            <a:off x="7334251" y="2152650"/>
            <a:ext cx="54102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91425" rIns="45700" bIns="91425" anchor="ctr" anchorCtr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8"/>
          <p:cNvSpPr txBox="1">
            <a:spLocks noGrp="1"/>
          </p:cNvSpPr>
          <p:nvPr>
            <p:ph type="body" idx="1"/>
          </p:nvPr>
        </p:nvSpPr>
        <p:spPr>
          <a:xfrm rot="5400000">
            <a:off x="2076451" y="-323850"/>
            <a:ext cx="5410200" cy="75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18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18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8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  <p:cxnSp>
        <p:nvCxnSpPr>
          <p:cNvPr id="159" name="Google Shape;159;p18"/>
          <p:cNvCxnSpPr/>
          <p:nvPr/>
        </p:nvCxnSpPr>
        <p:spPr>
          <a:xfrm rot="10800000">
            <a:off x="10058400" y="59263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7040416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1tulatv.ru/sites/default/files/1658a3b89a98cfae1bf3dda7d7512215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5"/>
          <a:stretch/>
        </p:blipFill>
        <p:spPr bwMode="auto">
          <a:xfrm>
            <a:off x="0" y="0"/>
            <a:ext cx="12192000" cy="491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A4E5F50-8C3C-4655-97FD-59D2AA8CA0C8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10.11.2018</a:t>
            </a:fld>
            <a:endParaRPr lang="ru-RU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187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Заголовок и объект">
  <p:cSld name="3_Заголовок и объект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8" descr="Ð¡Ð¼Ð¾ÑÑÐµÑÑ Ð¸ÑÑÐ¾Ð´Ð½Ð¾Ðµ Ð¸Ð·Ð¾Ð±ÑÐ°Ð¶ÐµÐ½Ð¸Ðµ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89452" y="5327378"/>
            <a:ext cx="1455525" cy="1530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8" descr="http://1tulatv.ru/sites/default/files/1658a3b89a98cfae1bf3dda7d7512215.jpg"/>
          <p:cNvPicPr preferRelativeResize="0"/>
          <p:nvPr/>
        </p:nvPicPr>
        <p:blipFill rotWithShape="1">
          <a:blip r:embed="rId3">
            <a:alphaModFix/>
          </a:blip>
          <a:srcRect t="-391" b="86491"/>
          <a:stretch/>
        </p:blipFill>
        <p:spPr>
          <a:xfrm>
            <a:off x="0" y="-26040"/>
            <a:ext cx="12192000" cy="547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8" descr="Ð¡Ð¼Ð¾ÑÑÐµÑÑ Ð¸ÑÑÐ¾Ð´Ð½Ð¾Ðµ Ð¸Ð·Ð¾Ð±ÑÐ°Ð¶ÐµÐ½Ð¸Ðµ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10744237" y="5290969"/>
            <a:ext cx="1411351" cy="1484172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8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8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1" name="Google Shape;81;p8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2" name="Google Shape;82;p8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3" name="Google Shape;83;p8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download-free-clip.art/wp-content/uploads/2018/01/old-book-clipart-old-book-png-clipart-1057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2781" y="6073462"/>
            <a:ext cx="1689218" cy="53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1tulatv.ru/sites/default/files/1658a3b89a98cfae1bf3dda7d7512215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1" b="86491"/>
          <a:stretch/>
        </p:blipFill>
        <p:spPr bwMode="auto">
          <a:xfrm>
            <a:off x="0" y="6309360"/>
            <a:ext cx="12192000" cy="548640"/>
          </a:xfrm>
          <a:prstGeom prst="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Ð¡Ð¼Ð¾ÑÑÐµÑÑ Ð¸ÑÑÐ¾Ð´Ð½Ð¾Ðµ Ð¸Ð·Ð¾Ð±ÑÐ°Ð¶ÐµÐ½Ð¸Ðµ"/>
          <p:cNvPicPr>
            <a:picLocks noChangeAspect="1" noChangeArrowheads="1"/>
          </p:cNvPicPr>
          <p:nvPr userDrawn="1"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 flipV="1">
            <a:off x="-1" y="0"/>
            <a:ext cx="1278572" cy="134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Ð¡Ð¼Ð¾ÑÑÐµÑÑ Ð¸ÑÑÐ¾Ð´Ð½Ð¾Ðµ Ð¸Ð·Ð¾Ð±ÑÐ°Ð¶ÐµÐ½Ð¸Ðµ"/>
          <p:cNvPicPr>
            <a:picLocks noChangeAspect="1" noChangeArrowheads="1"/>
          </p:cNvPicPr>
          <p:nvPr userDrawn="1"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837332" y="0"/>
            <a:ext cx="1354667" cy="142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10.11.2018</a:t>
            </a:fld>
            <a:endParaRPr lang="ru-RU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9221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http://1tulatv.ru/sites/default/files/1658a3b89a98cfae1bf3dda7d7512215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402153" y="490"/>
            <a:ext cx="2800171" cy="1166009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1tulatv.ru/sites/default/files/1658a3b89a98cfae1bf3dda7d7512215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" y="-1"/>
            <a:ext cx="2801350" cy="1166500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1tulatv.ru/sites/default/files/1658a3b89a98cfae1bf3dda7d7512215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9391829" y="5691499"/>
            <a:ext cx="2800171" cy="1166009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download-free-clip.art/wp-content/uploads/2018/01/old-book-clipart-old-book-png-clipart-1057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109" y="6249635"/>
            <a:ext cx="1649339" cy="52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1tulatv.ru/sites/default/files/1658a3b89a98cfae1bf3dda7d7512215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691499"/>
            <a:ext cx="2801350" cy="1166500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10.11.2018</a:t>
            </a:fld>
            <a:endParaRPr lang="ru-RU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888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http://1tulatv.ru/sites/default/files/1658a3b89a98cfae1bf3dda7d7512215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402153" y="490"/>
            <a:ext cx="2800171" cy="1166009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1tulatv.ru/sites/default/files/1658a3b89a98cfae1bf3dda7d7512215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" y="-1"/>
            <a:ext cx="2801350" cy="1166500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1tulatv.ru/sites/default/files/1658a3b89a98cfae1bf3dda7d7512215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9391829" y="5691499"/>
            <a:ext cx="2800171" cy="1166009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1tulatv.ru/sites/default/files/1658a3b89a98cfae1bf3dda7d7512215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691499"/>
            <a:ext cx="2801350" cy="1166500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10.11.2018</a:t>
            </a:fld>
            <a:endParaRPr lang="ru-RU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4223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Ð¡Ð¼Ð¾ÑÑÐµÑÑ Ð¸ÑÑÐ¾Ð´Ð½Ð¾Ðµ Ð¸Ð·Ð¾Ð±ÑÐ°Ð¶ÐµÐ½Ð¸Ðµ"/>
          <p:cNvPicPr>
            <a:picLocks noChangeAspect="1" noChangeArrowheads="1"/>
          </p:cNvPicPr>
          <p:nvPr userDrawn="1"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63236" y="5850209"/>
            <a:ext cx="959479" cy="100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Ð¡Ð¼Ð¾ÑÑÐµÑÑ Ð¸ÑÑÐ¾Ð´Ð½Ð¾Ðµ Ð¸Ð·Ð¾Ð±ÑÐ°Ð¶ÐµÐ½Ð¸Ðµ"/>
          <p:cNvPicPr>
            <a:picLocks noChangeAspect="1" noChangeArrowheads="1"/>
          </p:cNvPicPr>
          <p:nvPr userDrawn="1"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11222146" y="5833923"/>
            <a:ext cx="935759" cy="98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Ð¡Ð¼Ð¾ÑÑÐµÑÑ Ð¸ÑÑÐ¾Ð´Ð½Ð¾Ðµ Ð¸Ð·Ð¾Ð±ÑÐ°Ð¶ÐµÐ½Ð¸Ðµ"/>
          <p:cNvPicPr>
            <a:picLocks noChangeAspect="1" noChangeArrowheads="1"/>
          </p:cNvPicPr>
          <p:nvPr userDrawn="1"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98004" y="10611"/>
            <a:ext cx="885034" cy="93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Ð¡Ð¼Ð¾ÑÑÐµÑÑ Ð¸ÑÑÐ¾Ð´Ð½Ð¾Ðµ Ð¸Ð·Ð¾Ð±ÑÐ°Ð¶ÐµÐ½Ð¸Ðµ"/>
          <p:cNvPicPr>
            <a:picLocks noChangeAspect="1" noChangeArrowheads="1"/>
          </p:cNvPicPr>
          <p:nvPr userDrawn="1"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 flipV="1">
            <a:off x="46763" y="0"/>
            <a:ext cx="977365" cy="102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1tulatv.ru/sites/default/files/1658a3b89a98cfae1bf3dda7d7512215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1" b="86491"/>
          <a:stretch/>
        </p:blipFill>
        <p:spPr bwMode="auto">
          <a:xfrm>
            <a:off x="0" y="6309360"/>
            <a:ext cx="12192000" cy="548640"/>
          </a:xfrm>
          <a:prstGeom prst="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1tulatv.ru/sites/default/files/1658a3b89a98cfae1bf3dda7d7512215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1" b="86491"/>
          <a:stretch/>
        </p:blipFill>
        <p:spPr bwMode="auto">
          <a:xfrm flipV="1">
            <a:off x="0" y="0"/>
            <a:ext cx="12192000" cy="548640"/>
          </a:xfrm>
          <a:prstGeom prst="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1tulatv.ru/sites/default/files/1658a3b89a98cfae1bf3dda7d7512215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1" b="86491"/>
          <a:stretch/>
        </p:blipFill>
        <p:spPr bwMode="auto">
          <a:xfrm rot="5400000">
            <a:off x="-2977027" y="3253327"/>
            <a:ext cx="6303779" cy="369635"/>
          </a:xfrm>
          <a:prstGeom prst="triangle">
            <a:avLst>
              <a:gd name="adj" fmla="val 50542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1tulatv.ru/sites/default/files/1658a3b89a98cfae1bf3dda7d7512215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1" b="86491"/>
          <a:stretch/>
        </p:blipFill>
        <p:spPr bwMode="auto">
          <a:xfrm rot="16200000" flipH="1">
            <a:off x="8861716" y="3133997"/>
            <a:ext cx="6303779" cy="369635"/>
          </a:xfrm>
          <a:prstGeom prst="triangle">
            <a:avLst>
              <a:gd name="adj" fmla="val 50542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10.11.2018</a:t>
            </a:fld>
            <a:endParaRPr lang="ru-RU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4417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8" descr="Ð¡Ð¼Ð¾ÑÑÐµÑÑ Ð¸ÑÑÐ¾Ð´Ð½Ð¾Ðµ Ð¸Ð·Ð¾Ð±ÑÐ°Ð¶ÐµÐ½Ð¸Ðµ"/>
          <p:cNvPicPr>
            <a:picLocks noChangeAspect="1" noChangeArrowheads="1"/>
          </p:cNvPicPr>
          <p:nvPr userDrawn="1"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89452" y="5327378"/>
            <a:ext cx="1455525" cy="153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1tulatv.ru/sites/default/files/1658a3b89a98cfae1bf3dda7d7512215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1" b="86491"/>
          <a:stretch/>
        </p:blipFill>
        <p:spPr bwMode="auto">
          <a:xfrm>
            <a:off x="0" y="-26040"/>
            <a:ext cx="12192000" cy="54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Ð¡Ð¼Ð¾ÑÑÐµÑÑ Ð¸ÑÑÐ¾Ð´Ð½Ð¾Ðµ Ð¸Ð·Ð¾Ð±ÑÐ°Ð¶ÐµÐ½Ð¸Ðµ"/>
          <p:cNvPicPr>
            <a:picLocks noChangeAspect="1" noChangeArrowheads="1"/>
          </p:cNvPicPr>
          <p:nvPr userDrawn="1"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10744237" y="5290969"/>
            <a:ext cx="1411351" cy="148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10.11.2018</a:t>
            </a:fld>
            <a:endParaRPr lang="ru-RU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9250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http://1tulatv.ru/sites/default/files/1658a3b89a98cfae1bf3dda7d7512215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1" b="86491"/>
          <a:stretch/>
        </p:blipFill>
        <p:spPr bwMode="auto">
          <a:xfrm>
            <a:off x="0" y="6309360"/>
            <a:ext cx="1219200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Ð¡Ð¼Ð¾ÑÑÐµÑÑ Ð¸ÑÑÐ¾Ð´Ð½Ð¾Ðµ Ð¸Ð·Ð¾Ð±ÑÐ°Ð¶ÐµÐ½Ð¸Ðµ"/>
          <p:cNvPicPr>
            <a:picLocks noChangeAspect="1" noChangeArrowheads="1"/>
          </p:cNvPicPr>
          <p:nvPr userDrawn="1"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34594" y="49443"/>
            <a:ext cx="1340873" cy="141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Ð¡Ð¼Ð¾ÑÑÐµÑÑ Ð¸ÑÑÐ¾Ð´Ð½Ð¾Ðµ Ð¸Ð·Ð¾Ð±ÑÐ°Ð¶ÐµÐ½Ð¸Ðµ"/>
          <p:cNvPicPr>
            <a:picLocks noChangeAspect="1" noChangeArrowheads="1"/>
          </p:cNvPicPr>
          <p:nvPr userDrawn="1"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44200" y="-2"/>
            <a:ext cx="1354667" cy="142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10.11.2018</a:t>
            </a:fld>
            <a:endParaRPr lang="ru-RU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6343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http://1tulatv.ru/sites/default/files/1658a3b89a98cfae1bf3dda7d7512215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1" b="86491"/>
          <a:stretch/>
        </p:blipFill>
        <p:spPr bwMode="auto">
          <a:xfrm rot="16200000" flipH="1">
            <a:off x="8486368" y="3152368"/>
            <a:ext cx="6857999" cy="553265"/>
          </a:xfrm>
          <a:prstGeom prst="triangle">
            <a:avLst>
              <a:gd name="adj" fmla="val 50542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1tulatv.ru/sites/default/files/1658a3b89a98cfae1bf3dda7d7512215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1" b="86491"/>
          <a:stretch/>
        </p:blipFill>
        <p:spPr bwMode="auto">
          <a:xfrm rot="5400000">
            <a:off x="-3135807" y="3125849"/>
            <a:ext cx="6858001" cy="606303"/>
          </a:xfrm>
          <a:prstGeom prst="triangle">
            <a:avLst>
              <a:gd name="adj" fmla="val 50542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1tulatv.ru/sites/default/files/1658a3b89a98cfae1bf3dda7d7512215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1" b="86491"/>
          <a:stretch/>
        </p:blipFill>
        <p:spPr bwMode="auto">
          <a:xfrm flipV="1">
            <a:off x="0" y="0"/>
            <a:ext cx="12192000" cy="548640"/>
          </a:xfrm>
          <a:prstGeom prst="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1tulatv.ru/sites/default/files/1658a3b89a98cfae1bf3dda7d7512215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1" b="86491"/>
          <a:stretch/>
        </p:blipFill>
        <p:spPr bwMode="auto">
          <a:xfrm>
            <a:off x="0" y="6309360"/>
            <a:ext cx="12192000" cy="548640"/>
          </a:xfrm>
          <a:prstGeom prst="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10.11.2018</a:t>
            </a:fld>
            <a:endParaRPr lang="ru-RU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6203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1tulatv.ru/sites/default/files/1658a3b89a98cfae1bf3dda7d7512215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5"/>
          <a:stretch/>
        </p:blipFill>
        <p:spPr bwMode="auto">
          <a:xfrm>
            <a:off x="0" y="0"/>
            <a:ext cx="12192000" cy="491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10.11.2018</a:t>
            </a:fld>
            <a:endParaRPr lang="ru-RU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086656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download-free-clip.art/wp-content/uploads/2018/01/old-book-clipart-old-book-png-clipart-1057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829" y="6125600"/>
            <a:ext cx="2181712" cy="69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chudomama.com/purchases/uploads/e45/b07/8647113aedea4f2eea931ca2b7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29593" y="5264209"/>
            <a:ext cx="925510" cy="148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1tulatv.ru/sites/default/files/1658a3b89a98cfae1bf3dda7d7512215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3488860" cy="1452784"/>
          </a:xfrm>
          <a:prstGeom prst="halfFram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10.11.2018</a:t>
            </a:fld>
            <a:endParaRPr lang="ru-RU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15604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1tulatv.ru/sites/default/files/1658a3b89a98cfae1bf3dda7d7512215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1" b="86491"/>
          <a:stretch/>
        </p:blipFill>
        <p:spPr bwMode="auto">
          <a:xfrm>
            <a:off x="0" y="-56921"/>
            <a:ext cx="12192000" cy="54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AGReverance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AGReverance" pitchFamily="2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10.11.2018</a:t>
            </a:fld>
            <a:endParaRPr lang="ru-RU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90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Заголовок и объект">
  <p:cSld name="5_Заголовок и объект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9" descr="http://1tulatv.ru/sites/default/files/1658a3b89a98cfae1bf3dda7d7512215.jpg"/>
          <p:cNvPicPr preferRelativeResize="0"/>
          <p:nvPr/>
        </p:nvPicPr>
        <p:blipFill rotWithShape="1">
          <a:blip r:embed="rId2">
            <a:alphaModFix/>
          </a:blip>
          <a:srcRect t="-391" b="86491"/>
          <a:stretch/>
        </p:blipFill>
        <p:spPr>
          <a:xfrm>
            <a:off x="0" y="6309360"/>
            <a:ext cx="12192000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9" descr="Ð¡Ð¼Ð¾ÑÑÐµÑÑ Ð¸ÑÑÐ¾Ð´Ð½Ð¾Ðµ Ð¸Ð·Ð¾Ð±ÑÐ°Ð¶ÐµÐ½Ð¸Ð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34594" y="49443"/>
            <a:ext cx="1340873" cy="1410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9" descr="Ð¡Ð¼Ð¾ÑÑÐµÑÑ Ð¸ÑÑÐ¾Ð´Ð½Ð¾Ðµ Ð¸Ð·Ð¾Ð±ÑÐ°Ð¶ÐµÐ½Ð¸Ð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44200" y="-2"/>
            <a:ext cx="1354667" cy="1424564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9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9" name="Google Shape;89;p9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0" name="Google Shape;90;p9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1" name="Google Shape;91;p9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2" name="Google Shape;92;p9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1tulatv.ru/sites/default/files/1658a3b89a98cfae1bf3dda7d7512215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1" b="86491"/>
          <a:stretch/>
        </p:blipFill>
        <p:spPr bwMode="auto">
          <a:xfrm>
            <a:off x="0" y="6315342"/>
            <a:ext cx="12192000" cy="54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10.11.2018</a:t>
            </a:fld>
            <a:endParaRPr lang="ru-RU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34621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10.11.2018</a:t>
            </a:fld>
            <a:endParaRPr lang="ru-RU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06211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1tulatv.ru/sites/default/files/1658a3b89a98cfae1bf3dda7d7512215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250"/>
          <a:stretch/>
        </p:blipFill>
        <p:spPr bwMode="auto">
          <a:xfrm>
            <a:off x="0" y="0"/>
            <a:ext cx="6162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10.11.2018</a:t>
            </a:fld>
            <a:endParaRPr lang="ru-RU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52205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10.11.2018</a:t>
            </a:fld>
            <a:endParaRPr lang="ru-RU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9478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10.11.2018</a:t>
            </a:fld>
            <a:endParaRPr lang="ru-RU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68140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10.11.2018</a:t>
            </a:fld>
            <a:endParaRPr lang="ru-RU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631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0" descr="http://1tulatv.ru/sites/default/files/1658a3b89a98cfae1bf3dda7d7512215.jpg"/>
          <p:cNvPicPr preferRelativeResize="0"/>
          <p:nvPr/>
        </p:nvPicPr>
        <p:blipFill rotWithShape="1">
          <a:blip r:embed="rId2">
            <a:alphaModFix/>
          </a:blip>
          <a:srcRect t="3234"/>
          <a:stretch/>
        </p:blipFill>
        <p:spPr>
          <a:xfrm>
            <a:off x="0" y="0"/>
            <a:ext cx="12192000" cy="491261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0"/>
          <p:cNvSpPr txBox="1"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6" name="Google Shape;96;p10"/>
          <p:cNvSpPr txBox="1"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estrial"/>
              <a:buNone/>
              <a:defRPr sz="18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7" name="Google Shape;97;p10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8" name="Google Shape;98;p10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9" name="Google Shape;99;p10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100" name="Google Shape;100;p10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 amt="82000"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11362927" y="6673334"/>
            <a:ext cx="8290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rPr>
              <a:t>© Полшкова В.В., 2018</a:t>
            </a: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 amt="82000"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11362927" y="6673334"/>
            <a:ext cx="8290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600"/>
            </a:pPr>
            <a:r>
              <a:rPr lang="ru-RU" sz="600">
                <a:solidFill>
                  <a:srgbClr val="949494"/>
                </a:solidFill>
              </a:rPr>
              <a:t>© Полшкова В.В., 2018</a:t>
            </a: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702218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82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11362927" y="6673334"/>
            <a:ext cx="82907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buClrTx/>
              <a:buFontTx/>
              <a:buNone/>
            </a:pPr>
            <a:r>
              <a:rPr lang="ru-RU" sz="600" kern="1200" dirty="0" smtClean="0">
                <a:solidFill>
                  <a:srgbClr val="4D4D4D">
                    <a:lumMod val="60000"/>
                    <a:lumOff val="40000"/>
                  </a:srgbClr>
                </a:solidFill>
                <a:latin typeface="AGReverance" pitchFamily="2" charset="0"/>
                <a:ea typeface="+mn-ea"/>
              </a:rPr>
              <a:t>© </a:t>
            </a:r>
            <a:r>
              <a:rPr lang="ru-RU" sz="600" kern="1200" dirty="0">
                <a:solidFill>
                  <a:srgbClr val="4D4D4D">
                    <a:lumMod val="60000"/>
                    <a:lumOff val="40000"/>
                  </a:srgbClr>
                </a:solidFill>
                <a:latin typeface="AGReverance" pitchFamily="2" charset="0"/>
                <a:ea typeface="+mn-ea"/>
              </a:rPr>
              <a:t>Полшкова В.В., 2018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457200">
              <a:buClrTx/>
              <a:buFontTx/>
              <a:buNone/>
            </a:pPr>
            <a:fld id="{AA4E5F50-8C3C-4655-97FD-59D2AA8CA0C8}" type="datetimeFigureOut">
              <a:rPr lang="ru-RU" kern="1200" smtClean="0">
                <a:solidFill>
                  <a:prstClr val="black">
                    <a:lumMod val="95000"/>
                    <a:lumOff val="5000"/>
                  </a:prstClr>
                </a:solidFill>
                <a:ea typeface="+mn-ea"/>
              </a:rPr>
              <a:pPr defTabSz="457200">
                <a:buClrTx/>
                <a:buFontTx/>
                <a:buNone/>
              </a:pPr>
              <a:t>10.11.2018</a:t>
            </a:fld>
            <a:endParaRPr lang="ru-RU" kern="1200">
              <a:solidFill>
                <a:prstClr val="black">
                  <a:lumMod val="95000"/>
                  <a:lumOff val="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457200">
              <a:buClrTx/>
              <a:buFontTx/>
              <a:buNone/>
            </a:pPr>
            <a:endParaRPr lang="ru-RU" kern="1200">
              <a:solidFill>
                <a:prstClr val="black">
                  <a:lumMod val="95000"/>
                  <a:lumOff val="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457200">
              <a:buClrTx/>
              <a:buFontTx/>
              <a:buNone/>
            </a:pPr>
            <a:fld id="{6E4B3823-B83B-41FC-8BD9-4DC33C6BF5B2}" type="slidenum">
              <a:rPr lang="ru-RU" kern="1200" smtClean="0">
                <a:solidFill>
                  <a:prstClr val="black">
                    <a:lumMod val="95000"/>
                    <a:lumOff val="5000"/>
                  </a:prstClr>
                </a:solidFill>
                <a:ea typeface="+mn-ea"/>
              </a:rPr>
              <a:pPr defTabSz="457200">
                <a:buClrTx/>
                <a:buFontTx/>
                <a:buNone/>
              </a:pPr>
              <a:t>‹#›</a:t>
            </a:fld>
            <a:endParaRPr lang="ru-RU" kern="1200">
              <a:solidFill>
                <a:prstClr val="black">
                  <a:lumMod val="95000"/>
                  <a:lumOff val="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6117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AGReverance" pitchFamily="2" charset="0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 amt="82000"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11362927" y="6673334"/>
            <a:ext cx="8290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ru-RU" sz="600">
                <a:solidFill>
                  <a:srgbClr val="949494"/>
                </a:solidFill>
              </a:rPr>
              <a:t>© Полшкова В.В., 2018</a:t>
            </a: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1860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82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11362927" y="6673334"/>
            <a:ext cx="82907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buClrTx/>
              <a:buFontTx/>
              <a:buNone/>
            </a:pPr>
            <a:r>
              <a:rPr lang="ru-RU" sz="600" kern="1200" dirty="0" smtClean="0">
                <a:solidFill>
                  <a:srgbClr val="4D4D4D">
                    <a:lumMod val="60000"/>
                    <a:lumOff val="40000"/>
                  </a:srgbClr>
                </a:solidFill>
                <a:latin typeface="AGReverance" pitchFamily="2" charset="0"/>
                <a:ea typeface="+mn-ea"/>
                <a:cs typeface="+mn-cs"/>
              </a:rPr>
              <a:t>© </a:t>
            </a:r>
            <a:r>
              <a:rPr lang="ru-RU" sz="600" kern="1200" dirty="0">
                <a:solidFill>
                  <a:srgbClr val="4D4D4D">
                    <a:lumMod val="60000"/>
                    <a:lumOff val="40000"/>
                  </a:srgbClr>
                </a:solidFill>
                <a:latin typeface="AGReverance" pitchFamily="2" charset="0"/>
                <a:ea typeface="+mn-ea"/>
                <a:cs typeface="+mn-cs"/>
              </a:rPr>
              <a:t>Полшкова В.В., 2018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457200">
              <a:buClrTx/>
              <a:buFontTx/>
              <a:buNone/>
            </a:pPr>
            <a:fld id="{AA4E5F50-8C3C-4655-97FD-59D2AA8CA0C8}" type="datetimeFigureOut">
              <a:rPr lang="ru-RU" kern="1200" smtClean="0">
                <a:solidFill>
                  <a:prstClr val="black">
                    <a:lumMod val="95000"/>
                    <a:lumOff val="5000"/>
                  </a:prstClr>
                </a:solidFill>
                <a:ea typeface="+mn-ea"/>
                <a:cs typeface="+mn-cs"/>
              </a:rPr>
              <a:pPr defTabSz="457200">
                <a:buClrTx/>
                <a:buFontTx/>
                <a:buNone/>
              </a:pPr>
              <a:t>10.11.2018</a:t>
            </a:fld>
            <a:endParaRPr lang="ru-RU" kern="1200" dirty="0">
              <a:solidFill>
                <a:prstClr val="black">
                  <a:lumMod val="95000"/>
                  <a:lumOff val="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457200">
              <a:buClrTx/>
              <a:buFontTx/>
              <a:buNone/>
            </a:pPr>
            <a:endParaRPr lang="ru-RU" kern="1200" dirty="0">
              <a:solidFill>
                <a:prstClr val="black">
                  <a:lumMod val="95000"/>
                  <a:lumOff val="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457200">
              <a:buClrTx/>
              <a:buFontTx/>
              <a:buNone/>
            </a:pPr>
            <a:fld id="{6E4B3823-B83B-41FC-8BD9-4DC33C6BF5B2}" type="slidenum">
              <a:rPr lang="ru-RU" kern="1200" smtClean="0">
                <a:solidFill>
                  <a:prstClr val="black">
                    <a:lumMod val="95000"/>
                    <a:lumOff val="5000"/>
                  </a:prstClr>
                </a:solidFill>
                <a:ea typeface="+mn-ea"/>
                <a:cs typeface="+mn-cs"/>
              </a:rPr>
              <a:pPr defTabSz="457200">
                <a:buClrTx/>
                <a:buFontTx/>
                <a:buNone/>
              </a:pPr>
              <a:t>‹#›</a:t>
            </a:fld>
            <a:endParaRPr lang="ru-RU" kern="1200" dirty="0">
              <a:solidFill>
                <a:prstClr val="black">
                  <a:lumMod val="95000"/>
                  <a:lumOff val="5000"/>
                </a:prst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16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AGReverance" pitchFamily="2" charset="0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9"/>
          <p:cNvSpPr txBox="1"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r>
              <a:rPr lang="ru-RU" sz="4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НАПРАВЛЕНИЕ </a:t>
            </a:r>
            <a:br>
              <a:rPr lang="ru-RU" sz="4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4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«МЕЧТА И РЕАЛЬНОСТЬ»</a:t>
            </a:r>
            <a:br>
              <a:rPr lang="ru-RU" sz="4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4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ЦЕПЕЛЕВА ИРИНА</a:t>
            </a:r>
            <a:endParaRPr sz="4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9"/>
          <p:cNvSpPr txBox="1"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estrial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МБОУ СОШ № 14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estrial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г.Сергиев Посад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6"/>
          <p:cNvSpPr txBox="1">
            <a:spLocks noGrp="1"/>
          </p:cNvSpPr>
          <p:nvPr>
            <p:ph type="body" idx="1"/>
          </p:nvPr>
        </p:nvSpPr>
        <p:spPr>
          <a:xfrm>
            <a:off x="1024128" y="1207476"/>
            <a:ext cx="9720073" cy="5101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" marR="0" lvl="0" indent="-108204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4"/>
              <a:buFont typeface="Questrial"/>
              <a:buAutoNum type="arabicPeriod"/>
            </a:pPr>
            <a:r>
              <a:rPr lang="ru-RU" sz="1704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Согласны ли Вы со словами С. Лукьяненко: «Может, это и к лучшему, что мы так быстро забываем детские мечты. Иначе не все нашли бы в себе силы жить»?</a:t>
            </a:r>
            <a:endParaRPr sz="1704" b="0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-108204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704"/>
              <a:buFont typeface="Questrial"/>
              <a:buAutoNum type="arabicPeriod"/>
            </a:pPr>
            <a:r>
              <a:rPr lang="ru-RU" sz="1704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Чем отличается великая мечта от мелкой?</a:t>
            </a:r>
            <a:endParaRPr sz="1704" b="0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-108204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704"/>
              <a:buFont typeface="Questrial"/>
              <a:buAutoNum type="arabicPeriod"/>
            </a:pPr>
            <a:r>
              <a:rPr lang="ru-RU" sz="1704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В чем разница между мечтой и целью?</a:t>
            </a:r>
            <a:endParaRPr sz="1704" b="0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-108204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704"/>
              <a:buFont typeface="Questrial"/>
              <a:buAutoNum type="arabicPeriod"/>
            </a:pPr>
            <a:r>
              <a:rPr lang="ru-RU" sz="1704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Согласны ли вы с утверждением Гюго: «Гораздо точнее можно судить о человеке по его мечтам, нежели по его мыслям»?</a:t>
            </a:r>
            <a:endParaRPr sz="1704" b="0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-108204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704"/>
              <a:buFont typeface="Questrial"/>
              <a:buAutoNum type="arabicPeriod"/>
            </a:pPr>
            <a:r>
              <a:rPr lang="ru-RU" sz="1704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Как связаны понятия «мечта» и «желание»?</a:t>
            </a:r>
            <a:endParaRPr sz="1704" b="0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-108204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704"/>
              <a:buFont typeface="Questrial"/>
              <a:buAutoNum type="arabicPeriod"/>
            </a:pPr>
            <a:r>
              <a:rPr lang="ru-RU" sz="1704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Какова роль мечты в жизни человека?</a:t>
            </a:r>
            <a:endParaRPr sz="1704" b="0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-108204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704"/>
              <a:buFont typeface="Questrial"/>
              <a:buAutoNum type="arabicPeriod"/>
            </a:pPr>
            <a:r>
              <a:rPr lang="ru-RU" sz="1704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Образ мечтателя в русской литературе?</a:t>
            </a:r>
            <a:endParaRPr sz="1704" b="0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-108204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704"/>
              <a:buFont typeface="Questrial"/>
              <a:buAutoNum type="arabicPeriod"/>
            </a:pPr>
            <a:r>
              <a:rPr lang="ru-RU" sz="1704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Согласны ли Вы со словами А.С. Пушкина: «Мечтам и годам нет возврата».</a:t>
            </a:r>
            <a:endParaRPr sz="1704" b="0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-108204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704"/>
              <a:buFont typeface="Questrial"/>
              <a:buAutoNum type="arabicPeriod"/>
            </a:pPr>
            <a:r>
              <a:rPr lang="ru-RU" sz="1704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Всегда ли мечта становится реальностью?</a:t>
            </a:r>
            <a:endParaRPr sz="1704" b="0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-108204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704"/>
              <a:buFont typeface="Questrial"/>
              <a:buAutoNum type="arabicPeriod"/>
            </a:pPr>
            <a:r>
              <a:rPr lang="ru-RU" sz="1704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Что означает словосочетание «витать в облаках»?</a:t>
            </a:r>
            <a:endParaRPr sz="1704" b="0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-108204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704"/>
              <a:buFont typeface="Questrial"/>
              <a:buAutoNum type="arabicPeriod"/>
            </a:pPr>
            <a:r>
              <a:rPr lang="ru-RU" sz="1704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Мечтают ли реалисты?</a:t>
            </a:r>
            <a:endParaRPr sz="1704" b="0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-108204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704"/>
              <a:buFont typeface="Questrial"/>
              <a:buAutoNum type="arabicPeriod"/>
            </a:pPr>
            <a:r>
              <a:rPr lang="ru-RU" sz="1704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Какого человека можно назвать «мечтателем»?</a:t>
            </a:r>
            <a:endParaRPr sz="1704" b="0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-108204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704"/>
              <a:buFont typeface="Questrial"/>
              <a:buAutoNum type="arabicPeriod"/>
            </a:pPr>
            <a:r>
              <a:rPr lang="ru-RU" sz="1704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Может ли реальность порождать мечту?</a:t>
            </a:r>
            <a:endParaRPr sz="1704" b="0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705"/>
              <a:buFont typeface="Questrial"/>
              <a:buNone/>
            </a:pPr>
            <a:endParaRPr sz="1704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7"/>
          <p:cNvSpPr txBox="1">
            <a:spLocks noGrp="1"/>
          </p:cNvSpPr>
          <p:nvPr>
            <p:ph type="body" idx="1"/>
          </p:nvPr>
        </p:nvSpPr>
        <p:spPr>
          <a:xfrm>
            <a:off x="1024128" y="703385"/>
            <a:ext cx="9720073" cy="560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" marR="0" lvl="0" indent="-9144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75"/>
              <a:buFont typeface="Questrial"/>
              <a:buAutoNum type="arabicPeriod"/>
            </a:pPr>
            <a:r>
              <a:rPr lang="ru-RU" sz="1375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Может ли мечта одного человека изменить реальность многих?</a:t>
            </a:r>
            <a:endParaRPr sz="1375" b="0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-9144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375"/>
              <a:buFont typeface="Questrial"/>
              <a:buAutoNum type="arabicPeriod"/>
            </a:pPr>
            <a:r>
              <a:rPr lang="ru-RU" sz="1375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Как мечты меняют мир науки, искусства?</a:t>
            </a:r>
            <a:endParaRPr sz="1375" b="0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-9144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375"/>
              <a:buFont typeface="Questrial"/>
              <a:buAutoNum type="arabicPeriod"/>
            </a:pPr>
            <a:r>
              <a:rPr lang="ru-RU" sz="1375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Обязательно ли каждому человеку иметь мечту?</a:t>
            </a:r>
            <a:endParaRPr sz="1375" b="0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-9144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375"/>
              <a:buFont typeface="Questrial"/>
              <a:buAutoNum type="arabicPeriod"/>
            </a:pPr>
            <a:r>
              <a:rPr lang="ru-RU" sz="1375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Для чего нужны мечты?</a:t>
            </a:r>
            <a:endParaRPr sz="1375" b="0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-9144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375"/>
              <a:buFont typeface="Questrial"/>
              <a:buAutoNum type="arabicPeriod"/>
            </a:pPr>
            <a:r>
              <a:rPr lang="ru-RU" sz="1375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Что значит словосочетание «недостижимый идеал»?</a:t>
            </a:r>
            <a:endParaRPr sz="1375" b="0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-9144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375"/>
              <a:buFont typeface="Questrial"/>
              <a:buAutoNum type="arabicPeriod"/>
            </a:pPr>
            <a:r>
              <a:rPr lang="ru-RU" sz="1375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О чем мечтают герои русской литературы?</a:t>
            </a:r>
            <a:endParaRPr sz="1375" b="0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-9144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375"/>
              <a:buFont typeface="Questrial"/>
              <a:buAutoNum type="arabicPeriod"/>
            </a:pPr>
            <a:r>
              <a:rPr lang="ru-RU" sz="1375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Образ мечтателя в творчестве Достоевского.</a:t>
            </a:r>
            <a:endParaRPr sz="1375" b="0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-9144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375"/>
              <a:buFont typeface="Questrial"/>
              <a:buAutoNum type="arabicPeriod"/>
            </a:pPr>
            <a:r>
              <a:rPr lang="ru-RU" sz="1375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Столкновение мечты и действительности в пьесе Горького «На дне»?</a:t>
            </a:r>
            <a:endParaRPr sz="1375" b="0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-9144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375"/>
              <a:buFont typeface="Questrial"/>
              <a:buAutoNum type="arabicPeriod"/>
            </a:pPr>
            <a:r>
              <a:rPr lang="ru-RU" sz="1375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Согласны ли Вы со словами Бальзака: «Истинный ученый — это мечтатель, а кто им не является, тот называет себя практиком»?</a:t>
            </a:r>
            <a:endParaRPr sz="1375" b="0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-9144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375"/>
              <a:buFont typeface="Questrial"/>
              <a:buAutoNum type="arabicPeriod"/>
            </a:pPr>
            <a:r>
              <a:rPr lang="ru-RU" sz="1375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Почему людей привлекает «виртуальная реальность»?</a:t>
            </a:r>
            <a:endParaRPr sz="1375" b="0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-9144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375"/>
              <a:buFont typeface="Questrial"/>
              <a:buAutoNum type="arabicPeriod"/>
            </a:pPr>
            <a:r>
              <a:rPr lang="ru-RU" sz="1375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В чем разница между мечтателями и реалистами?</a:t>
            </a:r>
            <a:endParaRPr sz="1375" b="0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-9144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375"/>
              <a:buFont typeface="Questrial"/>
              <a:buAutoNum type="arabicPeriod"/>
            </a:pPr>
            <a:r>
              <a:rPr lang="ru-RU" sz="1375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Кого можно назвать обывателем?</a:t>
            </a:r>
            <a:endParaRPr sz="1375" b="0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-9144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375"/>
              <a:buFont typeface="Questrial"/>
              <a:buAutoNum type="arabicPeriod"/>
            </a:pPr>
            <a:r>
              <a:rPr lang="ru-RU" sz="1375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Как вы понимаете устойчивое словосочетание «голубая мечта»?</a:t>
            </a:r>
            <a:endParaRPr sz="1375" b="0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-9144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375"/>
              <a:buFont typeface="Questrial"/>
              <a:buAutoNum type="arabicPeriod"/>
            </a:pPr>
            <a:r>
              <a:rPr lang="ru-RU" sz="1375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Стоит ли человеку мечтать о неосуществимом?</a:t>
            </a:r>
            <a:endParaRPr sz="1375" b="0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-9144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375"/>
              <a:buFont typeface="Questrial"/>
              <a:buAutoNum type="arabicPeriod"/>
            </a:pPr>
            <a:r>
              <a:rPr lang="ru-RU" sz="1375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Что значит «жить в мире грез»?</a:t>
            </a:r>
            <a:endParaRPr sz="1375" b="0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-9144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375"/>
              <a:buFont typeface="Questrial"/>
              <a:buAutoNum type="arabicPeriod"/>
            </a:pPr>
            <a:r>
              <a:rPr lang="ru-RU" sz="1375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Как Вы думаете, почему, по мнению Джерома «величайшим гениям человечества никогда не удавалось воплотить в действительность свои идеалы»?</a:t>
            </a:r>
            <a:endParaRPr sz="1375" b="0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-4127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375"/>
              <a:buFont typeface="Questrial"/>
              <a:buNone/>
            </a:pPr>
            <a:endParaRPr sz="137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8"/>
          <p:cNvSpPr txBox="1">
            <a:spLocks noGrp="1"/>
          </p:cNvSpPr>
          <p:nvPr>
            <p:ph type="body" idx="1"/>
          </p:nvPr>
        </p:nvSpPr>
        <p:spPr>
          <a:xfrm>
            <a:off x="855785" y="679938"/>
            <a:ext cx="10374923" cy="5629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" marR="0" lvl="0" indent="-9779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Questrial"/>
              <a:buAutoNum type="arabicPeriod"/>
            </a:pPr>
            <a:r>
              <a:rPr lang="ru-RU" sz="1540" b="0" i="0" u="none" strike="noStrike" cap="none" dirty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Согласны ли вы с тем, что мечтать нужно о великом?</a:t>
            </a:r>
            <a:endParaRPr sz="1540" b="0" i="0" u="none" strike="noStrike" cap="none" dirty="0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-9779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Questrial"/>
              <a:buAutoNum type="arabicPeriod"/>
            </a:pPr>
            <a:r>
              <a:rPr lang="ru-RU" sz="1540" b="0" i="0" u="none" strike="noStrike" cap="none" dirty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Где заканчивается «мечта» и начинается «цель»?</a:t>
            </a:r>
            <a:endParaRPr sz="1540" b="0" i="0" u="none" strike="noStrike" cap="none" dirty="0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-9779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Questrial"/>
              <a:buAutoNum type="arabicPeriod"/>
            </a:pPr>
            <a:r>
              <a:rPr lang="ru-RU" sz="1540" b="0" i="0" u="none" strike="noStrike" cap="none" dirty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Согласны ли Вы с высказыванием В.Я. Брюсова: «Вечен только мир мечты»</a:t>
            </a:r>
            <a:endParaRPr sz="1540" b="0" i="0" u="none" strike="noStrike" cap="none" dirty="0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-9779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Questrial"/>
              <a:buAutoNum type="arabicPeriod"/>
            </a:pPr>
            <a:r>
              <a:rPr lang="ru-RU" sz="1540" b="0" i="0" u="none" strike="noStrike" cap="none" dirty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Как вы понимаете слова Торо: «Мечты - это краеугольные камни нашего характера»</a:t>
            </a:r>
            <a:endParaRPr sz="1540" b="0" i="0" u="none" strike="noStrike" cap="none" dirty="0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-9779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Questrial"/>
              <a:buAutoNum type="arabicPeriod"/>
            </a:pPr>
            <a:r>
              <a:rPr lang="ru-RU" sz="1540" b="0" i="0" u="none" strike="noStrike" cap="none" dirty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Как вы понимаете слова Бисмарка: «Берегитесь всегда строить воздушные замки, потому что хотя эти постройки легче всех других возводятся, но тяжелее всего разрушаются»?</a:t>
            </a:r>
            <a:endParaRPr sz="1540" b="0" i="0" u="none" strike="noStrike" cap="none" dirty="0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-9779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Questrial"/>
              <a:buAutoNum type="arabicPeriod"/>
            </a:pPr>
            <a:r>
              <a:rPr lang="ru-RU" sz="1540" b="0" i="0" u="none" strike="noStrike" cap="none" dirty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Согласны ли Вы, что «будущее принадлежит тем, кто верит в красоту своей мечты»?</a:t>
            </a:r>
            <a:endParaRPr sz="1540" b="0" i="0" u="none" strike="noStrike" cap="none" dirty="0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-9779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Questrial"/>
              <a:buAutoNum type="arabicPeriod"/>
            </a:pPr>
            <a:r>
              <a:rPr lang="ru-RU" sz="1540" b="0" i="0" u="none" strike="noStrike" cap="none" dirty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Согласны ли Вы с высказыванием А. Гумбольдта: «В горе, в несчастии утешают себя мечтами»?</a:t>
            </a:r>
            <a:endParaRPr sz="1540" b="0" i="0" u="none" strike="noStrike" cap="none" dirty="0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-9779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Questrial"/>
              <a:buAutoNum type="arabicPeriod"/>
            </a:pPr>
            <a:r>
              <a:rPr lang="ru-RU" sz="1540" b="0" i="0" u="none" strike="noStrike" cap="none" dirty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Возможна ли гармония между мечтой и реальностью</a:t>
            </a:r>
            <a:endParaRPr sz="1540" b="0" i="0" u="none" strike="noStrike" cap="none" dirty="0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-9779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Questrial"/>
              <a:buAutoNum type="arabicPeriod"/>
            </a:pPr>
            <a:r>
              <a:rPr lang="ru-RU" sz="1540" b="0" i="0" u="none" strike="noStrike" cap="none" dirty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Раскройте содержание высказывания: «Воздушные замки рушатся от взгляда в упор».</a:t>
            </a:r>
            <a:endParaRPr sz="1540" b="0" i="0" u="none" strike="noStrike" cap="none" dirty="0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-9779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Questrial"/>
              <a:buAutoNum type="arabicPeriod"/>
            </a:pPr>
            <a:r>
              <a:rPr lang="ru-RU" sz="1540" b="0" i="0" u="none" strike="noStrike" cap="none" dirty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Согласны ли Вы с высказыванием: «Реальность подобна погоде – никто не может ее изменить, кроме нее самой».</a:t>
            </a:r>
            <a:endParaRPr sz="1540" b="0" i="0" u="none" strike="noStrike" cap="none" dirty="0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-9779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Questrial"/>
              <a:buAutoNum type="arabicPeriod"/>
            </a:pPr>
            <a:r>
              <a:rPr lang="ru-RU" sz="1540" b="0" i="0" u="none" strike="noStrike" cap="none" dirty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Что происходит с человеком, разучившимся мечтать?</a:t>
            </a:r>
            <a:endParaRPr sz="1540" b="0" i="0" u="none" strike="noStrike" cap="none" dirty="0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-9779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Questrial"/>
              <a:buAutoNum type="arabicPeriod"/>
            </a:pPr>
            <a:r>
              <a:rPr lang="ru-RU" sz="1540" b="0" i="0" u="none" strike="noStrike" cap="none" dirty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Раскройте содержание высказывания: «Все мы мечтаем о каком-то волшебном саде роз, который находится за горизонтом, вместо того, чтобы наслаждаться розами, которые цветут прямо за нашим окном».</a:t>
            </a:r>
            <a:endParaRPr sz="1540" b="0" i="0" u="none" strike="noStrike" cap="none" dirty="0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-9779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Questrial"/>
              <a:buAutoNum type="arabicPeriod"/>
            </a:pPr>
            <a:r>
              <a:rPr lang="ru-RU" sz="1540" b="0" i="0" u="none" strike="noStrike" cap="none" dirty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Согласны ли Вы со словами: «Мечты выгодно отличаются от реальности роскошью </a:t>
            </a:r>
            <a:r>
              <a:rPr lang="ru-RU" sz="1540" b="0" i="0" u="none" strike="noStrike" cap="none" dirty="0" err="1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невоплощения</a:t>
            </a:r>
            <a:r>
              <a:rPr lang="ru-RU" sz="1540" b="0" i="0" u="none" strike="noStrike" cap="none" dirty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»?</a:t>
            </a:r>
            <a:endParaRPr sz="1540" b="0" i="0" u="none" strike="noStrike" cap="none" dirty="0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-9779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Questrial"/>
              <a:buAutoNum type="arabicPeriod"/>
            </a:pPr>
            <a:r>
              <a:rPr lang="ru-RU" sz="1540" b="0" i="0" u="none" strike="noStrike" cap="none" dirty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Согласны ли Вы с утверждением Ж. Верна: «Всё, что человек способен представить в воображении, другие сумеют претворить в жизнь»</a:t>
            </a:r>
            <a:endParaRPr sz="1540" b="0" i="0" u="none" strike="noStrike" cap="none" dirty="0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-9779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Questrial"/>
              <a:buAutoNum type="arabicPeriod"/>
            </a:pPr>
            <a:r>
              <a:rPr lang="ru-RU" sz="1540" b="0" i="0" u="none" strike="noStrike" cap="none" dirty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Согласны ли Вы, что все мечты «рассыпаются в прах, соприкоснувшись с действительностью»?</a:t>
            </a:r>
            <a:endParaRPr sz="1540" b="0" i="0" u="none" strike="noStrike" cap="none" dirty="0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9"/>
          <p:cNvSpPr txBox="1">
            <a:spLocks noGrp="1"/>
          </p:cNvSpPr>
          <p:nvPr>
            <p:ph type="body" idx="1"/>
          </p:nvPr>
        </p:nvSpPr>
        <p:spPr>
          <a:xfrm>
            <a:off x="1024128" y="644769"/>
            <a:ext cx="9720073" cy="5664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" marR="0" lvl="0" indent="-9779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Questrial"/>
              <a:buAutoNum type="arabicPeriod"/>
            </a:pPr>
            <a:r>
              <a:rPr lang="ru-RU" sz="1540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Чем опасен отрыв от реальности?</a:t>
            </a:r>
            <a:endParaRPr sz="1540" b="0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-9779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Questrial"/>
              <a:buAutoNum type="arabicPeriod"/>
            </a:pPr>
            <a:r>
              <a:rPr lang="ru-RU" sz="1540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Как наличие/отсутствие мечты влияет на человека?</a:t>
            </a:r>
            <a:endParaRPr sz="1540" b="0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-9779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Questrial"/>
              <a:buAutoNum type="arabicPeriod"/>
            </a:pPr>
            <a:r>
              <a:rPr lang="ru-RU" sz="1540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Мечта как ориентир человеческой деятельности.</a:t>
            </a:r>
            <a:endParaRPr sz="1540" b="0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-9779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Questrial"/>
              <a:buAutoNum type="arabicPeriod"/>
            </a:pPr>
            <a:r>
              <a:rPr lang="ru-RU" sz="1540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Как мечты ребенка отличаются от мечты взрослого?</a:t>
            </a:r>
            <a:endParaRPr sz="1540" b="0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-9779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Questrial"/>
              <a:buAutoNum type="arabicPeriod"/>
            </a:pPr>
            <a:r>
              <a:rPr lang="ru-RU" sz="1540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Согласны ли Вы с Писаревым в том, что «гоняясь за мечтой, можно прозевать жизнь»?</a:t>
            </a:r>
            <a:endParaRPr sz="1540" b="0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-9779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Questrial"/>
              <a:buAutoNum type="arabicPeriod"/>
            </a:pPr>
            <a:r>
              <a:rPr lang="ru-RU" sz="1540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Как меняются ли мечты с возрастом?</a:t>
            </a:r>
            <a:endParaRPr sz="1540" b="0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-9779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Questrial"/>
              <a:buAutoNum type="arabicPeriod"/>
            </a:pPr>
            <a:r>
              <a:rPr lang="ru-RU" sz="1540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Почему понятие мечты чаще всего связывают с детством?</a:t>
            </a:r>
            <a:endParaRPr sz="1540" b="0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-9779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Questrial"/>
              <a:buAutoNum type="arabicPeriod"/>
            </a:pPr>
            <a:r>
              <a:rPr lang="ru-RU" sz="1540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Почему для многих взрослых слово «мечтательность» обладает негативным оттенком?</a:t>
            </a:r>
            <a:endParaRPr sz="1540" b="0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-9779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Questrial"/>
              <a:buAutoNum type="arabicPeriod"/>
            </a:pPr>
            <a:r>
              <a:rPr lang="ru-RU" sz="1540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Чем слово «хочу» отличается от «мечтаю»?</a:t>
            </a:r>
            <a:endParaRPr sz="1540" b="0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-9779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Questrial"/>
              <a:buAutoNum type="arabicPeriod"/>
            </a:pPr>
            <a:r>
              <a:rPr lang="ru-RU" sz="1540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Может ли осуществление мечты принести разочарование?</a:t>
            </a:r>
            <a:endParaRPr sz="1540" b="0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-9779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Questrial"/>
              <a:buAutoNum type="arabicPeriod"/>
            </a:pPr>
            <a:r>
              <a:rPr lang="ru-RU" sz="1540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Может ли целеустремленный человек мечтать?</a:t>
            </a:r>
            <a:endParaRPr sz="1540" b="0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-9779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Questrial"/>
              <a:buAutoNum type="arabicPeriod"/>
            </a:pPr>
            <a:r>
              <a:rPr lang="ru-RU" sz="1540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Почему часто говорят: «бойся своих желаний»?</a:t>
            </a:r>
            <a:endParaRPr sz="1540" b="0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-9779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Questrial"/>
              <a:buAutoNum type="arabicPeriod"/>
            </a:pPr>
            <a:r>
              <a:rPr lang="ru-RU" sz="1540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Что случится с человеком, если у него отобрать мечту?</a:t>
            </a:r>
            <a:endParaRPr sz="1540" b="0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-9779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Questrial"/>
              <a:buAutoNum type="arabicPeriod"/>
            </a:pPr>
            <a:r>
              <a:rPr lang="ru-RU" sz="1540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Всегда ли человек готов к осуществлению своей мечты?</a:t>
            </a:r>
            <a:endParaRPr sz="1540" b="0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-9779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Questrial"/>
              <a:buAutoNum type="arabicPeriod"/>
            </a:pPr>
            <a:r>
              <a:rPr lang="ru-RU" sz="1540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Как связаны понятия «мечта» и «смысл жизни»?</a:t>
            </a:r>
            <a:endParaRPr sz="1540" b="0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-9779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Questrial"/>
              <a:buAutoNum type="arabicPeriod"/>
            </a:pPr>
            <a:r>
              <a:rPr lang="ru-RU" sz="1540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Влияют ли детские мечты на выбор профессии?</a:t>
            </a:r>
            <a:endParaRPr sz="1540" b="0" i="0" u="none" strike="noStrike" cap="non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Questrial"/>
              <a:buNone/>
            </a:pPr>
            <a:endParaRPr sz="154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0"/>
          <p:cNvSpPr txBox="1">
            <a:spLocks noGrp="1"/>
          </p:cNvSpPr>
          <p:nvPr>
            <p:ph type="body" idx="1"/>
          </p:nvPr>
        </p:nvSpPr>
        <p:spPr>
          <a:xfrm>
            <a:off x="1024128" y="1078523"/>
            <a:ext cx="9720073" cy="5230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" marR="0" lvl="0" indent="-9144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75"/>
              <a:buFont typeface="Questrial"/>
              <a:buAutoNum type="arabicPeriod"/>
            </a:pPr>
            <a:r>
              <a:rPr lang="ru-RU" sz="13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А.П. Чехов «Чайка». «Крыжовник», «Вишневый сад», «Ионыч»;</a:t>
            </a:r>
            <a:endParaRPr/>
          </a:p>
          <a:p>
            <a:pPr marL="91440" marR="0" lvl="0" indent="-9144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375"/>
              <a:buFont typeface="Questrial"/>
              <a:buAutoNum type="arabicPeriod"/>
            </a:pPr>
            <a:r>
              <a:rPr lang="ru-RU" sz="13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М. Горький «На дне», «Старуха Изергиль»;</a:t>
            </a:r>
            <a:endParaRPr/>
          </a:p>
          <a:p>
            <a:pPr marL="91440" marR="0" lvl="0" indent="-9144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375"/>
              <a:buFont typeface="Questrial"/>
              <a:buAutoNum type="arabicPeriod"/>
            </a:pPr>
            <a:r>
              <a:rPr lang="ru-RU" sz="13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А.Н. Толстой «Аэлита»;</a:t>
            </a:r>
            <a:endParaRPr/>
          </a:p>
          <a:p>
            <a:pPr marL="91440" marR="0" lvl="0" indent="-9144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375"/>
              <a:buFont typeface="Questrial"/>
              <a:buAutoNum type="arabicPeriod"/>
            </a:pPr>
            <a:r>
              <a:rPr lang="ru-RU" sz="13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И.А. Ильф и Е.П. Петров  «Золотой теленок»;</a:t>
            </a:r>
            <a:endParaRPr/>
          </a:p>
          <a:p>
            <a:pPr marL="91440" marR="0" lvl="0" indent="-9144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375"/>
              <a:buFont typeface="Questrial"/>
              <a:buAutoNum type="arabicPeriod"/>
            </a:pPr>
            <a:r>
              <a:rPr lang="ru-RU" sz="13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Х.Х. Андерсен «Гадкий утенок», «Русалочка»;</a:t>
            </a:r>
            <a:endParaRPr/>
          </a:p>
          <a:p>
            <a:pPr marL="91440" marR="0" lvl="0" indent="-9144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375"/>
              <a:buFont typeface="Questrial"/>
              <a:buAutoNum type="arabicPeriod"/>
            </a:pPr>
            <a:r>
              <a:rPr lang="ru-RU" sz="13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Б. Полевой  «Повесть о настоящем человеке»;</a:t>
            </a:r>
            <a:endParaRPr/>
          </a:p>
          <a:p>
            <a:pPr marL="91440" marR="0" lvl="0" indent="-9144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375"/>
              <a:buFont typeface="Questrial"/>
              <a:buAutoNum type="arabicPeriod"/>
            </a:pPr>
            <a:r>
              <a:rPr lang="ru-RU" sz="13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Е. Замятин «Мы»;</a:t>
            </a:r>
            <a:endParaRPr/>
          </a:p>
          <a:p>
            <a:pPr marL="91440" marR="0" lvl="0" indent="-9144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375"/>
              <a:buFont typeface="Questrial"/>
              <a:buAutoNum type="arabicPeriod"/>
            </a:pPr>
            <a:r>
              <a:rPr lang="ru-RU" sz="13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В.А. Каверин «Два капитана»;</a:t>
            </a:r>
            <a:endParaRPr/>
          </a:p>
          <a:p>
            <a:pPr marL="91440" marR="0" lvl="0" indent="-9144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375"/>
              <a:buFont typeface="Questrial"/>
              <a:buAutoNum type="arabicPeriod"/>
            </a:pPr>
            <a:r>
              <a:rPr lang="ru-RU" sz="13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Дж. Лондон «Мартин Иден»;</a:t>
            </a:r>
            <a:endParaRPr/>
          </a:p>
          <a:p>
            <a:pPr marL="91440" marR="0" lvl="0" indent="-9144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375"/>
              <a:buFont typeface="Questrial"/>
              <a:buAutoNum type="arabicPeriod"/>
            </a:pPr>
            <a:r>
              <a:rPr lang="ru-RU" sz="13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О. Хаксли «О дивный новый мир»;</a:t>
            </a:r>
            <a:endParaRPr/>
          </a:p>
          <a:p>
            <a:pPr marL="91440" marR="0" lvl="0" indent="-9144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375"/>
              <a:buFont typeface="Questrial"/>
              <a:buAutoNum type="arabicPeriod"/>
            </a:pPr>
            <a:r>
              <a:rPr lang="ru-RU" sz="13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Дж. Оруэлл «1984»;</a:t>
            </a:r>
            <a:endParaRPr/>
          </a:p>
          <a:p>
            <a:pPr marL="91440" marR="0" lvl="0" indent="-9144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375"/>
              <a:buFont typeface="Questrial"/>
              <a:buAutoNum type="arabicPeriod"/>
            </a:pPr>
            <a:r>
              <a:rPr lang="ru-RU" sz="13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Ж. Верн «Дети капитана Гранта»;</a:t>
            </a:r>
            <a:endParaRPr/>
          </a:p>
          <a:p>
            <a:pPr marL="91440" marR="0" lvl="0" indent="-9144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375"/>
              <a:buFont typeface="Questrial"/>
              <a:buAutoNum type="arabicPeriod"/>
            </a:pPr>
            <a:r>
              <a:rPr lang="ru-RU" sz="13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М. Де Сервантес «Дон Кихот»;</a:t>
            </a:r>
            <a:endParaRPr/>
          </a:p>
          <a:p>
            <a:pPr marL="91440" marR="0" lvl="0" indent="-9144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375"/>
              <a:buFont typeface="Questrial"/>
              <a:buAutoNum type="arabicPeriod"/>
            </a:pPr>
            <a:r>
              <a:rPr lang="ru-RU" sz="13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Ф.С. Фицджеральд  «Великий Гэтсби», «Ранний успех», «Три часа между самолетами»; </a:t>
            </a:r>
            <a:endParaRPr/>
          </a:p>
          <a:p>
            <a:pPr marL="91440" marR="0" lvl="0" indent="-9144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375"/>
              <a:buFont typeface="Questrial"/>
              <a:buAutoNum type="arabicPeriod"/>
            </a:pPr>
            <a:r>
              <a:rPr lang="ru-RU" sz="13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Ш. Бронте «Джейн Эйр»;</a:t>
            </a:r>
            <a:endParaRPr/>
          </a:p>
          <a:p>
            <a:pPr marL="91440" marR="0" lvl="0" indent="-9144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375"/>
              <a:buFont typeface="Questrial"/>
              <a:buAutoNum type="arabicPeriod"/>
            </a:pPr>
            <a:r>
              <a:rPr lang="ru-RU" sz="13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Р. Йейтс «Дорога перемен»;</a:t>
            </a:r>
            <a:endParaRPr sz="1375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30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821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91440" marR="0" lvl="0" indent="-9144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20"/>
              <a:buFont typeface="Arial"/>
              <a:buNone/>
            </a:pPr>
            <a:r>
              <a:rPr lang="ru-RU" sz="252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Список литературы </a:t>
            </a:r>
            <a:r>
              <a:rPr lang="ru-RU" sz="252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br>
              <a:rPr lang="ru-RU" sz="252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52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Произведения отечественных и зарубежных авторов:</a:t>
            </a:r>
            <a:r>
              <a:rPr lang="ru-RU" sz="252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252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52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ru-RU" sz="54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54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4500" b="0" i="0" u="none" strike="noStrike" cap="non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1"/>
          <p:cNvSpPr txBox="1">
            <a:spLocks noGrp="1"/>
          </p:cNvSpPr>
          <p:nvPr>
            <p:ph type="body" idx="1"/>
          </p:nvPr>
        </p:nvSpPr>
        <p:spPr>
          <a:xfrm>
            <a:off x="1024128" y="1078523"/>
            <a:ext cx="9720073" cy="5230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" marR="0" lvl="0" indent="-9144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400"/>
              <a:buFont typeface="Questrial"/>
              <a:buAutoNum type="arabicPeriod"/>
            </a:pPr>
            <a: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Г. Флобер «Госпожа Бовари»;  </a:t>
            </a:r>
            <a:endParaRPr/>
          </a:p>
          <a:p>
            <a:pPr marL="91440" marR="0" lvl="0" indent="-9144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DDDDDD"/>
              </a:buClr>
              <a:buSzPts val="1400"/>
              <a:buFont typeface="Questrial"/>
              <a:buAutoNum type="arabicPeriod"/>
            </a:pPr>
            <a: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О. Уайльд «Портрет Дориана Грея», «Соловей и роза»;</a:t>
            </a:r>
            <a:endParaRPr/>
          </a:p>
          <a:p>
            <a:pPr marL="91440" marR="0" lvl="0" indent="-9144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DDDDDD"/>
              </a:buClr>
              <a:buSzPts val="1400"/>
              <a:buFont typeface="Questrial"/>
              <a:buAutoNum type="arabicPeriod"/>
            </a:pPr>
            <a: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О. де Бальзак «Шагреневая кожа»;</a:t>
            </a:r>
            <a:endParaRPr/>
          </a:p>
          <a:p>
            <a:pPr marL="91440" marR="0" lvl="0" indent="-9144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DDDDDD"/>
              </a:buClr>
              <a:buSzPts val="1400"/>
              <a:buFont typeface="Questrial"/>
              <a:buAutoNum type="arabicPeriod"/>
            </a:pPr>
            <a: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У. Теккерей «Ярмарка тщеславия»;</a:t>
            </a:r>
            <a:endParaRPr/>
          </a:p>
          <a:p>
            <a:pPr marL="91440" marR="0" lvl="0" indent="-9144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DDDDDD"/>
              </a:buClr>
              <a:buSzPts val="1400"/>
              <a:buFont typeface="Questrial"/>
              <a:buAutoNum type="arabicPeriod"/>
            </a:pPr>
            <a: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Ч. Диккенс «Большие надежды»;</a:t>
            </a:r>
            <a:endParaRPr/>
          </a:p>
          <a:p>
            <a:pPr marL="91440" marR="0" lvl="0" indent="-9144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DDDDDD"/>
              </a:buClr>
              <a:buSzPts val="1400"/>
              <a:buFont typeface="Questrial"/>
              <a:buAutoNum type="arabicPeriod"/>
            </a:pPr>
            <a: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Т. Драйзер «Американская трагедия»;</a:t>
            </a:r>
            <a:endParaRPr/>
          </a:p>
          <a:p>
            <a:pPr marL="91440" marR="0" lvl="0" indent="-9144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DDDDDD"/>
              </a:buClr>
              <a:buSzPts val="1400"/>
              <a:buFont typeface="Questrial"/>
              <a:buAutoNum type="arabicPeriod"/>
            </a:pPr>
            <a: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А. Азимов «Двухсотлетний человек»;</a:t>
            </a:r>
            <a:endParaRPr/>
          </a:p>
          <a:p>
            <a:pPr marL="91440" marR="0" lvl="0" indent="-9144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DDDDDD"/>
              </a:buClr>
              <a:buSzPts val="1400"/>
              <a:buFont typeface="Questrial"/>
              <a:buAutoNum type="arabicPeriod"/>
            </a:pPr>
            <a: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Р. Бах «Чайка по имени Джонатан Ливингстон»;</a:t>
            </a:r>
            <a:endParaRPr/>
          </a:p>
          <a:p>
            <a:pPr marL="91440" marR="0" lvl="0" indent="-9144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DDDDDD"/>
              </a:buClr>
              <a:buSzPts val="1400"/>
              <a:buFont typeface="Questrial"/>
              <a:buAutoNum type="arabicPeriod"/>
            </a:pPr>
            <a: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Дж. Уоллс «Замок из стекла»;</a:t>
            </a:r>
            <a:endParaRPr/>
          </a:p>
          <a:p>
            <a:pPr marL="91440" marR="0" lvl="0" indent="-9144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DDDDDD"/>
              </a:buClr>
              <a:buSzPts val="1400"/>
              <a:buFont typeface="Questrial"/>
              <a:buAutoNum type="arabicPeriod"/>
            </a:pPr>
            <a: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Ф. Дик «Мечтают ли андроиды об электроовцах?»;</a:t>
            </a:r>
            <a:endParaRPr/>
          </a:p>
          <a:p>
            <a:pPr marL="91440" marR="0" lvl="0" indent="-9144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DDDDDD"/>
              </a:buClr>
              <a:buSzPts val="1400"/>
              <a:buFont typeface="Questrial"/>
              <a:buChar char=" "/>
            </a:pPr>
            <a:r>
              <a:rPr lang="ru-RU" sz="1400" b="0" i="0" u="none" strike="noStrike" cap="none">
                <a:solidFill>
                  <a:srgbClr val="3636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М. Горький «На дне» «Старуха Изергиль"</a:t>
            </a:r>
            <a:endParaRPr sz="1400" b="0" i="0" u="none" strike="noStrike" cap="none">
              <a:solidFill>
                <a:srgbClr val="36363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" marR="0" lvl="0" indent="-9144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DDDDDD"/>
              </a:buClr>
              <a:buSzPts val="1400"/>
              <a:buFont typeface="Questrial"/>
              <a:buChar char=" "/>
            </a:pPr>
            <a:r>
              <a:rPr lang="ru-RU" sz="1400" b="0" i="0" u="none" strike="noStrike" cap="none">
                <a:solidFill>
                  <a:srgbClr val="3636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Б. Полевой «Повесть о настоящем человеке»</a:t>
            </a:r>
            <a:endParaRPr sz="1400" b="0" i="0" u="none" strike="noStrike" cap="none">
              <a:solidFill>
                <a:srgbClr val="36363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" marR="0" lvl="0" indent="-9144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DDDDDD"/>
              </a:buClr>
              <a:buSzPts val="1400"/>
              <a:buFont typeface="Questrial"/>
              <a:buChar char=" "/>
            </a:pPr>
            <a:r>
              <a:rPr lang="ru-RU" sz="1400" b="0" i="0" u="none" strike="noStrike" cap="none">
                <a:solidFill>
                  <a:srgbClr val="3636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Н. Лесков «Очарованный странник»</a:t>
            </a:r>
            <a:endParaRPr sz="1400" b="0" i="0" u="none" strike="noStrike" cap="none">
              <a:solidFill>
                <a:srgbClr val="36363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" marR="0" lvl="0" indent="-9144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DDDDDD"/>
              </a:buClr>
              <a:buSzPts val="1400"/>
              <a:buFont typeface="Questrial"/>
              <a:buChar char=" "/>
            </a:pPr>
            <a:r>
              <a:rPr lang="ru-RU" sz="1400" b="0" i="0" u="none" strike="noStrike" cap="none">
                <a:solidFill>
                  <a:srgbClr val="3636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М. Ю. Лермонтов «Мцыри» "Герой нашего времени"</a:t>
            </a:r>
            <a:endParaRPr sz="1400" b="0" i="0" u="none" strike="noStrike" cap="none">
              <a:solidFill>
                <a:srgbClr val="36363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" marR="0" lvl="0" indent="-9144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DDDDDD"/>
              </a:buClr>
              <a:buSzPts val="1400"/>
              <a:buFont typeface="Questrial"/>
              <a:buChar char=" "/>
            </a:pPr>
            <a:r>
              <a:rPr lang="ru-RU" sz="1400" b="0" i="0" u="none" strike="noStrike" cap="none">
                <a:solidFill>
                  <a:srgbClr val="3636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А. Качалов «Роковая встреча»</a:t>
            </a:r>
            <a:br>
              <a:rPr lang="ru-RU" sz="1400" b="0" i="0" u="none" strike="noStrike" cap="none">
                <a:solidFill>
                  <a:srgbClr val="3636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400" b="0" i="0" u="none" strike="noStrike" cap="none">
                <a:solidFill>
                  <a:srgbClr val="3636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В. Железников «Космонавт"</a:t>
            </a:r>
            <a:endParaRPr sz="1400" b="0" i="0" u="none" strike="noStrike" cap="none">
              <a:solidFill>
                <a:srgbClr val="36363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" marR="0" lvl="0" indent="-6477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DDDDDD"/>
              </a:buClr>
              <a:buSzPts val="420"/>
              <a:buFont typeface="Questrial"/>
              <a:buNone/>
            </a:pPr>
            <a:endParaRPr sz="41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-2539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DDDDDD"/>
              </a:buClr>
              <a:buSzPts val="1400"/>
              <a:buFont typeface="Quest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Questrial"/>
              <a:buNone/>
            </a:pPr>
            <a:endParaRPr sz="154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3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376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Arial"/>
              <a:buNone/>
            </a:pPr>
            <a:r>
              <a:rPr lang="ru-RU" sz="22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Список литературы </a:t>
            </a:r>
            <a:r>
              <a:rPr lang="ru-RU" sz="22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br>
              <a:rPr lang="ru-RU" sz="22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2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Произведения отечественных и зарубежных авторов:</a:t>
            </a:r>
            <a:endParaRPr sz="4500" b="0" i="0" u="none" strike="noStrike" cap="non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2"/>
          <p:cNvSpPr txBox="1">
            <a:spLocks noGrp="1"/>
          </p:cNvSpPr>
          <p:nvPr>
            <p:ph type="body" idx="1"/>
          </p:nvPr>
        </p:nvSpPr>
        <p:spPr>
          <a:xfrm>
            <a:off x="1024128" y="1066800"/>
            <a:ext cx="9720073" cy="5242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" marR="0" lvl="0" indent="-98425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550"/>
              <a:buFont typeface="Questrial"/>
              <a:buAutoNum type="arabicPeriod"/>
            </a:pPr>
            <a:r>
              <a:rPr lang="ru-RU" sz="15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А. Гавальда«35 кило надежды»; </a:t>
            </a:r>
            <a:endParaRPr/>
          </a:p>
          <a:p>
            <a:pPr marL="91440" marR="0" lvl="0" indent="-98425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DDDDDD"/>
              </a:buClr>
              <a:buSzPts val="1550"/>
              <a:buFont typeface="Questrial"/>
              <a:buAutoNum type="arabicPeriod"/>
            </a:pPr>
            <a:r>
              <a:rPr lang="ru-RU" sz="15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Иэн Макьюен «Мечтатель»; </a:t>
            </a:r>
            <a:endParaRPr/>
          </a:p>
          <a:p>
            <a:pPr marL="91440" marR="0" lvl="0" indent="-98425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DDDDDD"/>
              </a:buClr>
              <a:buSzPts val="1550"/>
              <a:buFont typeface="Questrial"/>
              <a:buAutoNum type="arabicPeriod"/>
            </a:pPr>
            <a:r>
              <a:rPr lang="ru-RU" sz="15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Р. Брэдбери «Вино из одуванчиков»;</a:t>
            </a:r>
            <a:endParaRPr/>
          </a:p>
          <a:p>
            <a:pPr marL="91440" marR="0" lvl="0" indent="-98425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DDDDDD"/>
              </a:buClr>
              <a:buSzPts val="1550"/>
              <a:buFont typeface="Questrial"/>
              <a:buAutoNum type="arabicPeriod"/>
            </a:pPr>
            <a:r>
              <a:rPr lang="ru-RU" sz="15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А. Маршалл «Я умею прыгать через лужи»;</a:t>
            </a:r>
            <a:endParaRPr/>
          </a:p>
          <a:p>
            <a:pPr marL="91440" marR="0" lvl="0" indent="-98425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DDDDDD"/>
              </a:buClr>
              <a:buSzPts val="1550"/>
              <a:buFont typeface="Questrial"/>
              <a:buAutoNum type="arabicPeriod"/>
            </a:pPr>
            <a:r>
              <a:rPr lang="ru-RU" sz="15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М. Шелли «Франкенштейн, или современный Прометей»;</a:t>
            </a:r>
            <a:endParaRPr/>
          </a:p>
          <a:p>
            <a:pPr marL="91440" marR="0" lvl="0" indent="-98425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DDDDDD"/>
              </a:buClr>
              <a:buSzPts val="1550"/>
              <a:buFont typeface="Questrial"/>
              <a:buAutoNum type="arabicPeriod"/>
            </a:pPr>
            <a:r>
              <a:rPr lang="ru-RU" sz="15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А. Рэнд  «Атлант расправил плечи»;</a:t>
            </a:r>
            <a:endParaRPr/>
          </a:p>
          <a:p>
            <a:pPr marL="91440" marR="0" lvl="0" indent="-98425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DDDDDD"/>
              </a:buClr>
              <a:buSzPts val="1550"/>
              <a:buFont typeface="Questrial"/>
              <a:buAutoNum type="arabicPeriod"/>
            </a:pPr>
            <a:r>
              <a:rPr lang="ru-RU" sz="15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К. Патерсон «Мост в Терабитию»;  </a:t>
            </a:r>
            <a:endParaRPr/>
          </a:p>
          <a:p>
            <a:pPr marL="91440" marR="0" lvl="0" indent="-98425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DDDDDD"/>
              </a:buClr>
              <a:buSzPts val="1550"/>
              <a:buFont typeface="Questrial"/>
              <a:buAutoNum type="arabicPeriod"/>
            </a:pPr>
            <a:r>
              <a:rPr lang="ru-RU" sz="15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Ф. Кафка «Замок»;  </a:t>
            </a:r>
            <a:endParaRPr/>
          </a:p>
          <a:p>
            <a:pPr marL="91440" marR="0" lvl="0" indent="-98425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DDDDDD"/>
              </a:buClr>
              <a:buSzPts val="1550"/>
              <a:buFont typeface="Questrial"/>
              <a:buAutoNum type="arabicPeriod"/>
            </a:pPr>
            <a:r>
              <a:rPr lang="ru-RU" sz="15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В.М. Шукшин «Микроскоп»; </a:t>
            </a:r>
            <a:endParaRPr/>
          </a:p>
          <a:p>
            <a:pPr marL="91440" marR="0" lvl="0" indent="-98425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DDDDDD"/>
              </a:buClr>
              <a:buSzPts val="1550"/>
              <a:buFont typeface="Questrial"/>
              <a:buAutoNum type="arabicPeriod"/>
            </a:pPr>
            <a:r>
              <a:rPr lang="ru-RU" sz="15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О. Генри «Мишурный блеск»;</a:t>
            </a:r>
            <a:endParaRPr/>
          </a:p>
          <a:p>
            <a:pPr marL="91440" marR="0" lvl="0" indent="-98425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DDDDDD"/>
              </a:buClr>
              <a:buSzPts val="1550"/>
              <a:buFont typeface="Questrial"/>
              <a:buAutoNum type="arabicPeriod"/>
            </a:pPr>
            <a:r>
              <a:rPr lang="ru-RU" sz="15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Г. Гессе «Книжный человек»;</a:t>
            </a:r>
            <a:endParaRPr/>
          </a:p>
          <a:p>
            <a:pPr marL="91440" marR="0" lvl="0" indent="-98425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DDDDDD"/>
              </a:buClr>
              <a:buSzPts val="1550"/>
              <a:buFont typeface="Questrial"/>
              <a:buAutoNum type="arabicPeriod"/>
            </a:pPr>
            <a:r>
              <a:rPr lang="ru-RU" sz="15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Р. Шекли «Лавка миров»;</a:t>
            </a:r>
            <a:endParaRPr/>
          </a:p>
          <a:p>
            <a:pPr marL="91440" marR="0" lvl="0" indent="-98425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DDDDDD"/>
              </a:buClr>
              <a:buSzPts val="1550"/>
              <a:buFont typeface="Questrial"/>
              <a:buAutoNum type="arabicPeriod"/>
            </a:pPr>
            <a:r>
              <a:rPr lang="ru-RU" sz="15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Р. Матесон «Кнопка, кнопка»;  </a:t>
            </a:r>
            <a:endParaRPr/>
          </a:p>
          <a:p>
            <a:pPr marL="91440" marR="0" lvl="0" indent="-98425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DDDDDD"/>
              </a:buClr>
              <a:buSzPts val="1550"/>
              <a:buFont typeface="Questrial"/>
              <a:buAutoNum type="arabicPeriod"/>
            </a:pPr>
            <a:r>
              <a:rPr lang="ru-RU" sz="15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Дж. Джойс  «Аравия»;</a:t>
            </a:r>
            <a:endParaRPr/>
          </a:p>
          <a:p>
            <a:pPr marL="91440" marR="0" lvl="0" indent="-98425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DDDDDD"/>
              </a:buClr>
              <a:buSzPts val="1550"/>
              <a:buFont typeface="Questrial"/>
              <a:buAutoNum type="arabicPeriod"/>
            </a:pPr>
            <a:r>
              <a:rPr lang="ru-RU" sz="15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Г. Горин «Ежик- история о напрасной суете».</a:t>
            </a:r>
            <a:endParaRPr/>
          </a:p>
          <a:p>
            <a:pPr marL="91440" marR="0" lvl="0" indent="-61912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DDDDDD"/>
              </a:buClr>
              <a:buSzPts val="465"/>
              <a:buFont typeface="Questrial"/>
              <a:buNone/>
            </a:pPr>
            <a:endParaRPr sz="465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705"/>
              <a:buFont typeface="Questrial"/>
              <a:buNone/>
            </a:pPr>
            <a:endParaRPr sz="1704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32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376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Arial"/>
              <a:buNone/>
            </a:pPr>
            <a:r>
              <a:rPr lang="ru-RU" sz="22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Список литературы </a:t>
            </a:r>
            <a:r>
              <a:rPr lang="ru-RU" sz="22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br>
              <a:rPr lang="ru-RU" sz="22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2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Произведения отечественных и зарубежных авторов:</a:t>
            </a:r>
            <a:endParaRPr sz="4500" b="0" i="0" u="none" strike="noStrike" cap="non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3"/>
          <p:cNvSpPr txBox="1">
            <a:spLocks noGrp="1"/>
          </p:cNvSpPr>
          <p:nvPr>
            <p:ph type="body" idx="1"/>
          </p:nvPr>
        </p:nvSpPr>
        <p:spPr>
          <a:xfrm>
            <a:off x="609600" y="961292"/>
            <a:ext cx="10937631" cy="5348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" marR="0" lvl="0" indent="-1270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Questrial"/>
              <a:buChar char=" "/>
            </a:pPr>
            <a:r>
              <a:rPr lang="ru-RU" sz="2000" b="0" i="0" u="none" strike="noStrike" cap="none" dirty="0">
                <a:solidFill>
                  <a:srgbClr val="3636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И. Гончаров «Обломов»</a:t>
            </a:r>
            <a:endParaRPr sz="2000" b="0" i="0" u="none" strike="noStrike" cap="none" dirty="0">
              <a:solidFill>
                <a:srgbClr val="36363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" marR="0" lvl="0" indent="-12700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Questrial"/>
              <a:buChar char=" "/>
            </a:pPr>
            <a:r>
              <a:rPr lang="ru-RU" sz="2000" b="0" i="0" u="none" strike="noStrike" cap="none" dirty="0">
                <a:solidFill>
                  <a:srgbClr val="3636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Л. Н. Толстой «Война и мир»</a:t>
            </a:r>
            <a:endParaRPr sz="2000" b="0" i="0" u="none" strike="noStrike" cap="none" dirty="0">
              <a:solidFill>
                <a:srgbClr val="36363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" marR="0" lvl="0" indent="-12700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Questrial"/>
              <a:buChar char=" "/>
            </a:pPr>
            <a:r>
              <a:rPr lang="ru-RU" sz="2000" b="0" i="0" u="none" strike="noStrike" cap="none" dirty="0">
                <a:solidFill>
                  <a:srgbClr val="3636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Б. Васильев «Не стреляйте белых лебедей»</a:t>
            </a:r>
            <a:br>
              <a:rPr lang="ru-RU" sz="2000" b="0" i="0" u="none" strike="noStrike" cap="none" dirty="0">
                <a:solidFill>
                  <a:srgbClr val="3636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000" b="0" i="0" u="none" strike="noStrike" cap="none" dirty="0">
                <a:solidFill>
                  <a:srgbClr val="3636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В. </a:t>
            </a:r>
            <a:r>
              <a:rPr lang="ru-RU" sz="2000" b="0" i="0" u="none" strike="noStrike" cap="none" dirty="0" err="1">
                <a:solidFill>
                  <a:srgbClr val="3636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Железников</a:t>
            </a:r>
            <a:r>
              <a:rPr lang="ru-RU" sz="2000" b="0" i="0" u="none" strike="noStrike" cap="none" dirty="0">
                <a:solidFill>
                  <a:srgbClr val="3636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"Чучело"</a:t>
            </a:r>
            <a:br>
              <a:rPr lang="ru-RU" sz="2000" b="0" i="0" u="none" strike="noStrike" cap="none" dirty="0">
                <a:solidFill>
                  <a:srgbClr val="3636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000" b="0" i="0" u="none" strike="noStrike" cap="none" dirty="0">
                <a:solidFill>
                  <a:srgbClr val="3636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А.С. Пушкин "Капитанская дочка", "Метель"</a:t>
            </a:r>
            <a:br>
              <a:rPr lang="ru-RU" sz="2000" b="0" i="0" u="none" strike="noStrike" cap="none" dirty="0">
                <a:solidFill>
                  <a:srgbClr val="3636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000" b="0" i="0" u="none" strike="noStrike" cap="none" dirty="0">
                <a:solidFill>
                  <a:srgbClr val="3636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Ф.М. Достоевский "Белые ночи", "Преступление и наказание"</a:t>
            </a:r>
            <a:br>
              <a:rPr lang="ru-RU" sz="2000" b="0" i="0" u="none" strike="noStrike" cap="none" dirty="0">
                <a:solidFill>
                  <a:srgbClr val="3636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000" b="0" i="0" u="none" strike="noStrike" cap="none" dirty="0">
                <a:solidFill>
                  <a:srgbClr val="3636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А. Платонов "Возвращение", "</a:t>
            </a:r>
            <a:r>
              <a:rPr lang="ru-RU" sz="2000" b="1" i="0" u="none" strike="noStrike" cap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Юшка</a:t>
            </a:r>
            <a:r>
              <a:rPr lang="ru-RU" sz="2000" b="0" i="0" u="none" strike="noStrike" cap="none" dirty="0">
                <a:solidFill>
                  <a:srgbClr val="6E66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 </a:t>
            </a:r>
            <a:r>
              <a:rPr lang="ru-RU" sz="2000" b="0" i="0" u="none" strike="noStrike" cap="none" dirty="0">
                <a:solidFill>
                  <a:srgbClr val="3636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2000" b="0" i="0" u="none" strike="noStrike" cap="none" dirty="0">
                <a:solidFill>
                  <a:srgbClr val="3636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000" b="0" i="0" u="none" strike="noStrike" cap="none" dirty="0">
                <a:solidFill>
                  <a:srgbClr val="3636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Е. Замятин "Мы"</a:t>
            </a:r>
            <a:endParaRPr sz="2000" b="0" i="0" u="none" strike="noStrike" cap="none" dirty="0">
              <a:solidFill>
                <a:srgbClr val="36363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" marR="0" lvl="0" indent="-12700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Questrial"/>
              <a:buChar char=" "/>
            </a:pPr>
            <a:r>
              <a:rPr lang="ru-RU" sz="2000" b="0" i="0" u="none" strike="noStrike" cap="none" dirty="0">
                <a:solidFill>
                  <a:srgbClr val="3636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А.П. Чехов «Крыжовник», «</a:t>
            </a:r>
            <a:r>
              <a:rPr lang="ru-RU" sz="2000" b="0" i="0" u="none" strike="noStrike" cap="none" dirty="0" err="1">
                <a:solidFill>
                  <a:srgbClr val="3636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Ионыч</a:t>
            </a:r>
            <a:r>
              <a:rPr lang="ru-RU" sz="2000" b="0" i="0" u="none" strike="noStrike" cap="none" dirty="0">
                <a:solidFill>
                  <a:srgbClr val="3636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», «</a:t>
            </a:r>
            <a:r>
              <a:rPr lang="ru-RU" sz="2000" b="1" i="0" u="none" strike="noStrike" cap="none" dirty="0">
                <a:solidFill>
                  <a:srgbClr val="6E66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Пари</a:t>
            </a:r>
            <a:r>
              <a:rPr lang="ru-RU" sz="2000" b="0" i="0" u="none" strike="noStrike" cap="none" dirty="0">
                <a:solidFill>
                  <a:srgbClr val="6E66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 </a:t>
            </a:r>
            <a:endParaRPr sz="2000" b="0" i="0" u="none" strike="noStrike" cap="none" dirty="0">
              <a:solidFill>
                <a:srgbClr val="36363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" marR="0" lvl="0" indent="-12700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Questrial"/>
              <a:buChar char=" "/>
            </a:pPr>
            <a:r>
              <a:rPr lang="ru-RU" sz="2000" b="0" i="0" u="none" strike="noStrike" cap="none" dirty="0">
                <a:solidFill>
                  <a:srgbClr val="3636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Н. В. Гоголь «Шинель», «Мертвые души»</a:t>
            </a:r>
            <a:endParaRPr sz="2000" b="0" i="0" u="none" strike="noStrike" cap="none" dirty="0">
              <a:solidFill>
                <a:srgbClr val="36363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" marR="0" lvl="0" indent="-12700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Questrial"/>
              <a:buChar char=" "/>
            </a:pPr>
            <a:r>
              <a:rPr lang="ru-RU" sz="2000" b="0" i="0" u="none" strike="noStrike" cap="none" dirty="0">
                <a:solidFill>
                  <a:srgbClr val="3636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А. С. Пушкин «Евгений Онегин»</a:t>
            </a:r>
            <a:endParaRPr sz="2000" b="0" i="0" u="none" strike="noStrike" cap="none" dirty="0">
              <a:solidFill>
                <a:srgbClr val="36363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" marR="0" lvl="0" indent="-12700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Questrial"/>
              <a:buChar char=" "/>
            </a:pPr>
            <a:r>
              <a:rPr lang="ru-RU" sz="2000" b="0" i="0" u="none" strike="noStrike" cap="none" dirty="0">
                <a:solidFill>
                  <a:srgbClr val="3636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А. И. Куприн «Гранатовый браслет» </a:t>
            </a:r>
            <a:r>
              <a:rPr lang="ru-RU" sz="2000" b="0" i="0" u="none" strike="noStrike" cap="none" dirty="0" smtClean="0">
                <a:solidFill>
                  <a:srgbClr val="3636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«Олеся»</a:t>
            </a:r>
            <a:endParaRPr sz="2000" b="0" i="0" u="none" strike="noStrike" cap="none" dirty="0">
              <a:solidFill>
                <a:srgbClr val="36363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" marR="0" lvl="0" indent="-12700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Questrial"/>
              <a:buChar char=" "/>
            </a:pPr>
            <a:r>
              <a:rPr lang="ru-RU" sz="2000" b="0" i="0" u="none" strike="noStrike" cap="none" dirty="0">
                <a:solidFill>
                  <a:srgbClr val="3636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И. Бунин «Господин из Сан-Франциско»,  «Легкое дыхание», «Солнечный удар», «Чистый понедельник»</a:t>
            </a:r>
            <a:endParaRPr sz="2000" b="0" i="0" u="none" strike="noStrike" cap="none" dirty="0">
              <a:solidFill>
                <a:srgbClr val="36363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" marR="0" lvl="0" indent="-12700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Questrial"/>
              <a:buChar char=" "/>
            </a:pPr>
            <a:r>
              <a:rPr lang="ru-RU" sz="2000" b="0" i="0" u="none" strike="noStrike" cap="none" dirty="0">
                <a:solidFill>
                  <a:srgbClr val="3636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А. Грин «Алые паруса» "Зеленая лампа"</a:t>
            </a:r>
            <a:endParaRPr sz="2000" b="0" i="0" u="none" strike="noStrike" cap="none" dirty="0">
              <a:solidFill>
                <a:srgbClr val="36363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5" name="Google Shape;245;p33"/>
          <p:cNvSpPr txBox="1">
            <a:spLocks noGrp="1"/>
          </p:cNvSpPr>
          <p:nvPr>
            <p:ph type="title"/>
          </p:nvPr>
        </p:nvSpPr>
        <p:spPr>
          <a:xfrm>
            <a:off x="1024128" y="246185"/>
            <a:ext cx="9720072" cy="69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ru-RU" sz="2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Список литературы </a:t>
            </a:r>
            <a:r>
              <a:rPr lang="ru-RU"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br>
              <a:rPr lang="ru-RU"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Произведения отечественных и зарубежных авторов:</a:t>
            </a:r>
            <a:endParaRPr sz="5000" b="0" i="0" u="none" strike="noStrike" cap="non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4"/>
          <p:cNvSpPr txBox="1">
            <a:spLocks noGrp="1"/>
          </p:cNvSpPr>
          <p:nvPr>
            <p:ph type="body" idx="1"/>
          </p:nvPr>
        </p:nvSpPr>
        <p:spPr>
          <a:xfrm>
            <a:off x="930343" y="1547446"/>
            <a:ext cx="9720073" cy="5113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" marR="0" lvl="0" indent="-10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Questrial"/>
              <a:buChar char=" "/>
            </a:pPr>
            <a:r>
              <a:rPr lang="ru-RU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Герои:</a:t>
            </a:r>
            <a:endParaRPr/>
          </a:p>
          <a:p>
            <a:pPr marL="91440" marR="0" lvl="0" indent="-1016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Questrial"/>
              <a:buChar char=" "/>
            </a:pPr>
            <a:r>
              <a:rPr lang="ru-RU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Мартин Иден </a:t>
            </a:r>
            <a:r>
              <a:rPr lang="ru-RU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главный герой произведения, малообразованный человек из низов, бывший моряк.</a:t>
            </a:r>
            <a:endParaRPr/>
          </a:p>
          <a:p>
            <a:pPr marL="91440" marR="0" lvl="0" indent="-1016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Questrial"/>
              <a:buChar char=" "/>
            </a:pPr>
            <a:r>
              <a:rPr lang="ru-RU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Руфь Морз </a:t>
            </a:r>
            <a:r>
              <a:rPr lang="ru-RU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— возлюбленная Мартина, бакалавр искусств.</a:t>
            </a:r>
            <a:endParaRPr/>
          </a:p>
          <a:p>
            <a:pPr marL="91440" marR="0" lvl="0" indent="-1016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Questrial"/>
              <a:buChar char=" "/>
            </a:pPr>
            <a:r>
              <a:rPr lang="ru-RU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Мартин Идеи вырос в бедности, рано потерял родителей, и поэтому ему пришлось за­рабатывать на хлеб нелегким трудом моряка. Но юноша хочет изменить предначертанную ему происхождением судьбу. Поворотным моментом становится приглашение от мистера Морза на обед, где Мартин Иден знакомится с его дочерью. Молодой человек влюбляется в Руфь и делает всё, чтобы завоевать любовь девушки из высшего общества. Так у главного героя появляется цель в жизни. Мартин Иден начинает работать над собой, занимается самообразованием, пробует себя в писательстве. Он пишет всевозможные рассказы, повести, рассылает их в издательства, однако рукописи не принимают. Однажды, потратив все деньги на марки для писем, Мартин Иден остается голодным. </a:t>
            </a:r>
            <a:endParaRPr/>
          </a:p>
          <a:p>
            <a:pPr marL="91440" marR="0" lvl="0" indent="-1016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Questrial"/>
              <a:buChar char=" "/>
            </a:pPr>
            <a:r>
              <a:rPr lang="ru-RU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Несмотря на все лишения, юноша добивается успеха, признания окружающих. Но вместе с тем теряет и друга, и возлюбленную. Чем умнее становился Мартин Иден, тем больше разочаровывался в этом мире. В конце романа герой покончил жизнью самоубийством.</a:t>
            </a:r>
            <a:endParaRPr/>
          </a:p>
          <a:p>
            <a:pPr marL="9144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Quest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Quest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34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856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«МАРТИН ИДЕН», ДЖЕК ЛОНДОН</a:t>
            </a:r>
            <a:endParaRPr sz="2400" b="1" i="0" u="none" strike="noStrike" cap="non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5"/>
          <p:cNvSpPr txBox="1">
            <a:spLocks noGrp="1"/>
          </p:cNvSpPr>
          <p:nvPr>
            <p:ph type="body" idx="1"/>
          </p:nvPr>
        </p:nvSpPr>
        <p:spPr>
          <a:xfrm>
            <a:off x="1024128" y="1324708"/>
            <a:ext cx="9720073" cy="4984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" marR="0" lvl="0" indent="-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estrial"/>
              <a:buChar char=" "/>
            </a:pPr>
            <a:r>
              <a:rPr lang="ru-RU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Может ли осуществление мечты принести разочарование? Эту проблему затрагивает американский писатель Джек Лондон в романе «Мартин Иден». Главный герой – необразованный бывший моряк, который вынужден зарабатывать себе на хлеб тяжелым трудом в прачечной. Но влюбившись в Руфь, Мартин Иден готов на всё в стремлении добиться любви девушки из богатой семьи. Юноша постоянно терпит лишения, недоедает, преодолевает все невзгоды, но благодаря своей силе воли становится востребованным писателем. Наконец, в глазах Руфь Мартин Иден – умный и образованный человек. Казалось, мечта сбылась. Но герой понимает, что ему это не нужно, он полностью разочаровывается в жизни. Увидев всю грязь окружающего мира, Мартин Иден покончил жизнью самоубийством. </a:t>
            </a:r>
            <a:endParaRPr/>
          </a:p>
          <a:p>
            <a:pPr marL="91440" marR="0" lvl="0" indent="-1524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estrial"/>
              <a:buChar char=" "/>
            </a:pPr>
            <a:r>
              <a:rPr lang="ru-RU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Таким образом, достижение мечты не всегда приносит счастье. Для Мартина Идена достигнутая мечта  потеряла всякий смысл. (Цепелева Ирина)</a:t>
            </a:r>
            <a:endParaRPr sz="2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estrial"/>
              <a:buNone/>
            </a:pPr>
            <a:endParaRPr sz="2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estrial"/>
              <a:buNone/>
            </a:pPr>
            <a:endParaRPr sz="2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estrial"/>
              <a:buNone/>
            </a:pPr>
            <a:endParaRPr sz="2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estrial"/>
              <a:buNone/>
            </a:pPr>
            <a:endParaRPr sz="2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estrial"/>
              <a:buNone/>
            </a:pPr>
            <a:endParaRPr sz="2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estrial"/>
              <a:buNone/>
            </a:pPr>
            <a:endParaRPr sz="2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estrial"/>
              <a:buNone/>
            </a:pPr>
            <a:r>
              <a:rPr lang="ru-RU" sz="2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Не забудьте сделать вывод!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estrial"/>
              <a:buNone/>
            </a:pPr>
            <a:r>
              <a:rPr lang="ru-RU" sz="2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Подпишите свою работу!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estrial"/>
              <a:buNone/>
            </a:pPr>
            <a:endParaRPr sz="2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35"/>
          <p:cNvSpPr txBox="1">
            <a:spLocks noGrp="1"/>
          </p:cNvSpPr>
          <p:nvPr>
            <p:ph type="title"/>
          </p:nvPr>
        </p:nvSpPr>
        <p:spPr>
          <a:xfrm>
            <a:off x="1024128" y="175846"/>
            <a:ext cx="9720072" cy="1277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</a:pPr>
            <a:r>
              <a:rPr lang="ru-RU" sz="3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АРГУМЕНТ</a:t>
            </a:r>
            <a:endParaRPr sz="24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0"/>
          <p:cNvSpPr txBox="1">
            <a:spLocks noGrp="1"/>
          </p:cNvSpPr>
          <p:nvPr>
            <p:ph type="body" idx="1"/>
          </p:nvPr>
        </p:nvSpPr>
        <p:spPr>
          <a:xfrm>
            <a:off x="1024128" y="1395046"/>
            <a:ext cx="9720073" cy="4914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" marR="0" lvl="0" indent="-1397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ru-RU" sz="2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1. Соотношение мечты и реальности (связь этих понятий, различия между концептами). Внутренние и внешние конфликты, возникающие при столкновении мечты с действительностью.</a:t>
            </a:r>
            <a:endParaRPr/>
          </a:p>
          <a:p>
            <a:pPr marL="91440" marR="0" lvl="0" indent="-13970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ru-RU" sz="2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2. Мечта, ее роль и функция в жизни человека (мобилизующая, демобилизующая и т.д.):</a:t>
            </a:r>
            <a:endParaRPr/>
          </a:p>
          <a:p>
            <a:pPr marL="91440" marR="0" lvl="0" indent="-13970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ru-RU" sz="2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- мечта мобилизующая, заставляющая двигаться вперед человека и общество;</a:t>
            </a:r>
            <a:endParaRPr/>
          </a:p>
          <a:p>
            <a:pPr marL="91440" marR="0" lvl="0" indent="-13970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ru-RU" sz="2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- мечта, поднимающая человека над действительностью;</a:t>
            </a:r>
            <a:endParaRPr/>
          </a:p>
          <a:p>
            <a:pPr marL="91440" marR="0" lvl="0" indent="-13970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ru-RU" sz="2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- мечта прекраснодушная, бездейственная, демобилизующая;</a:t>
            </a:r>
            <a:endParaRPr/>
          </a:p>
          <a:p>
            <a:pPr marL="91440" marR="0" lvl="0" indent="-13970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ru-RU" sz="2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- мечта, уводящая в мир грез, спасающая от непереносимой реальности;</a:t>
            </a:r>
            <a:endParaRPr/>
          </a:p>
          <a:p>
            <a:pPr marL="91440" marR="0" lvl="0" indent="-13970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ru-RU" sz="2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- жизнь без мечты, высокой цели в прагматичном мире.</a:t>
            </a:r>
            <a:endParaRPr/>
          </a:p>
          <a:p>
            <a:pPr marL="91440" marR="0" lvl="0" indent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None/>
            </a:pP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0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880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600"/>
              <a:buFont typeface="Arial"/>
              <a:buNone/>
            </a:pPr>
            <a:r>
              <a:rPr lang="ru-RU" sz="36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АСПЕКТЫ ОСВЕЩЕНИЯ ТЕМЫ</a:t>
            </a:r>
            <a:endParaRPr sz="3600" b="0" i="0" u="none" strike="noStrike" cap="non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5"/>
          <p:cNvSpPr txBox="1">
            <a:spLocks noGrp="1"/>
          </p:cNvSpPr>
          <p:nvPr>
            <p:ph type="body" idx="1"/>
          </p:nvPr>
        </p:nvSpPr>
        <p:spPr>
          <a:xfrm>
            <a:off x="317500" y="698500"/>
            <a:ext cx="11509500" cy="60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None/>
            </a:pPr>
            <a:r>
              <a:rPr lang="ru-RU"/>
              <a:t>Андрей Платонов “Юшка”</a:t>
            </a:r>
            <a:endParaRPr/>
          </a:p>
          <a:p>
            <a:pPr marL="9144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None/>
            </a:pPr>
            <a:endParaRPr/>
          </a:p>
          <a:p>
            <a:pPr marL="9144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None/>
            </a:pPr>
            <a:r>
              <a:rPr lang="ru-RU"/>
              <a:t>Сюжет:</a:t>
            </a:r>
            <a:r>
              <a:rPr lang="ru-RU" sz="2400">
                <a:highlight>
                  <a:srgbClr val="FFFFFF"/>
                </a:highlight>
              </a:rPr>
              <a:t>Ефим, которого в народе прозвали Юшкой, работает помощником кузнеца.Ему  40 лет,но из-за чахотки он кажется старым.Очень часто дети и взрослые обижают Юшку, бьют, кидают  в него камни, песок и землю, но он всё терпит, не обижается и не сердится на них.Заработанные деньги Юшка не тратит, пьёт только пустую воду. Каждое лето он куда-то уезжает, но никто не знает, куда именно. Как-то  вечером он  возвращается из кузницы и встречает прохожего, который начинает потешаться над ним. Впервые Юшка не терпит насмешки молча, а отвечает прохожему, что если он родился, то, значит, нужен белому свету. Эти слова приходятся прохожему не по вкусу. Он толкает Юшку в больную грудь, тот падает и умирает.Однажды в городе появляется незнакомая девушка и начинает искать Ефима Дмитриевича.Все думали,что она дочь Юшки ,но главный герой её просто опекал и ,когда девушка узнала,что антогонист умер,то стала бескорыстно помогать всем в этом городе.</a:t>
            </a:r>
            <a:endParaRPr sz="2400"/>
          </a:p>
        </p:txBody>
      </p:sp>
      <p:sp>
        <p:nvSpPr>
          <p:cNvPr id="257" name="Google Shape;257;p35"/>
          <p:cNvSpPr txBox="1">
            <a:spLocks noGrp="1"/>
          </p:cNvSpPr>
          <p:nvPr>
            <p:ph type="title"/>
          </p:nvPr>
        </p:nvSpPr>
        <p:spPr>
          <a:xfrm>
            <a:off x="1180825" y="190502"/>
            <a:ext cx="97200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400"/>
              <a:buFont typeface="Arial"/>
              <a:buNone/>
            </a:pPr>
            <a:r>
              <a:rPr lang="ru-RU" sz="2400" b="1"/>
              <a:t>Юшка</a:t>
            </a:r>
            <a:endParaRPr sz="2400" b="1"/>
          </a:p>
        </p:txBody>
      </p:sp>
    </p:spTree>
    <p:extLst>
      <p:ext uri="{BB962C8B-B14F-4D97-AF65-F5344CB8AC3E}">
        <p14:creationId xmlns:p14="http://schemas.microsoft.com/office/powerpoint/2010/main" val="72425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6"/>
          <p:cNvSpPr txBox="1">
            <a:spLocks noGrp="1"/>
          </p:cNvSpPr>
          <p:nvPr>
            <p:ph type="body" idx="1"/>
          </p:nvPr>
        </p:nvSpPr>
        <p:spPr>
          <a:xfrm>
            <a:off x="563266" y="1509058"/>
            <a:ext cx="9720000" cy="49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estrial"/>
              <a:buNone/>
            </a:pPr>
            <a:r>
              <a:rPr lang="ru-RU" sz="1800" b="1" dirty="0">
                <a:solidFill>
                  <a:schemeClr val="tx1"/>
                </a:solidFill>
              </a:rPr>
              <a:t>В произведении Андрея Платонова “Юшка” можно легко увидеть превращение мелкой мечты “дочки </a:t>
            </a:r>
            <a:r>
              <a:rPr lang="ru-RU" sz="1800" b="1" dirty="0" err="1">
                <a:solidFill>
                  <a:schemeClr val="tx1"/>
                </a:solidFill>
              </a:rPr>
              <a:t>Юшки”в</a:t>
            </a:r>
            <a:r>
              <a:rPr lang="ru-RU" sz="1800" b="1" dirty="0">
                <a:solidFill>
                  <a:schemeClr val="tx1"/>
                </a:solidFill>
              </a:rPr>
              <a:t> большую и </a:t>
            </a:r>
            <a:r>
              <a:rPr lang="ru-RU" sz="1800" b="1" dirty="0" err="1">
                <a:solidFill>
                  <a:schemeClr val="tx1"/>
                </a:solidFill>
              </a:rPr>
              <a:t>благородную.Ведь</a:t>
            </a:r>
            <a:r>
              <a:rPr lang="ru-RU" sz="1800" b="1" dirty="0">
                <a:solidFill>
                  <a:schemeClr val="tx1"/>
                </a:solidFill>
              </a:rPr>
              <a:t>,</a:t>
            </a:r>
            <a:endParaRPr sz="1800" b="1" dirty="0">
              <a:solidFill>
                <a:schemeClr val="tx1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estrial"/>
              <a:buNone/>
            </a:pPr>
            <a:r>
              <a:rPr lang="ru-RU" sz="1800" b="1" dirty="0" err="1">
                <a:solidFill>
                  <a:schemeClr val="tx1"/>
                </a:solidFill>
              </a:rPr>
              <a:t>девушка,которую</a:t>
            </a:r>
            <a:r>
              <a:rPr lang="ru-RU" sz="1800" b="1" dirty="0">
                <a:solidFill>
                  <a:schemeClr val="tx1"/>
                </a:solidFill>
              </a:rPr>
              <a:t> Ефим опекал, мечтала спасти его от чахотки .Для выполнения мечты она училась на </a:t>
            </a:r>
            <a:r>
              <a:rPr lang="ru-RU" sz="1800" b="1" dirty="0" err="1">
                <a:solidFill>
                  <a:schemeClr val="tx1"/>
                </a:solidFill>
              </a:rPr>
              <a:t>медика.Главный</a:t>
            </a:r>
            <a:r>
              <a:rPr lang="ru-RU" sz="1800" b="1" dirty="0">
                <a:solidFill>
                  <a:schemeClr val="tx1"/>
                </a:solidFill>
              </a:rPr>
              <a:t> герой отдавал ей все свои </a:t>
            </a:r>
            <a:r>
              <a:rPr lang="ru-RU" sz="1800" b="1" dirty="0" err="1">
                <a:solidFill>
                  <a:schemeClr val="tx1"/>
                </a:solidFill>
              </a:rPr>
              <a:t>накопления,чтобы</a:t>
            </a:r>
            <a:r>
              <a:rPr lang="ru-RU" sz="1800" b="1" dirty="0">
                <a:solidFill>
                  <a:schemeClr val="tx1"/>
                </a:solidFill>
              </a:rPr>
              <a:t> она выучилась и в будущем несла только </a:t>
            </a:r>
            <a:r>
              <a:rPr lang="ru-RU" sz="1800" b="1" dirty="0" err="1">
                <a:solidFill>
                  <a:schemeClr val="tx1"/>
                </a:solidFill>
              </a:rPr>
              <a:t>добро.Ведь</a:t>
            </a:r>
            <a:r>
              <a:rPr lang="ru-RU" sz="1800" b="1" dirty="0">
                <a:solidFill>
                  <a:schemeClr val="tx1"/>
                </a:solidFill>
              </a:rPr>
              <a:t> и </a:t>
            </a:r>
            <a:r>
              <a:rPr lang="ru-RU" sz="1800" b="1" dirty="0" err="1">
                <a:solidFill>
                  <a:schemeClr val="tx1"/>
                </a:solidFill>
              </a:rPr>
              <a:t>вправду,данную</a:t>
            </a:r>
            <a:r>
              <a:rPr lang="ru-RU" sz="1800" b="1" dirty="0">
                <a:solidFill>
                  <a:schemeClr val="tx1"/>
                </a:solidFill>
              </a:rPr>
              <a:t> мечту спокойно можно назвать </a:t>
            </a:r>
            <a:r>
              <a:rPr lang="ru-RU" sz="1800" b="1" dirty="0" err="1">
                <a:solidFill>
                  <a:schemeClr val="tx1"/>
                </a:solidFill>
              </a:rPr>
              <a:t>мелкой,она</a:t>
            </a:r>
            <a:r>
              <a:rPr lang="ru-RU" sz="1800" b="1" dirty="0">
                <a:solidFill>
                  <a:schemeClr val="tx1"/>
                </a:solidFill>
              </a:rPr>
              <a:t> и близко не стоит с мечтами Наполеона о захвате всей </a:t>
            </a:r>
            <a:r>
              <a:rPr lang="ru-RU" sz="1800" b="1" dirty="0" err="1">
                <a:solidFill>
                  <a:schemeClr val="tx1"/>
                </a:solidFill>
              </a:rPr>
              <a:t>Европы.Однако</a:t>
            </a:r>
            <a:r>
              <a:rPr lang="ru-RU" sz="1800" b="1" dirty="0">
                <a:solidFill>
                  <a:schemeClr val="tx1"/>
                </a:solidFill>
              </a:rPr>
              <a:t> стоит </a:t>
            </a:r>
            <a:r>
              <a:rPr lang="ru-RU" sz="1800" b="1" dirty="0" err="1">
                <a:solidFill>
                  <a:schemeClr val="tx1"/>
                </a:solidFill>
              </a:rPr>
              <a:t>отметить,что</a:t>
            </a:r>
            <a:r>
              <a:rPr lang="ru-RU" sz="1800" b="1" dirty="0">
                <a:solidFill>
                  <a:schemeClr val="tx1"/>
                </a:solidFill>
              </a:rPr>
              <a:t> стремления девушки были весьма благородные и без всякой </a:t>
            </a:r>
            <a:r>
              <a:rPr lang="ru-RU" sz="1800" b="1" dirty="0" err="1">
                <a:solidFill>
                  <a:schemeClr val="tx1"/>
                </a:solidFill>
              </a:rPr>
              <a:t>корысти,она</a:t>
            </a:r>
            <a:r>
              <a:rPr lang="ru-RU" sz="1800" b="1" dirty="0">
                <a:solidFill>
                  <a:schemeClr val="tx1"/>
                </a:solidFill>
              </a:rPr>
              <a:t> лишь просто хотела помочь </a:t>
            </a:r>
            <a:r>
              <a:rPr lang="ru-RU" sz="1800" b="1" dirty="0" err="1">
                <a:solidFill>
                  <a:schemeClr val="tx1"/>
                </a:solidFill>
              </a:rPr>
              <a:t>тому,кто</a:t>
            </a:r>
            <a:r>
              <a:rPr lang="ru-RU" sz="1800" b="1" dirty="0">
                <a:solidFill>
                  <a:schemeClr val="tx1"/>
                </a:solidFill>
              </a:rPr>
              <a:t> отдал ей </a:t>
            </a:r>
            <a:r>
              <a:rPr lang="ru-RU" sz="1800" b="1" dirty="0" err="1">
                <a:solidFill>
                  <a:schemeClr val="tx1"/>
                </a:solidFill>
              </a:rPr>
              <a:t>всё.Смерть</a:t>
            </a:r>
            <a:r>
              <a:rPr lang="ru-RU" sz="1800" b="1" dirty="0">
                <a:solidFill>
                  <a:schemeClr val="tx1"/>
                </a:solidFill>
              </a:rPr>
              <a:t> Юшки означала невыполнение </a:t>
            </a:r>
            <a:r>
              <a:rPr lang="ru-RU" sz="1800" b="1" dirty="0" err="1">
                <a:solidFill>
                  <a:schemeClr val="tx1"/>
                </a:solidFill>
              </a:rPr>
              <a:t>мечты,но</a:t>
            </a:r>
            <a:r>
              <a:rPr lang="ru-RU" sz="1800" b="1" dirty="0">
                <a:solidFill>
                  <a:schemeClr val="tx1"/>
                </a:solidFill>
              </a:rPr>
              <a:t>  создание новой ,высокой </a:t>
            </a:r>
            <a:r>
              <a:rPr lang="ru-RU" sz="1800" b="1" dirty="0" err="1">
                <a:solidFill>
                  <a:schemeClr val="tx1"/>
                </a:solidFill>
              </a:rPr>
              <a:t>мечты,“дочь</a:t>
            </a:r>
            <a:r>
              <a:rPr lang="ru-RU" sz="1800" b="1" dirty="0">
                <a:solidFill>
                  <a:schemeClr val="tx1"/>
                </a:solidFill>
              </a:rPr>
              <a:t> Ефима” стала помогать всем в городе ,где жил главный </a:t>
            </a:r>
            <a:r>
              <a:rPr lang="ru-RU" sz="1800" b="1" dirty="0" err="1">
                <a:solidFill>
                  <a:schemeClr val="tx1"/>
                </a:solidFill>
              </a:rPr>
              <a:t>герой.Её</a:t>
            </a:r>
            <a:r>
              <a:rPr lang="ru-RU" sz="1800" b="1" dirty="0">
                <a:solidFill>
                  <a:schemeClr val="tx1"/>
                </a:solidFill>
              </a:rPr>
              <a:t> узконаправленная цель стала более </a:t>
            </a:r>
            <a:r>
              <a:rPr lang="ru-RU" sz="1800" b="1" dirty="0" err="1">
                <a:solidFill>
                  <a:schemeClr val="tx1"/>
                </a:solidFill>
              </a:rPr>
              <a:t>масштабной,поэтому</a:t>
            </a:r>
            <a:r>
              <a:rPr lang="ru-RU" sz="1800" b="1" dirty="0">
                <a:solidFill>
                  <a:schemeClr val="tx1"/>
                </a:solidFill>
              </a:rPr>
              <a:t> и имеет право называться великой мечтой.</a:t>
            </a:r>
            <a:endParaRPr sz="1800" b="1" dirty="0">
              <a:solidFill>
                <a:schemeClr val="tx1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estrial"/>
              <a:buNone/>
            </a:pPr>
            <a:r>
              <a:rPr lang="ru-RU" sz="1800" b="1" dirty="0">
                <a:solidFill>
                  <a:schemeClr val="tx1"/>
                </a:solidFill>
              </a:rPr>
              <a:t>Таким </a:t>
            </a:r>
            <a:r>
              <a:rPr lang="ru-RU" sz="1800" b="1" dirty="0" err="1">
                <a:solidFill>
                  <a:schemeClr val="tx1"/>
                </a:solidFill>
              </a:rPr>
              <a:t>образом,я</a:t>
            </a:r>
            <a:r>
              <a:rPr lang="ru-RU" sz="1800" b="1" dirty="0">
                <a:solidFill>
                  <a:schemeClr val="tx1"/>
                </a:solidFill>
              </a:rPr>
              <a:t> нашёл разницу </a:t>
            </a:r>
            <a:r>
              <a:rPr lang="ru-RU" sz="1800" b="1" dirty="0" err="1">
                <a:solidFill>
                  <a:schemeClr val="tx1"/>
                </a:solidFill>
              </a:rPr>
              <a:t>междой</a:t>
            </a:r>
            <a:r>
              <a:rPr lang="ru-RU" sz="1800" b="1" dirty="0">
                <a:solidFill>
                  <a:schemeClr val="tx1"/>
                </a:solidFill>
              </a:rPr>
              <a:t> великой и мелкой мечтой, доказал что мелкая ,но благородная и праведная цель может стать великой.</a:t>
            </a:r>
            <a:endParaRPr sz="2400" b="1" i="0" u="none" strike="noStrike" cap="none" dirty="0">
              <a:solidFill>
                <a:schemeClr val="tx1"/>
              </a:solidFill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estrial"/>
              <a:buNone/>
            </a:pPr>
            <a:r>
              <a:rPr lang="ru-RU" sz="2400" b="1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ru-RU" sz="2400" b="1" i="0" u="none" strike="noStrike" cap="none" dirty="0" err="1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Умеренков</a:t>
            </a:r>
            <a:r>
              <a:rPr lang="ru-RU" sz="2400" b="1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Николай)</a:t>
            </a:r>
            <a:endParaRPr sz="2400" b="1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estrial"/>
              <a:buNone/>
            </a:pPr>
            <a:endParaRPr sz="24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estrial"/>
              <a:buNone/>
            </a:pPr>
            <a:endParaRPr sz="24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estrial"/>
              <a:buNone/>
            </a:pPr>
            <a:endParaRPr sz="24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estrial"/>
              <a:buNone/>
            </a:pPr>
            <a:r>
              <a:rPr lang="ru-RU" sz="2400" b="1" dirty="0">
                <a:solidFill>
                  <a:srgbClr val="FF0000"/>
                </a:solidFill>
              </a:rPr>
              <a:t>д</a:t>
            </a:r>
            <a:endParaRPr sz="24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36"/>
          <p:cNvSpPr txBox="1">
            <a:spLocks noGrp="1"/>
          </p:cNvSpPr>
          <p:nvPr>
            <p:ph type="title"/>
          </p:nvPr>
        </p:nvSpPr>
        <p:spPr>
          <a:xfrm>
            <a:off x="1024128" y="175846"/>
            <a:ext cx="9720072" cy="1277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</a:pPr>
            <a:r>
              <a:rPr lang="ru-RU" sz="3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АРГУМЕНТ</a:t>
            </a:r>
            <a:br>
              <a:rPr lang="ru-RU" sz="3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3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ru-RU" sz="2400">
                <a:solidFill>
                  <a:srgbClr val="262626"/>
                </a:solidFill>
              </a:rPr>
              <a:t>В чём отличие великой мечты от мелкой?</a:t>
            </a:r>
            <a:r>
              <a:rPr lang="ru-RU"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24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036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4"/>
          <p:cNvSpPr txBox="1">
            <a:spLocks noGrp="1"/>
          </p:cNvSpPr>
          <p:nvPr>
            <p:ph type="body" idx="1"/>
          </p:nvPr>
        </p:nvSpPr>
        <p:spPr>
          <a:xfrm>
            <a:off x="930343" y="1547446"/>
            <a:ext cx="9720073" cy="5113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Questrial"/>
              <a:buNone/>
            </a:pPr>
            <a:r>
              <a:rPr lang="ru-RU" sz="1600"/>
              <a:t>Главный герой произведения: Дориан Грей</a:t>
            </a:r>
            <a:endParaRPr sz="1600"/>
          </a:p>
          <a:p>
            <a:pPr marL="9144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Questrial"/>
              <a:buNone/>
            </a:pPr>
            <a:r>
              <a:rPr lang="ru-RU" sz="1600"/>
              <a:t> Бэзил Холлуорд - художник, написавший портрет Дориана Грея</a:t>
            </a:r>
            <a:endParaRPr sz="1600"/>
          </a:p>
          <a:p>
            <a:pPr marL="9144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Questrial"/>
              <a:buNone/>
            </a:pPr>
            <a:r>
              <a:rPr lang="ru-RU" sz="1600"/>
              <a:t>Лорд Генри Уоттон - Аристократ, проповедник идей нового гедонизма.</a:t>
            </a:r>
            <a:endParaRPr sz="1600"/>
          </a:p>
          <a:p>
            <a:pPr marL="9144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Questrial"/>
              <a:buNone/>
            </a:pPr>
            <a:r>
              <a:rPr lang="ru-RU" sz="1600"/>
              <a:t>Сибила Вэйн - актриса. Она не смогла пережить жестокого расставания с главным героем.</a:t>
            </a:r>
            <a:endParaRPr sz="1600"/>
          </a:p>
          <a:p>
            <a:pPr marL="9144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Questrial"/>
              <a:buNone/>
            </a:pPr>
            <a:r>
              <a:rPr lang="ru-RU" sz="1600"/>
              <a:t>Джеймс Вэйн - Брат Сибилы, моряк, после самоубийства сестры жил только желанием отомстить Дориану Грею.</a:t>
            </a:r>
            <a:endParaRPr sz="1600"/>
          </a:p>
          <a:p>
            <a:pPr marL="9144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Questrial"/>
              <a:buNone/>
            </a:pPr>
            <a:r>
              <a:rPr lang="ru-RU" sz="1600"/>
              <a:t>В молодости выдающееся красота Дориана Грея привлекла внимания художника Бэзила. На одном из балов герои подружились. Бэзил сильно привязался к юноше и очень захотел нарисовать его. Начинается история в доме художника, где идёт процесс завершение портрета. Пока Бэзил творил, его друг Генри Уоттон уходит поговорить в сад с Дорианом, где он закладывает в его голову опасную мысль: наслаждение - высшая степень, ради которой можно пойти на любые жертвы. А также рассказывает о быстротечности жизни и утрате красоты. Встретившись впервые со своим портретом таинственным образом главный герой запечатывает в него свою душу. Со временем Дориан Грей осознаёт, что его красота не теряется. В тот же момент старость и все пороки отображаются на картине. Увлёкшись портретом и идеей красоты, герой пускается во все тяжкие.</a:t>
            </a:r>
            <a:endParaRPr sz="1600"/>
          </a:p>
        </p:txBody>
      </p:sp>
      <p:sp>
        <p:nvSpPr>
          <p:cNvPr id="251" name="Google Shape;251;p34"/>
          <p:cNvSpPr txBox="1">
            <a:spLocks noGrp="1"/>
          </p:cNvSpPr>
          <p:nvPr>
            <p:ph type="title"/>
          </p:nvPr>
        </p:nvSpPr>
        <p:spPr>
          <a:xfrm>
            <a:off x="1062553" y="594816"/>
            <a:ext cx="972000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91440" lvl="0" indent="-142240" algn="ctr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AutoNum type="arabicPeriod"/>
            </a:pPr>
            <a:r>
              <a:rPr lang="ru-RU" sz="2200">
                <a:solidFill>
                  <a:schemeClr val="dk1"/>
                </a:solidFill>
              </a:rPr>
              <a:t>О. Уайльд «Портрет Дориана Грея»</a:t>
            </a:r>
            <a:endParaRPr sz="2200" b="1" i="0" u="none" strike="noStrike" cap="non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425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5"/>
          <p:cNvSpPr txBox="1">
            <a:spLocks noGrp="1"/>
          </p:cNvSpPr>
          <p:nvPr>
            <p:ph type="body" idx="1"/>
          </p:nvPr>
        </p:nvSpPr>
        <p:spPr>
          <a:xfrm>
            <a:off x="793578" y="1123033"/>
            <a:ext cx="9720000" cy="49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" lvl="0" indent="-12700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ru-RU" sz="2000" dirty="0"/>
              <a:t>“Что происходит при столкновении мечты с реальностью?” - вот вопрос, который показался мне интересным. К сожалению, не всегда мечты людей прекрасны и безобидны, как даже могут показаться в начале. Пример негативного столкновения мечты и реальности можно найти в произведении О. Уайльда «Портрет Дориана Грея». Главный герой после разговора с Генри прямо таки стал одержимым красотой. Мечта постичь все проявления красоты и сохранить свою практически стала явью для Дориана Грея, когда тот таинственным образом запечатал свою душу в портрет. Как только герой  осознаёт свои возможности, он пускается во все тяжкие. Главный герой пил, курил, принимал наркотики, разбивал сердца и даже убивал, но на его образе это не отражалось, вместо человека старость и пороки принимал портрет. Дориан Грей потерял всякие нормы морали в погоне за красотой. Мне кажется, что некоторые мечты не должны становиться явью, иначе могут произойти ужасные вещи</a:t>
            </a:r>
            <a:r>
              <a:rPr lang="ru-RU" sz="2000" dirty="0" smtClean="0"/>
              <a:t>.</a:t>
            </a:r>
          </a:p>
          <a:p>
            <a:pPr marL="91440" lvl="0" indent="-12700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endParaRPr lang="ru-RU" sz="2000" dirty="0"/>
          </a:p>
          <a:p>
            <a:pPr marL="91440" lvl="0" indent="-12700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ru-RU" sz="2000" dirty="0" smtClean="0"/>
              <a:t>(Ахременко Никита)</a:t>
            </a:r>
            <a:endParaRPr sz="2000" dirty="0"/>
          </a:p>
        </p:txBody>
      </p:sp>
      <p:sp>
        <p:nvSpPr>
          <p:cNvPr id="257" name="Google Shape;257;p35"/>
          <p:cNvSpPr txBox="1">
            <a:spLocks noGrp="1"/>
          </p:cNvSpPr>
          <p:nvPr>
            <p:ph type="title"/>
          </p:nvPr>
        </p:nvSpPr>
        <p:spPr>
          <a:xfrm>
            <a:off x="1024128" y="175846"/>
            <a:ext cx="9720072" cy="1277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</a:pPr>
            <a:r>
              <a:rPr lang="ru-RU" sz="3000">
                <a:solidFill>
                  <a:srgbClr val="262626"/>
                </a:solidFill>
              </a:rPr>
              <a:t>Аргумент</a:t>
            </a:r>
            <a:endParaRPr sz="30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811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4"/>
          <p:cNvSpPr txBox="1">
            <a:spLocks noGrp="1"/>
          </p:cNvSpPr>
          <p:nvPr>
            <p:ph type="body" idx="1"/>
          </p:nvPr>
        </p:nvSpPr>
        <p:spPr>
          <a:xfrm>
            <a:off x="996425" y="872200"/>
            <a:ext cx="9720000" cy="57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" lvl="0" indent="-9144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400"/>
              <a:buAutoNum type="arabicPeriod"/>
            </a:pPr>
            <a:r>
              <a:rPr lang="ru-RU" sz="1400"/>
              <a:t>О. Уайльд «Портрет Дориана Грея»</a:t>
            </a:r>
            <a:endParaRPr/>
          </a:p>
          <a:p>
            <a:pPr marL="9144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None/>
            </a:pPr>
            <a:r>
              <a:rPr lang="ru-RU"/>
              <a:t>Сюжет:</a:t>
            </a:r>
            <a:r>
              <a:rPr lang="ru-RU" sz="1350">
                <a:highlight>
                  <a:srgbClr val="FFFFFF"/>
                </a:highlight>
              </a:rPr>
              <a:t> талантливый живописец Бэзил Холлуорд принимает в своей мастерской старого друга лорда Генри Уоттона — эстета-эпикурейца, Скоро появляется и натурщик,красота Дориана, пленившая Бэзила, не оставляет равнодушным и лорда Генри. Но вот портрет закончен; присутствующие восхищены его совершенством.Дориан принимает приглашение лорда Генри и, при деятельном участии последнего, окунается в светскую жизнь;.Дориан влюбляется в начинающую актрису Сибилу Вэйн.Обретший в Сибиле живое воплощение красоты и таланта, наивный идеалист Дориан с торжеством извещает Бэзила и лорда Генри о своей помолвке. Будущее их подопечного тревожит обоих; однако оба принимают приглашение на спектакль, где избранница должна исполнить роль Джульетты. Следует громкий провал, вызывающий насмешку лорда Генри, сдержанное сочувствие Бэзила и крах воздушных замков Дориана. В отчаянии молодой человек бросаетг Сибилу.Разуверившийся в своих прекраснодушных иллюзиях, замешенных на вере в нерасторжимость искусства и реальности, Дориан проводит бессонную ночь, блуждая по опустевшему Лондону. Сибиле же его жестокое признание оказывается не по силам и она покончила жизнь самоубийством .Стремясь утешить юношу, Генри приглашает его в оперу, Дориан принимает приглашение. И лишь подаренный ему недавно художником портрет становится зеркалом назревающей в нем духовной метаморфозы: на безупречном лице юноши обозначается жёсткая морщинка. Не на шутку обеспокоенный, Дориан убирает портрет с глаз.Дориан в последующие двадцать лет, как бы заспиртованный в своей идеальной оболочке, он ищет утешения в обрядах и ритуалах чужих религий, в музыке, в коллекционировании предметов и драгоценных камней, в наркотических зельях, . Влекомый гедонистическими соблазнами,он не гнушается сомнительными связями и подозрительными знакомствами. За ним закрепляется слава совратителя молодых умов.Напоминая о сломанных по его прихоти судьбах  избранников и избранниц, Дориана пытается вразумить Бэзил и перед отъездом в Париж навещает его.Он увидел устрашающее лицо сластолюбивого старика.Дориан в приступе ярости убил Бэзила. Потом, осознав случившееся, позвал Алана Кэмпбела, шантажируя его, тот избавился от тела. Дориан снова подсел на наркотики. Но в один из дней, будучи дома, он набросился с ножом на портет.Поднявшиеся на крик слуги обнаруживают в комнате мёртвое тело старика во фраке. И портрет, неподвластный времени, в своём сияющем величии.</a:t>
            </a:r>
            <a:endParaRPr/>
          </a:p>
        </p:txBody>
      </p:sp>
      <p:sp>
        <p:nvSpPr>
          <p:cNvPr id="251" name="Google Shape;251;p34"/>
          <p:cNvSpPr txBox="1">
            <a:spLocks noGrp="1"/>
          </p:cNvSpPr>
          <p:nvPr>
            <p:ph type="title"/>
          </p:nvPr>
        </p:nvSpPr>
        <p:spPr>
          <a:xfrm>
            <a:off x="1545903" y="177391"/>
            <a:ext cx="972000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400"/>
              <a:buFont typeface="Arial"/>
              <a:buNone/>
            </a:pPr>
            <a:r>
              <a:rPr lang="ru-RU" sz="2400" b="1"/>
              <a:t>Портрет Дориана Грея </a:t>
            </a:r>
            <a:endParaRPr sz="2400" b="1"/>
          </a:p>
        </p:txBody>
      </p:sp>
    </p:spTree>
    <p:extLst>
      <p:ext uri="{BB962C8B-B14F-4D97-AF65-F5344CB8AC3E}">
        <p14:creationId xmlns:p14="http://schemas.microsoft.com/office/powerpoint/2010/main" val="366343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5"/>
          <p:cNvSpPr txBox="1">
            <a:spLocks noGrp="1"/>
          </p:cNvSpPr>
          <p:nvPr>
            <p:ph type="body" idx="1"/>
          </p:nvPr>
        </p:nvSpPr>
        <p:spPr>
          <a:xfrm>
            <a:off x="507866" y="1296783"/>
            <a:ext cx="9720000" cy="49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estrial"/>
              <a:buNone/>
            </a:pPr>
            <a:r>
              <a:rPr lang="ru-RU" sz="1800" dirty="0">
                <a:solidFill>
                  <a:srgbClr val="000000"/>
                </a:solidFill>
              </a:rPr>
              <a:t>Мечты дают тебе цель, и, стремясь к этой цели, ты будешь развиваться во всех направлениях, но немаловажно выбрать правильную мечту, ведь от неё зависит твоё </a:t>
            </a:r>
            <a:r>
              <a:rPr lang="ru-RU" sz="1800" dirty="0" err="1">
                <a:solidFill>
                  <a:srgbClr val="000000"/>
                </a:solidFill>
              </a:rPr>
              <a:t>будущее.Хочу</a:t>
            </a:r>
            <a:r>
              <a:rPr lang="ru-RU" sz="1800" dirty="0">
                <a:solidFill>
                  <a:srgbClr val="000000"/>
                </a:solidFill>
              </a:rPr>
              <a:t> привести  пример из романа Оскара Уайльда “ Портрет Дориана </a:t>
            </a:r>
            <a:r>
              <a:rPr lang="ru-RU" sz="1800" dirty="0" err="1">
                <a:solidFill>
                  <a:srgbClr val="000000"/>
                </a:solidFill>
              </a:rPr>
              <a:t>Грея”.Главный</a:t>
            </a:r>
            <a:r>
              <a:rPr lang="ru-RU" sz="1800" dirty="0">
                <a:solidFill>
                  <a:srgbClr val="000000"/>
                </a:solidFill>
              </a:rPr>
              <a:t> герой мечтал о вечной молодости, получив её, он решил хранить её в тайне от всех, поэтому пришлось убить  друга-</a:t>
            </a:r>
            <a:r>
              <a:rPr lang="ru-RU" sz="1800" dirty="0" err="1">
                <a:solidFill>
                  <a:srgbClr val="000000"/>
                </a:solidFill>
              </a:rPr>
              <a:t>Безила</a:t>
            </a:r>
            <a:r>
              <a:rPr lang="ru-RU" sz="1800" dirty="0">
                <a:solidFill>
                  <a:srgbClr val="000000"/>
                </a:solidFill>
              </a:rPr>
              <a:t>, шантажировать Алана </a:t>
            </a:r>
            <a:r>
              <a:rPr lang="ru-RU" sz="1800" dirty="0" err="1">
                <a:solidFill>
                  <a:srgbClr val="000000"/>
                </a:solidFill>
              </a:rPr>
              <a:t>Кэмпбела</a:t>
            </a:r>
            <a:r>
              <a:rPr lang="ru-RU" sz="1800" dirty="0">
                <a:solidFill>
                  <a:srgbClr val="000000"/>
                </a:solidFill>
              </a:rPr>
              <a:t> и терпеть множество слухов о </a:t>
            </a:r>
            <a:r>
              <a:rPr lang="ru-RU" sz="1800" dirty="0" err="1">
                <a:solidFill>
                  <a:srgbClr val="000000"/>
                </a:solidFill>
              </a:rPr>
              <a:t>нём.Всё</a:t>
            </a:r>
            <a:r>
              <a:rPr lang="ru-RU" sz="1800" dirty="0">
                <a:solidFill>
                  <a:srgbClr val="000000"/>
                </a:solidFill>
              </a:rPr>
              <a:t> это не отразилось на Дориане внешне-он выглядел так же прекрасно, как и раньше , но отразилось на  душе </a:t>
            </a:r>
            <a:r>
              <a:rPr lang="ru-RU" sz="1800" dirty="0" err="1">
                <a:solidFill>
                  <a:srgbClr val="000000"/>
                </a:solidFill>
              </a:rPr>
              <a:t>героя,что</a:t>
            </a:r>
            <a:r>
              <a:rPr lang="ru-RU" sz="1800" dirty="0">
                <a:solidFill>
                  <a:srgbClr val="000000"/>
                </a:solidFill>
              </a:rPr>
              <a:t> была показана через </a:t>
            </a:r>
            <a:r>
              <a:rPr lang="ru-RU" sz="1800" dirty="0" err="1">
                <a:solidFill>
                  <a:srgbClr val="000000"/>
                </a:solidFill>
              </a:rPr>
              <a:t>портрет:уродливый</a:t>
            </a:r>
            <a:r>
              <a:rPr lang="ru-RU" sz="1800" dirty="0">
                <a:solidFill>
                  <a:srgbClr val="000000"/>
                </a:solidFill>
              </a:rPr>
              <a:t>, омерзительный старик, при виде которого можно было ужаснуться-это воплощение его души. Не стерпев душевных мук , Дориан, разрезав этот портрет, умер. Это яркий пример </a:t>
            </a:r>
            <a:r>
              <a:rPr lang="ru-RU" sz="1800" dirty="0" err="1">
                <a:solidFill>
                  <a:srgbClr val="000000"/>
                </a:solidFill>
              </a:rPr>
              <a:t>того,что</a:t>
            </a:r>
            <a:r>
              <a:rPr lang="ru-RU" sz="1800" dirty="0">
                <a:solidFill>
                  <a:srgbClr val="000000"/>
                </a:solidFill>
              </a:rPr>
              <a:t> нужно не слепо идти за мечтой, а анализировать свой внутренний и  реальный мир, в противном случае, несчастье</a:t>
            </a:r>
            <a:r>
              <a:rPr lang="ru-RU" sz="1800" dirty="0"/>
              <a:t> может произойти с вами или близкими</a:t>
            </a:r>
            <a:r>
              <a:rPr lang="ru-RU" sz="1800" dirty="0" smtClean="0"/>
              <a:t>.</a:t>
            </a:r>
          </a:p>
          <a:p>
            <a:pPr marL="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estrial"/>
              <a:buNone/>
            </a:pPr>
            <a:endParaRPr lang="ru-RU" sz="1800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estrial"/>
              <a:buNone/>
            </a:pPr>
            <a:r>
              <a:rPr lang="ru-RU" sz="1800" dirty="0" smtClean="0">
                <a:solidFill>
                  <a:srgbClr val="000000"/>
                </a:solidFill>
              </a:rPr>
              <a:t>(Христолюбов Даниил)</a:t>
            </a:r>
            <a:endParaRPr sz="1800" dirty="0">
              <a:solidFill>
                <a:srgbClr val="000000"/>
              </a:solidFill>
            </a:endParaRPr>
          </a:p>
        </p:txBody>
      </p:sp>
      <p:sp>
        <p:nvSpPr>
          <p:cNvPr id="257" name="Google Shape;257;p35"/>
          <p:cNvSpPr txBox="1">
            <a:spLocks noGrp="1"/>
          </p:cNvSpPr>
          <p:nvPr>
            <p:ph type="title"/>
          </p:nvPr>
        </p:nvSpPr>
        <p:spPr>
          <a:xfrm>
            <a:off x="1116453" y="129696"/>
            <a:ext cx="9720000" cy="12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</a:pPr>
            <a:r>
              <a:rPr lang="ru-RU" sz="3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АРГУМЕНТ</a:t>
            </a:r>
            <a:endParaRPr sz="3600">
              <a:solidFill>
                <a:srgbClr val="262626"/>
              </a:solidFill>
            </a:endParaRPr>
          </a:p>
          <a:p>
            <a:pPr marL="91440" lvl="0" indent="-108204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4"/>
              <a:buFont typeface="Questrial"/>
              <a:buChar char=" "/>
            </a:pPr>
            <a:r>
              <a:rPr lang="ru-RU" sz="1704">
                <a:solidFill>
                  <a:schemeClr val="dk1"/>
                </a:solidFill>
              </a:rPr>
              <a:t>                                                         Куда приводят мечты?</a:t>
            </a:r>
            <a:endParaRPr sz="24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571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4"/>
          <p:cNvSpPr txBox="1">
            <a:spLocks noGrp="1"/>
          </p:cNvSpPr>
          <p:nvPr>
            <p:ph type="body" idx="1"/>
          </p:nvPr>
        </p:nvSpPr>
        <p:spPr>
          <a:xfrm>
            <a:off x="317500" y="698500"/>
            <a:ext cx="11509500" cy="60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None/>
            </a:pPr>
            <a:r>
              <a:rPr lang="ru-RU" sz="2400" b="0" i="0" u="none" strike="noStrike" cap="none">
                <a:solidFill>
                  <a:srgbClr val="3636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А. Платонов "Возвращение"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None/>
            </a:pPr>
            <a:r>
              <a:rPr lang="ru-RU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Сюжет: капитан гвардии Алексей Алексеевич возвращается с войны из-за демобилизации. На станции он знакомится с  девушкой Марией. Два дня Алексей задерживается в родном городе Маши. На прощание он целует ее и говорит что запомнит ее образ. По приезду домой он ужинает с семьей: женой, сыном и дочерью</a:t>
            </a:r>
            <a:endParaRPr/>
          </a:p>
          <a:p>
            <a:pPr marL="9144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Ночью Алексей расспрашивает жену о жизни без него. Впоследствии он узнает что жена ему изменяла, но жалеет об этом. Алексей уезжает к Маше. На прощание сын рассказывает как им было трудно и хочет чтобы отец остался. Алексей уезжает, но вслед за ним едет Сын с дочерью. Капитан видит их на станции и возвращается с ними.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34"/>
          <p:cNvSpPr txBox="1">
            <a:spLocks noGrp="1"/>
          </p:cNvSpPr>
          <p:nvPr>
            <p:ph type="title"/>
          </p:nvPr>
        </p:nvSpPr>
        <p:spPr>
          <a:xfrm>
            <a:off x="1180825" y="190502"/>
            <a:ext cx="97200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Возвращение</a:t>
            </a:r>
            <a:endParaRPr sz="2400" b="1" i="0" u="none" strike="noStrike" cap="non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217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5"/>
          <p:cNvSpPr txBox="1">
            <a:spLocks noGrp="1"/>
          </p:cNvSpPr>
          <p:nvPr>
            <p:ph type="body" idx="1"/>
          </p:nvPr>
        </p:nvSpPr>
        <p:spPr>
          <a:xfrm>
            <a:off x="563266" y="1509058"/>
            <a:ext cx="9720000" cy="49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estrial"/>
              <a:buNone/>
            </a:pPr>
            <a:r>
              <a:rPr lang="ru-RU" sz="2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Я согласен с высказыванием. В произведении Платонова “Возвращение” </a:t>
            </a:r>
            <a:r>
              <a:rPr lang="ru-RU" sz="2400" b="1" dirty="0">
                <a:solidFill>
                  <a:schemeClr val="dk2"/>
                </a:solidFill>
              </a:rPr>
              <a:t>г</a:t>
            </a:r>
            <a:r>
              <a:rPr lang="ru-RU" sz="2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лавный герой едет к семье с войны </a:t>
            </a:r>
            <a:r>
              <a:rPr lang="ru-RU" sz="2400" b="1" dirty="0">
                <a:solidFill>
                  <a:schemeClr val="dk2"/>
                </a:solidFill>
              </a:rPr>
              <a:t>по</a:t>
            </a:r>
            <a:r>
              <a:rPr lang="ru-RU" sz="2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демобилизации. Главный герой мечтал вернуться домой, вернуться к жене, детям. Алексей же за это время изменился, как изменились его жена и дети. После того как он узнает ,что все это время им помогал дядя Семен, эмоции берут над ним верх. Алексей уезжает к тому “манящему” образу Маши, но дети, поехавшие за ним, возвращают отца.</a:t>
            </a:r>
            <a:endParaRPr sz="2400"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estrial"/>
              <a:buNone/>
            </a:pPr>
            <a:r>
              <a:rPr lang="ru-RU" sz="2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Таким образом, человек опирается на несбыточную мечту, и в итоге его ждет “столкновение” с реальностью. Алексей Алексеевич, столкнувшись с действительностью, был подавлен, но он смирился и смог вернуться к своей семье. </a:t>
            </a:r>
            <a:endParaRPr lang="ru-RU" sz="2400" b="1" i="0" u="none" strike="noStrike" cap="none" dirty="0" smtClean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estrial"/>
              <a:buNone/>
            </a:pPr>
            <a:r>
              <a:rPr lang="ru-RU" sz="2400" b="1" dirty="0" smtClean="0">
                <a:solidFill>
                  <a:schemeClr val="dk2"/>
                </a:solidFill>
              </a:rPr>
              <a:t>(</a:t>
            </a:r>
            <a:r>
              <a:rPr lang="ru-RU" sz="2400" b="1" dirty="0" err="1" smtClean="0">
                <a:solidFill>
                  <a:schemeClr val="dk2"/>
                </a:solidFill>
              </a:rPr>
              <a:t>Боженов</a:t>
            </a:r>
            <a:r>
              <a:rPr lang="ru-RU" sz="2400" b="1" dirty="0" smtClean="0">
                <a:solidFill>
                  <a:schemeClr val="dk2"/>
                </a:solidFill>
              </a:rPr>
              <a:t> Алексей)</a:t>
            </a:r>
            <a:endParaRPr sz="24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estrial"/>
              <a:buNone/>
            </a:pPr>
            <a:endParaRPr sz="24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35"/>
          <p:cNvSpPr txBox="1">
            <a:spLocks noGrp="1"/>
          </p:cNvSpPr>
          <p:nvPr>
            <p:ph type="title"/>
          </p:nvPr>
        </p:nvSpPr>
        <p:spPr>
          <a:xfrm>
            <a:off x="1024128" y="175846"/>
            <a:ext cx="9720072" cy="1277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</a:pPr>
            <a:r>
              <a:rPr lang="ru-RU" sz="3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АРГУМЕНТ</a:t>
            </a:r>
            <a:br>
              <a:rPr lang="ru-RU" sz="3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Согласны ли Вы, что все мечты «рассыпаются в прах, соприкоснувшись с действительностью»?</a:t>
            </a:r>
            <a:r>
              <a:rPr lang="ru-RU" sz="3600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3600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400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2400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400">
                <a:solidFill>
                  <a:srgbClr val="1A1A1A"/>
                </a:solidFill>
              </a:rPr>
              <a:t>г</a:t>
            </a:r>
            <a:endParaRPr sz="24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407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4"/>
          <p:cNvSpPr txBox="1">
            <a:spLocks noGrp="1"/>
          </p:cNvSpPr>
          <p:nvPr>
            <p:ph type="body" idx="1"/>
          </p:nvPr>
        </p:nvSpPr>
        <p:spPr>
          <a:xfrm>
            <a:off x="930343" y="1547446"/>
            <a:ext cx="9720073" cy="5113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" marR="0" lvl="0" indent="-1016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Questrial"/>
              <a:buChar char=" "/>
            </a:pPr>
            <a:endParaRPr dirty="0"/>
          </a:p>
          <a:p>
            <a:pPr marL="9144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Quest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Questrial"/>
              <a:buNone/>
            </a:pPr>
            <a:r>
              <a:rPr lang="ru-RU" sz="2400" dirty="0">
                <a:latin typeface="Verdana"/>
                <a:ea typeface="Verdana"/>
                <a:cs typeface="Verdana"/>
                <a:sym typeface="Verdana"/>
              </a:rPr>
              <a:t>«Мастер и Маргарита» подразумевает погружение в миры, воссозданные писателем. Здесь можно увидеть библейские мотивы и параллели с бессмертным «Фаустом» Гете. Темы романа развиваются каждая отдельно, и одновременно сосуществуя, в совокупности создавая паутину событий и вопросов. Несколько миров, нашедших каждый свое место в романе, автор изображает на удивление органично. Совсем не вызывает удивление путешествия с современной Москвы в древний </a:t>
            </a:r>
            <a:r>
              <a:rPr lang="ru-RU" sz="2400" dirty="0" err="1">
                <a:latin typeface="Verdana"/>
                <a:ea typeface="Verdana"/>
                <a:cs typeface="Verdana"/>
                <a:sym typeface="Verdana"/>
              </a:rPr>
              <a:t>Ершалаим</a:t>
            </a:r>
            <a:r>
              <a:rPr lang="ru-RU" sz="2400" dirty="0">
                <a:latin typeface="Verdana"/>
                <a:ea typeface="Verdana"/>
                <a:cs typeface="Verdana"/>
                <a:sym typeface="Verdana"/>
              </a:rPr>
              <a:t>, мудрые беседы </a:t>
            </a:r>
            <a:r>
              <a:rPr lang="ru-RU" sz="2400" dirty="0" err="1">
                <a:latin typeface="Verdana"/>
                <a:ea typeface="Verdana"/>
                <a:cs typeface="Verdana"/>
                <a:sym typeface="Verdana"/>
              </a:rPr>
              <a:t>Воланда</a:t>
            </a:r>
            <a:r>
              <a:rPr lang="ru-RU" sz="2400" dirty="0">
                <a:latin typeface="Verdana"/>
                <a:ea typeface="Verdana"/>
                <a:cs typeface="Verdana"/>
                <a:sym typeface="Verdana"/>
              </a:rPr>
              <a:t>, говорящий громадный кот и полет Маргариты Николаевны. </a:t>
            </a:r>
            <a:endParaRPr lang="ru-RU" sz="2400" dirty="0" smtClean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1" name="Google Shape;251;p34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856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«М</a:t>
            </a:r>
            <a:r>
              <a:rPr lang="ru-RU" sz="2400" b="1"/>
              <a:t>астер и Маргарита</a:t>
            </a:r>
            <a:r>
              <a:rPr lang="ru-RU" sz="2400" b="1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», </a:t>
            </a:r>
            <a:r>
              <a:rPr lang="ru-RU" sz="2400" b="1"/>
              <a:t>М.А. Булгаков </a:t>
            </a:r>
            <a:endParaRPr sz="2400" b="1" i="0" u="none" strike="noStrike" cap="non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766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5"/>
          <p:cNvSpPr txBox="1">
            <a:spLocks noGrp="1"/>
          </p:cNvSpPr>
          <p:nvPr>
            <p:ph type="body" idx="1"/>
          </p:nvPr>
        </p:nvSpPr>
        <p:spPr>
          <a:xfrm>
            <a:off x="1024128" y="1324708"/>
            <a:ext cx="9720073" cy="4984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dirty="0">
                <a:latin typeface="Georgia"/>
                <a:ea typeface="Georgia"/>
                <a:cs typeface="Georgia"/>
                <a:sym typeface="Georgia"/>
              </a:rPr>
              <a:t>Героиня романа М. А. Булгакова «Мастер и Маргарита» многое пережила, чтобы воплотить свою заветную мечту. Женщина желала вернуть своего любимого человека, который пропал. Она перепробовала все возможное, но так ничего и не узнала о его судьбе. И однажды она встретила незнакомца, который сделал пугающее предложение: взять крем, намазать все тело и ждать его звонка. После этого должна произойти встреча с иностранцем, который знает о Мастере то, что так хочет узнать Маргарита. Женщина испугалась, но решилась на этот шаг. Она оставила мужа и всю прежнюю жизнь в довольстве и праздности. Ей пришлось познакомиться с дьяволом и стать хозяйкой на его балу. Она вытерпела и боль, и страх ради любви. В результате героиня смогла вызволить Мастера, но исполнение мечты досталось ей дорогой ценой. Таким образом, чтобы получить желаемое, необходимо приложить усилия, ведь просто так грёзы не сбываются.</a:t>
            </a:r>
            <a:endParaRPr sz="1800" dirty="0">
              <a:latin typeface="Georgia"/>
              <a:ea typeface="Georgia"/>
              <a:cs typeface="Georgia"/>
              <a:sym typeface="Georgia"/>
            </a:endParaRPr>
          </a:p>
          <a:p>
            <a:pPr marL="91440" lvl="0" indent="0">
              <a:spcBef>
                <a:spcPts val="1400"/>
              </a:spcBef>
              <a:buClr>
                <a:srgbClr val="DDDDDD"/>
              </a:buClr>
              <a:buSzPts val="1600"/>
              <a:buNone/>
            </a:pPr>
            <a:r>
              <a:rPr lang="ru-RU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(Зверева Евгения)</a:t>
            </a:r>
            <a:endParaRPr lang="ru-RU" sz="2400" dirty="0">
              <a:solidFill>
                <a:srgbClr val="000000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estrial"/>
              <a:buNone/>
            </a:pPr>
            <a:endParaRPr sz="2400" dirty="0"/>
          </a:p>
          <a:p>
            <a:pPr marL="0" marR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estrial"/>
              <a:buNone/>
            </a:pPr>
            <a:endParaRPr sz="24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estrial"/>
              <a:buNone/>
            </a:pPr>
            <a:endParaRPr sz="24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estrial"/>
              <a:buNone/>
            </a:pPr>
            <a:endParaRPr sz="24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estrial"/>
              <a:buNone/>
            </a:pPr>
            <a:endParaRPr sz="24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estrial"/>
              <a:buNone/>
            </a:pPr>
            <a:endParaRPr sz="24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estrial"/>
              <a:buNone/>
            </a:pPr>
            <a:r>
              <a:rPr lang="ru-RU" sz="24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Не забудьте сделать вывод!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estrial"/>
              <a:buNone/>
            </a:pPr>
            <a:r>
              <a:rPr lang="ru-RU" sz="24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Подпишите свою работу!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estrial"/>
              <a:buNone/>
            </a:pPr>
            <a:endParaRPr sz="24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35"/>
          <p:cNvSpPr txBox="1">
            <a:spLocks noGrp="1"/>
          </p:cNvSpPr>
          <p:nvPr>
            <p:ph type="title"/>
          </p:nvPr>
        </p:nvSpPr>
        <p:spPr>
          <a:xfrm>
            <a:off x="1024128" y="175846"/>
            <a:ext cx="9720072" cy="1277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</a:pPr>
            <a:r>
              <a:rPr lang="ru-RU" sz="3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АРГУМЕНТ</a:t>
            </a:r>
            <a:endParaRPr sz="24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644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1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" marR="0" lvl="0" indent="-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2400"/>
              <a:buFont typeface="Questrial"/>
              <a:buChar char=" "/>
            </a:pPr>
            <a:r>
              <a:rPr lang="ru-RU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3. Виды мечты: мечта недостижимая, «мелкая», великая и т.д.</a:t>
            </a:r>
            <a:endParaRPr/>
          </a:p>
          <a:p>
            <a:pPr marL="91440" marR="0" lvl="0" indent="-1524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DDDDDD"/>
              </a:buClr>
              <a:buSzPts val="2400"/>
              <a:buFont typeface="Questrial"/>
              <a:buChar char=" "/>
            </a:pPr>
            <a:r>
              <a:rPr lang="ru-RU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4. Мечта – желание – цель – фантазия. Сходство и различия этих концептов.</a:t>
            </a:r>
            <a:endParaRPr/>
          </a:p>
          <a:p>
            <a:pPr marL="91440" marR="0" lvl="0" indent="-1524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DDDDDD"/>
              </a:buClr>
              <a:buSzPts val="2400"/>
              <a:buFont typeface="Questrial"/>
              <a:buChar char=" "/>
            </a:pPr>
            <a:r>
              <a:rPr lang="ru-RU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5. Типы мечтателей и реалистов в литературе. Как человека характеризуют его мечты?</a:t>
            </a:r>
            <a:endParaRPr/>
          </a:p>
          <a:p>
            <a:pPr marL="91440" marR="0" lvl="0" indent="-1524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DDDDDD"/>
              </a:buClr>
              <a:buSzPts val="2400"/>
              <a:buFont typeface="Questrial"/>
              <a:buChar char=" "/>
            </a:pPr>
            <a:r>
              <a:rPr lang="ru-RU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6. Мечта в утопии, антиутопии, фантастике. Антиутопия как жанр, в котором описываются последствия воплощения мечты об идеальном мире.</a:t>
            </a:r>
            <a:endParaRPr/>
          </a:p>
          <a:p>
            <a:pPr marL="9144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None/>
            </a:pP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600"/>
              <a:buFont typeface="Arial"/>
              <a:buNone/>
            </a:pPr>
            <a:r>
              <a:rPr lang="ru-RU" sz="36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АСПЕКТЫ ОСВЕЩЕНИЯ ТЕМЫ</a:t>
            </a:r>
            <a:endParaRPr sz="5000" b="0" i="0" u="none" strike="noStrike" cap="non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4"/>
          <p:cNvSpPr txBox="1">
            <a:spLocks noGrp="1"/>
          </p:cNvSpPr>
          <p:nvPr>
            <p:ph type="body" idx="1"/>
          </p:nvPr>
        </p:nvSpPr>
        <p:spPr>
          <a:xfrm>
            <a:off x="911268" y="1509296"/>
            <a:ext cx="9720000" cy="51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Questrial"/>
              <a:buNone/>
            </a:pPr>
            <a:r>
              <a:rPr lang="ru-RU" sz="1600" dirty="0"/>
              <a:t>Герои: </a:t>
            </a:r>
            <a:endParaRPr sz="1600" dirty="0"/>
          </a:p>
          <a:p>
            <a:pPr marL="9144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Questrial"/>
              <a:buNone/>
            </a:pPr>
            <a:r>
              <a:rPr lang="ru-RU" sz="1650" dirty="0"/>
              <a:t>Господин из Сан-Франциско</a:t>
            </a:r>
            <a:endParaRPr sz="1050" dirty="0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9144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Questrial"/>
              <a:buNone/>
            </a:pPr>
            <a:r>
              <a:rPr lang="ru-RU" sz="1650" dirty="0"/>
              <a:t>Жена и дочь господина</a:t>
            </a:r>
            <a:endParaRPr sz="1650" dirty="0"/>
          </a:p>
          <a:p>
            <a:pPr marL="9144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Questrial"/>
              <a:buNone/>
            </a:pPr>
            <a:r>
              <a:rPr lang="ru-RU" sz="1650" dirty="0"/>
              <a:t>Хозяин отеля</a:t>
            </a:r>
            <a:endParaRPr sz="1650" dirty="0"/>
          </a:p>
          <a:p>
            <a:pPr marL="9144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50" dirty="0"/>
              <a:t>Однажды господин из Сан-Франциско отправляется в путешествие по всему миру. Вместе с ним едут его жена и дочь. Семья господина плывет на корабле "Атлантида" в Европу. Наконец путешественники прибывают в Италию. Сначала они поселяются в Неаполе, а затем - на острове </a:t>
            </a:r>
            <a:r>
              <a:rPr lang="ru-RU" sz="1650" dirty="0" err="1"/>
              <a:t>Капри.Владелец</a:t>
            </a:r>
            <a:r>
              <a:rPr lang="ru-RU" sz="1650" dirty="0"/>
              <a:t> и прислуга отеля стараются угодить гостям из Сан-Франциско. В первый же день на Капри господину из Сан-Франциско становится плохо .И скоро он умирает. Хозяин гостиницы требует вывезти тело покойного в ту же ночь. Гроб заказать не успевают, поэтому вместо гроба хозяин гостиницы дает ящик из-под газированной воды. Рано утром жена и дочь покойного уплывают с его телом в Неаполь. Пережив неделю унижений в Неаполе, женщинам удается отправить тело покойного в Америку. По иронии судьбы тело господина из Сан-Франциско везут на том же корабле, на котором он прибыл в Италию.</a:t>
            </a:r>
            <a:endParaRPr sz="1650" dirty="0"/>
          </a:p>
          <a:p>
            <a:pPr marL="9144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50" dirty="0" smtClean="0"/>
              <a:t>(</a:t>
            </a:r>
            <a:r>
              <a:rPr lang="ru-RU" sz="1650" dirty="0" err="1" smtClean="0"/>
              <a:t>Здыбкова</a:t>
            </a:r>
            <a:r>
              <a:rPr lang="ru-RU" sz="1650" dirty="0" smtClean="0"/>
              <a:t> Виктория)</a:t>
            </a:r>
            <a:endParaRPr sz="1650" dirty="0"/>
          </a:p>
          <a:p>
            <a:pPr marL="9144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Questrial"/>
              <a:buNone/>
            </a:pPr>
            <a:endParaRPr sz="1650" dirty="0"/>
          </a:p>
          <a:p>
            <a:pPr marL="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Questrial"/>
              <a:buNone/>
            </a:pPr>
            <a:endParaRPr sz="1000" dirty="0">
              <a:solidFill>
                <a:srgbClr val="3C3C3C"/>
              </a:solidFill>
              <a:highlight>
                <a:srgbClr val="FFFFFF"/>
              </a:highlight>
            </a:endParaRPr>
          </a:p>
          <a:p>
            <a:pPr marL="9144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Questrial"/>
              <a:buNone/>
            </a:pPr>
            <a:endParaRPr sz="1650" dirty="0"/>
          </a:p>
          <a:p>
            <a:pPr marL="9144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Questrial"/>
              <a:buNone/>
            </a:pPr>
            <a:endParaRPr sz="1650" dirty="0"/>
          </a:p>
          <a:p>
            <a:pPr marL="9144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Questrial"/>
              <a:buNone/>
            </a:pPr>
            <a:endParaRPr sz="1600" dirty="0"/>
          </a:p>
          <a:p>
            <a:pPr marL="9144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Quest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34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856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400"/>
              <a:buFont typeface="Arial"/>
              <a:buNone/>
            </a:pPr>
            <a:r>
              <a:rPr lang="ru-RU" sz="2400" b="1"/>
              <a:t>И.А.Бунин “Господин из Сан-Франциско”</a:t>
            </a:r>
            <a:endParaRPr sz="2400" b="1" i="0" u="none" strike="noStrike" cap="non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288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5"/>
          <p:cNvSpPr txBox="1">
            <a:spLocks noGrp="1"/>
          </p:cNvSpPr>
          <p:nvPr>
            <p:ph type="body" idx="1"/>
          </p:nvPr>
        </p:nvSpPr>
        <p:spPr>
          <a:xfrm>
            <a:off x="1024128" y="1324708"/>
            <a:ext cx="9720073" cy="4984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0000"/>
                </a:solidFill>
              </a:rPr>
              <a:t>Что происходит при столкновении мечты и реальности?</a:t>
            </a:r>
            <a:endParaRPr sz="1800">
              <a:solidFill>
                <a:srgbClr val="000000"/>
              </a:solidFill>
            </a:endParaRPr>
          </a:p>
          <a:p>
            <a:pPr marL="9144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0000"/>
                </a:solidFill>
              </a:rPr>
              <a:t>Данный рассказ о жизненном пути человека к смерти сквозь богатство. Автор повествования не одарил главного героя даже именем.</a:t>
            </a:r>
            <a:endParaRPr sz="1800">
              <a:solidFill>
                <a:srgbClr val="000000"/>
              </a:solidFill>
            </a:endParaRPr>
          </a:p>
          <a:p>
            <a:pPr marL="9144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0000"/>
                </a:solidFill>
              </a:rPr>
              <a:t>Господин из Сан-Франциско – это характерный обеспеченный старик, какой едет из Америки, с тем, чтобы порадоваться жизнью.</a:t>
            </a:r>
            <a:endParaRPr sz="1800">
              <a:solidFill>
                <a:srgbClr val="000000"/>
              </a:solidFill>
            </a:endParaRPr>
          </a:p>
          <a:p>
            <a:pPr marL="9144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0000"/>
                </a:solidFill>
              </a:rPr>
              <a:t>То есть это была его мечта, к которой он стремился.</a:t>
            </a:r>
            <a:endParaRPr sz="1800">
              <a:solidFill>
                <a:srgbClr val="000000"/>
              </a:solidFill>
            </a:endParaRPr>
          </a:p>
          <a:p>
            <a:pPr marL="9144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0000"/>
                </a:solidFill>
              </a:rPr>
              <a:t>В начале произведения нам рассказывается о путешествии на судне под названием «Атлантида». В этом месте герой упивается благами цивилизации.</a:t>
            </a:r>
            <a:endParaRPr sz="1800">
              <a:solidFill>
                <a:srgbClr val="000000"/>
              </a:solidFill>
            </a:endParaRPr>
          </a:p>
          <a:p>
            <a:pPr marL="9144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0000"/>
                </a:solidFill>
              </a:rPr>
              <a:t>Грезится, что он король настоящей жизни, может сцапать от неё всё, что предоставляют деньги. Однако нельзя приобрести основного – духовных ценностей.</a:t>
            </a:r>
            <a:endParaRPr sz="1800">
              <a:solidFill>
                <a:srgbClr val="000000"/>
              </a:solidFill>
            </a:endParaRPr>
          </a:p>
          <a:p>
            <a:pPr marL="9144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0000"/>
                </a:solidFill>
              </a:rPr>
              <a:t>Мало-помалу герой привыкает к своему путешествию, и разочаровывается в нем. Так как реальность обнаруживается не такой, какая присутствовала у него в мечтах.</a:t>
            </a:r>
            <a:endParaRPr sz="1800">
              <a:solidFill>
                <a:srgbClr val="000000"/>
              </a:solidFill>
            </a:endParaRPr>
          </a:p>
          <a:p>
            <a:pPr marL="9144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estrial"/>
              <a:buNone/>
            </a:pPr>
            <a:endParaRPr sz="2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estrial"/>
              <a:buNone/>
            </a:pPr>
            <a:endParaRPr sz="2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estrial"/>
              <a:buNone/>
            </a:pPr>
            <a:endParaRPr sz="2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estrial"/>
              <a:buNone/>
            </a:pPr>
            <a:endParaRPr sz="2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estrial"/>
              <a:buNone/>
            </a:pPr>
            <a:endParaRPr sz="2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estrial"/>
              <a:buNone/>
            </a:pPr>
            <a:endParaRPr sz="2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estrial"/>
              <a:buNone/>
            </a:pPr>
            <a:r>
              <a:rPr lang="ru-RU" sz="2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Не забудьте сделать вывод!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estrial"/>
              <a:buNone/>
            </a:pPr>
            <a:r>
              <a:rPr lang="ru-RU" sz="2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Подпишите свою работу!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estrial"/>
              <a:buNone/>
            </a:pPr>
            <a:endParaRPr sz="2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35"/>
          <p:cNvSpPr txBox="1">
            <a:spLocks noGrp="1"/>
          </p:cNvSpPr>
          <p:nvPr>
            <p:ph type="title"/>
          </p:nvPr>
        </p:nvSpPr>
        <p:spPr>
          <a:xfrm>
            <a:off x="1024128" y="175846"/>
            <a:ext cx="9720072" cy="1277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</a:pPr>
            <a:r>
              <a:rPr lang="ru-RU" sz="3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АРГУМЕНТ</a:t>
            </a:r>
            <a:endParaRPr sz="24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859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4"/>
          <p:cNvSpPr txBox="1">
            <a:spLocks noGrp="1"/>
          </p:cNvSpPr>
          <p:nvPr>
            <p:ph type="body" idx="1"/>
          </p:nvPr>
        </p:nvSpPr>
        <p:spPr>
          <a:xfrm>
            <a:off x="1024128" y="1195754"/>
            <a:ext cx="9720073" cy="5113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None/>
            </a:pPr>
            <a:r>
              <a:rPr lang="ru-RU"/>
              <a:t>Господин -зажиточный пожилой американец </a:t>
            </a:r>
            <a:endParaRPr/>
          </a:p>
          <a:p>
            <a:pPr marL="9144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None/>
            </a:pPr>
            <a:r>
              <a:rPr lang="ru-RU"/>
              <a:t>Его жена и дочь </a:t>
            </a:r>
            <a:endParaRPr/>
          </a:p>
          <a:p>
            <a:pPr marL="9144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None/>
            </a:pPr>
            <a:r>
              <a:rPr lang="ru-RU"/>
              <a:t>Хозяин отеля </a:t>
            </a:r>
            <a:endParaRPr/>
          </a:p>
          <a:p>
            <a:pPr marL="9144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None/>
            </a:pPr>
            <a:r>
              <a:rPr lang="ru-RU"/>
              <a:t>Лодочник Лоренцо</a:t>
            </a:r>
            <a:endParaRPr/>
          </a:p>
          <a:p>
            <a:pPr marL="9144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None/>
            </a:pPr>
            <a:endParaRPr/>
          </a:p>
          <a:p>
            <a:pPr marL="9144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None/>
            </a:pPr>
            <a:r>
              <a:rPr lang="ru-RU" sz="2000"/>
              <a:t>Господин из Сан-Франциско со своей семьей решил отправиться в путешествие,на протяжении всей своей жизни он работал “не покладая рук”, и эта поездка была тем самым долгожданным и заслуженным отдыхом,”американской мечтой”.Господину не удалось насладиться поездкой,ведь по приездЕ на остров Капри,во время ожидания обеда в читальне отеля,он скончался.В последний путь его проводили не как достойного Господина ,а как самого обычного нищего человека в ящике из-под содовой в трюме парохода.</a:t>
            </a:r>
            <a:endParaRPr sz="2000"/>
          </a:p>
          <a:p>
            <a:pPr marL="9144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None/>
            </a:pPr>
            <a:endParaRPr sz="2000"/>
          </a:p>
        </p:txBody>
      </p:sp>
      <p:sp>
        <p:nvSpPr>
          <p:cNvPr id="251" name="Google Shape;251;p34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856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400"/>
              <a:buFont typeface="Arial"/>
              <a:buNone/>
            </a:pPr>
            <a:r>
              <a:rPr lang="ru-RU" sz="2400" b="1"/>
              <a:t>“Господин из Сан-Франциско”</a:t>
            </a:r>
            <a:endParaRPr sz="2400" b="1" i="0" u="none" strike="noStrike" cap="non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296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5"/>
          <p:cNvSpPr txBox="1">
            <a:spLocks noGrp="1"/>
          </p:cNvSpPr>
          <p:nvPr>
            <p:ph type="body" idx="1"/>
          </p:nvPr>
        </p:nvSpPr>
        <p:spPr>
          <a:xfrm>
            <a:off x="1024125" y="1453650"/>
            <a:ext cx="9720000" cy="4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estrial"/>
              <a:buNone/>
            </a:pPr>
            <a:r>
              <a:rPr lang="ru-RU" sz="2400" b="1" dirty="0">
                <a:solidFill>
                  <a:srgbClr val="000000"/>
                </a:solidFill>
              </a:rPr>
              <a:t>В произведении </a:t>
            </a:r>
            <a:r>
              <a:rPr lang="ru-RU" sz="2400" b="1" dirty="0" err="1">
                <a:solidFill>
                  <a:srgbClr val="000000"/>
                </a:solidFill>
              </a:rPr>
              <a:t>И.А.Бунина</a:t>
            </a:r>
            <a:r>
              <a:rPr lang="ru-RU" sz="2400" b="1" dirty="0">
                <a:solidFill>
                  <a:srgbClr val="000000"/>
                </a:solidFill>
              </a:rPr>
              <a:t> “Господин из Сан-Франциско”  мечта-главный ориентир в жизни    главного </a:t>
            </a:r>
            <a:r>
              <a:rPr lang="ru-RU" sz="2400" b="1" dirty="0" err="1">
                <a:solidFill>
                  <a:srgbClr val="000000"/>
                </a:solidFill>
              </a:rPr>
              <a:t>героя.Его</a:t>
            </a:r>
            <a:r>
              <a:rPr lang="ru-RU" sz="2400" b="1" dirty="0">
                <a:solidFill>
                  <a:srgbClr val="000000"/>
                </a:solidFill>
              </a:rPr>
              <a:t>  заветное желание-  путешествие по разным </a:t>
            </a:r>
            <a:r>
              <a:rPr lang="ru-RU" sz="2400" b="1" dirty="0" err="1">
                <a:solidFill>
                  <a:srgbClr val="000000"/>
                </a:solidFill>
              </a:rPr>
              <a:t>странам,это</a:t>
            </a:r>
            <a:r>
              <a:rPr lang="ru-RU" sz="2400" b="1" dirty="0">
                <a:solidFill>
                  <a:srgbClr val="000000"/>
                </a:solidFill>
              </a:rPr>
              <a:t> было распространено среди американцев его уровня </a:t>
            </a:r>
            <a:r>
              <a:rPr lang="ru-RU" sz="2400" b="1" dirty="0" err="1">
                <a:solidFill>
                  <a:srgbClr val="000000"/>
                </a:solidFill>
              </a:rPr>
              <a:t>доходов.Вся</a:t>
            </a:r>
            <a:r>
              <a:rPr lang="ru-RU" sz="2400" b="1" dirty="0">
                <a:solidFill>
                  <a:srgbClr val="000000"/>
                </a:solidFill>
              </a:rPr>
              <a:t> е жизнь господина будто подстраивалась под эту </a:t>
            </a:r>
            <a:r>
              <a:rPr lang="ru-RU" sz="2400" b="1" dirty="0" err="1">
                <a:solidFill>
                  <a:srgbClr val="000000"/>
                </a:solidFill>
              </a:rPr>
              <a:t>мечту.Он</a:t>
            </a:r>
            <a:r>
              <a:rPr lang="ru-RU" sz="2400" b="1" dirty="0">
                <a:solidFill>
                  <a:srgbClr val="000000"/>
                </a:solidFill>
              </a:rPr>
              <a:t> работал “не покладая рук” ,чтобы её </a:t>
            </a:r>
            <a:r>
              <a:rPr lang="ru-RU" sz="2400" b="1" dirty="0" err="1">
                <a:solidFill>
                  <a:srgbClr val="000000"/>
                </a:solidFill>
              </a:rPr>
              <a:t>осуществить.Господин</a:t>
            </a:r>
            <a:r>
              <a:rPr lang="ru-RU" sz="2400" b="1" dirty="0">
                <a:solidFill>
                  <a:srgbClr val="000000"/>
                </a:solidFill>
              </a:rPr>
              <a:t> был </a:t>
            </a:r>
            <a:r>
              <a:rPr lang="ru-RU" sz="2400" b="1" dirty="0" err="1">
                <a:solidFill>
                  <a:srgbClr val="000000"/>
                </a:solidFill>
              </a:rPr>
              <a:t>уверен,что</a:t>
            </a:r>
            <a:r>
              <a:rPr lang="ru-RU" sz="2400" b="1" dirty="0">
                <a:solidFill>
                  <a:srgbClr val="000000"/>
                </a:solidFill>
              </a:rPr>
              <a:t> именно власть денег сделает его жизнь ярче и </a:t>
            </a:r>
            <a:r>
              <a:rPr lang="ru-RU" sz="2400" b="1" dirty="0" err="1">
                <a:solidFill>
                  <a:srgbClr val="000000"/>
                </a:solidFill>
              </a:rPr>
              <a:t>лучше.И</a:t>
            </a:r>
            <a:r>
              <a:rPr lang="ru-RU" sz="2400" b="1" dirty="0">
                <a:solidFill>
                  <a:srgbClr val="000000"/>
                </a:solidFill>
              </a:rPr>
              <a:t> в конце </a:t>
            </a:r>
            <a:r>
              <a:rPr lang="ru-RU" sz="2400" b="1" dirty="0" err="1">
                <a:solidFill>
                  <a:srgbClr val="000000"/>
                </a:solidFill>
              </a:rPr>
              <a:t>концов,ещё</a:t>
            </a:r>
            <a:r>
              <a:rPr lang="ru-RU" sz="2400" b="1" dirty="0">
                <a:solidFill>
                  <a:srgbClr val="000000"/>
                </a:solidFill>
              </a:rPr>
              <a:t> не успев вдоволь насладиться этим долгожданным </a:t>
            </a:r>
            <a:r>
              <a:rPr lang="ru-RU" sz="2400" b="1" dirty="0" err="1">
                <a:solidFill>
                  <a:srgbClr val="000000"/>
                </a:solidFill>
              </a:rPr>
              <a:t>путешествием,он</a:t>
            </a:r>
            <a:r>
              <a:rPr lang="ru-RU" sz="2400" b="1" dirty="0">
                <a:solidFill>
                  <a:srgbClr val="000000"/>
                </a:solidFill>
              </a:rPr>
              <a:t> </a:t>
            </a:r>
            <a:r>
              <a:rPr lang="ru-RU" sz="2400" b="1" dirty="0" err="1">
                <a:solidFill>
                  <a:srgbClr val="000000"/>
                </a:solidFill>
              </a:rPr>
              <a:t>умирает.Господин</a:t>
            </a:r>
            <a:r>
              <a:rPr lang="ru-RU" sz="2400" b="1" dirty="0">
                <a:solidFill>
                  <a:srgbClr val="000000"/>
                </a:solidFill>
              </a:rPr>
              <a:t> жил ради </a:t>
            </a:r>
            <a:r>
              <a:rPr lang="ru-RU" sz="2400" b="1" dirty="0" err="1">
                <a:solidFill>
                  <a:srgbClr val="000000"/>
                </a:solidFill>
              </a:rPr>
              <a:t>мечты,она</a:t>
            </a:r>
            <a:r>
              <a:rPr lang="ru-RU" sz="2400" b="1" dirty="0">
                <a:solidFill>
                  <a:srgbClr val="000000"/>
                </a:solidFill>
              </a:rPr>
              <a:t> была его главным </a:t>
            </a:r>
            <a:r>
              <a:rPr lang="ru-RU" sz="2400" b="1" dirty="0" err="1">
                <a:solidFill>
                  <a:srgbClr val="000000"/>
                </a:solidFill>
              </a:rPr>
              <a:t>ориентиром.Следуя</a:t>
            </a:r>
            <a:r>
              <a:rPr lang="ru-RU" sz="2400" b="1" dirty="0">
                <a:solidFill>
                  <a:srgbClr val="000000"/>
                </a:solidFill>
              </a:rPr>
              <a:t> за мечтой, он не успел пожить “живой </a:t>
            </a:r>
            <a:r>
              <a:rPr lang="ru-RU" sz="2400" b="1" dirty="0" err="1">
                <a:solidFill>
                  <a:srgbClr val="000000"/>
                </a:solidFill>
              </a:rPr>
              <a:t>жизнью”,потому</a:t>
            </a:r>
            <a:r>
              <a:rPr lang="ru-RU" sz="2400" b="1" dirty="0">
                <a:solidFill>
                  <a:srgbClr val="000000"/>
                </a:solidFill>
              </a:rPr>
              <a:t> что был в постоянной погоне за </a:t>
            </a:r>
            <a:r>
              <a:rPr lang="ru-RU" sz="2400" b="1" dirty="0" err="1">
                <a:solidFill>
                  <a:srgbClr val="000000"/>
                </a:solidFill>
              </a:rPr>
              <a:t>иллюзией,и</a:t>
            </a:r>
            <a:r>
              <a:rPr lang="ru-RU" sz="2400" b="1" dirty="0">
                <a:solidFill>
                  <a:srgbClr val="000000"/>
                </a:solidFill>
              </a:rPr>
              <a:t> всё закончилось </a:t>
            </a:r>
            <a:r>
              <a:rPr lang="ru-RU" sz="2400" b="1" dirty="0" err="1">
                <a:solidFill>
                  <a:srgbClr val="000000"/>
                </a:solidFill>
              </a:rPr>
              <a:t>трагедией.Важно</a:t>
            </a:r>
            <a:r>
              <a:rPr lang="ru-RU" sz="2400" b="1" dirty="0">
                <a:solidFill>
                  <a:srgbClr val="000000"/>
                </a:solidFill>
              </a:rPr>
              <a:t> стремиться к своей </a:t>
            </a:r>
            <a:r>
              <a:rPr lang="ru-RU" sz="2400" b="1" dirty="0" err="1">
                <a:solidFill>
                  <a:srgbClr val="000000"/>
                </a:solidFill>
              </a:rPr>
              <a:t>цели,но</a:t>
            </a:r>
            <a:r>
              <a:rPr lang="ru-RU" sz="2400" b="1" dirty="0">
                <a:solidFill>
                  <a:srgbClr val="000000"/>
                </a:solidFill>
              </a:rPr>
              <a:t> не в ущерб собственной жизни</a:t>
            </a:r>
            <a:r>
              <a:rPr lang="ru-RU" sz="2400" b="1" dirty="0" smtClean="0">
                <a:solidFill>
                  <a:srgbClr val="000000"/>
                </a:solidFill>
              </a:rPr>
              <a:t>.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estrial"/>
              <a:buNone/>
            </a:pPr>
            <a:r>
              <a:rPr lang="ru-RU" sz="24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ru-RU" sz="2400" b="1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Зосимова</a:t>
            </a:r>
            <a:r>
              <a:rPr lang="ru-RU" sz="24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Полина)</a:t>
            </a:r>
            <a:endParaRPr sz="24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estrial"/>
              <a:buNone/>
            </a:pPr>
            <a:endParaRPr sz="24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estrial"/>
              <a:buNone/>
            </a:pPr>
            <a:endParaRPr sz="24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estrial"/>
              <a:buNone/>
            </a:pPr>
            <a:endParaRPr sz="24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estrial"/>
              <a:buNone/>
            </a:pPr>
            <a:endParaRPr sz="24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estrial"/>
              <a:buNone/>
            </a:pPr>
            <a:endParaRPr sz="24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estrial"/>
              <a:buNone/>
            </a:pPr>
            <a:endParaRPr sz="24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35"/>
          <p:cNvSpPr txBox="1">
            <a:spLocks noGrp="1"/>
          </p:cNvSpPr>
          <p:nvPr>
            <p:ph type="title"/>
          </p:nvPr>
        </p:nvSpPr>
        <p:spPr>
          <a:xfrm>
            <a:off x="1024128" y="175846"/>
            <a:ext cx="9720072" cy="1277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</a:pPr>
            <a:r>
              <a:rPr lang="ru-RU" sz="3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АРГУМЕН</a:t>
            </a:r>
            <a:r>
              <a:rPr lang="ru-RU" sz="3600">
                <a:solidFill>
                  <a:srgbClr val="262626"/>
                </a:solidFill>
              </a:rPr>
              <a:t>Т</a:t>
            </a:r>
            <a:endParaRPr sz="3600">
              <a:solidFill>
                <a:srgbClr val="262626"/>
              </a:solidFill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</a:pPr>
            <a:r>
              <a:rPr lang="ru-RU" sz="2400">
                <a:solidFill>
                  <a:srgbClr val="262626"/>
                </a:solidFill>
              </a:rPr>
              <a:t>Тема:”Какова роль мечты в жизни человека?” </a:t>
            </a:r>
            <a:endParaRPr sz="2400">
              <a:solidFill>
                <a:srgbClr val="262626"/>
              </a:solidFill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</a:pPr>
            <a:r>
              <a:rPr lang="ru-RU" sz="2400">
                <a:solidFill>
                  <a:srgbClr val="262626"/>
                </a:solidFill>
              </a:rPr>
              <a:t>Аспект:Мечта как ориентир человеческой деятельности</a:t>
            </a:r>
            <a:endParaRPr sz="240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32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4"/>
          <p:cNvSpPr txBox="1">
            <a:spLocks noGrp="1"/>
          </p:cNvSpPr>
          <p:nvPr>
            <p:ph type="body" idx="1"/>
          </p:nvPr>
        </p:nvSpPr>
        <p:spPr>
          <a:xfrm>
            <a:off x="405700" y="1402975"/>
            <a:ext cx="9720000" cy="49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None/>
            </a:pPr>
            <a:r>
              <a:rPr lang="ru-RU"/>
              <a:t> Бунин - “Господин из Сан-Франциско”</a:t>
            </a:r>
            <a:endParaRPr/>
          </a:p>
          <a:p>
            <a:pPr marL="9144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None/>
            </a:pPr>
            <a:endParaRPr/>
          </a:p>
          <a:p>
            <a:pPr marL="9144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None/>
            </a:pPr>
            <a:r>
              <a:rPr lang="ru-RU"/>
              <a:t>Сюжет:</a:t>
            </a:r>
            <a:r>
              <a:rPr lang="ru-RU" sz="1350">
                <a:highlight>
                  <a:srgbClr val="FFFFFF"/>
                </a:highlight>
              </a:rPr>
              <a:t> Заглавный герой повести Бунина - это типичный представитель класса буржуазии, всю жизнь работавший не покладая рук. Даже семью он завел ради развлечения. В юности он мечтал о богатстве и ровнялся на кумиров, он сделал это делом своей жизни, или мечтой. </a:t>
            </a:r>
            <a:endParaRPr sz="1350">
              <a:highlight>
                <a:srgbClr val="FFFFFF"/>
              </a:highlight>
            </a:endParaRPr>
          </a:p>
          <a:p>
            <a:pPr marL="9144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None/>
            </a:pPr>
            <a:r>
              <a:rPr lang="ru-RU" sz="1350">
                <a:highlight>
                  <a:srgbClr val="FFFFFF"/>
                </a:highlight>
              </a:rPr>
              <a:t> Сказочно разбогатев, господин впервые в жизни решает отдохнуть и едет в путешествие по Европе, Африке и даже Азии. В пути он ни в чем себе не отказывал и показывал, кто он такой. </a:t>
            </a:r>
            <a:endParaRPr sz="1350">
              <a:highlight>
                <a:srgbClr val="FFFFFF"/>
              </a:highlight>
            </a:endParaRPr>
          </a:p>
          <a:p>
            <a:pPr marL="9144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None/>
            </a:pPr>
            <a:r>
              <a:rPr lang="ru-RU" sz="1350">
                <a:highlight>
                  <a:srgbClr val="FFFFFF"/>
                </a:highlight>
              </a:rPr>
              <a:t>Однако его отдых оборвался, едва начавшись. во время путешествия он внезапно умирает. И оказывается, что никто не видел в нем ничего, кроме “жирного” кошелька.</a:t>
            </a:r>
            <a:endParaRPr sz="1350">
              <a:highlight>
                <a:srgbClr val="FFFFFF"/>
              </a:highlight>
            </a:endParaRPr>
          </a:p>
        </p:txBody>
      </p:sp>
      <p:sp>
        <p:nvSpPr>
          <p:cNvPr id="251" name="Google Shape;251;p34"/>
          <p:cNvSpPr txBox="1">
            <a:spLocks noGrp="1"/>
          </p:cNvSpPr>
          <p:nvPr>
            <p:ph type="title"/>
          </p:nvPr>
        </p:nvSpPr>
        <p:spPr>
          <a:xfrm>
            <a:off x="1425903" y="223541"/>
            <a:ext cx="972000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400"/>
              <a:buFont typeface="Arial"/>
              <a:buNone/>
            </a:pPr>
            <a:r>
              <a:rPr lang="ru-RU" sz="2400" b="1"/>
              <a:t>Господин из Сан-Франциско</a:t>
            </a:r>
            <a:endParaRPr sz="2400" b="1"/>
          </a:p>
        </p:txBody>
      </p:sp>
    </p:spTree>
    <p:extLst>
      <p:ext uri="{BB962C8B-B14F-4D97-AF65-F5344CB8AC3E}">
        <p14:creationId xmlns:p14="http://schemas.microsoft.com/office/powerpoint/2010/main" val="215538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5"/>
          <p:cNvSpPr txBox="1">
            <a:spLocks noGrp="1"/>
          </p:cNvSpPr>
          <p:nvPr>
            <p:ph type="body" idx="1"/>
          </p:nvPr>
        </p:nvSpPr>
        <p:spPr>
          <a:xfrm>
            <a:off x="563266" y="1509058"/>
            <a:ext cx="9720000" cy="49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estrial"/>
              <a:buNone/>
            </a:pPr>
            <a:r>
              <a:rPr lang="ru-RU" sz="1800" dirty="0">
                <a:solidFill>
                  <a:srgbClr val="000000"/>
                </a:solidFill>
              </a:rPr>
              <a:t>Может ли мечта обезличить человека и сделать его жизнь бессмысленной? Мне кажется, что </a:t>
            </a:r>
            <a:r>
              <a:rPr lang="ru-RU" sz="1800" dirty="0" err="1">
                <a:solidFill>
                  <a:srgbClr val="000000"/>
                </a:solidFill>
              </a:rPr>
              <a:t>И.А.Бунин</a:t>
            </a:r>
            <a:r>
              <a:rPr lang="ru-RU" sz="1800" dirty="0">
                <a:solidFill>
                  <a:srgbClr val="000000"/>
                </a:solidFill>
              </a:rPr>
              <a:t> задавался этим вопросом при написании </a:t>
            </a:r>
            <a:r>
              <a:rPr lang="ru-RU" sz="1800" dirty="0" err="1">
                <a:solidFill>
                  <a:srgbClr val="000000"/>
                </a:solidFill>
              </a:rPr>
              <a:t>повести“Господин</a:t>
            </a:r>
            <a:r>
              <a:rPr lang="ru-RU" sz="1800" dirty="0">
                <a:solidFill>
                  <a:srgbClr val="000000"/>
                </a:solidFill>
              </a:rPr>
              <a:t> из Сан-Франциско”. Главный герой- состоятельный пожилой человек, представитель буржуазии. Всю жизнь гоняясь за мечтой о богатстве, он забыл о самой жизни. Однако на старости лет он решает наконец отдохнуть и посмотреть на мир, для этого он отправляется в долгое путешествие на пароходе. Правда, оно заканчивается, едва начавшись. Господин умирает, и отношение к нему меняется в корне. Люди, еще вчера мило ему улыбающиеся и учтиво прислуживающие, сегодня даже не помнят его имени. Рассказчик подчеркивает это безымянностью героя. В итоге мечта о богатстве сделала его безликим, ходячим мешком денег. А рассказ заканчивается тем, что  тело отправляют домой в засмоленном ящике из-под содовой воды, в трюме того же парохода, а вверху все так же кипит жизнь. О нем даже никто не вспомнил... </a:t>
            </a:r>
            <a:endParaRPr sz="1800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estrial"/>
              <a:buNone/>
            </a:pPr>
            <a:r>
              <a:rPr lang="ru-RU" sz="1800" dirty="0">
                <a:solidFill>
                  <a:srgbClr val="000000"/>
                </a:solidFill>
              </a:rPr>
              <a:t> Таким образом, можно сказать, что погоня за мечтой не всегда приносит счастье, а иногда может и разрушить жизнь.</a:t>
            </a:r>
            <a:endParaRPr sz="1800" dirty="0">
              <a:solidFill>
                <a:srgbClr val="000000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estrial"/>
              <a:buNone/>
            </a:pPr>
            <a:r>
              <a:rPr lang="ru-RU" sz="2400" b="1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ru-RU" sz="2400" b="1" i="0" u="none" strike="noStrike" cap="none" dirty="0" err="1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Кусля</a:t>
            </a:r>
            <a:r>
              <a:rPr lang="ru-RU" sz="2400" b="1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Евгений)</a:t>
            </a:r>
            <a:endParaRPr sz="2400" b="1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estrial"/>
              <a:buNone/>
            </a:pPr>
            <a:endParaRPr sz="24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estrial"/>
              <a:buNone/>
            </a:pPr>
            <a:endParaRPr sz="24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35"/>
          <p:cNvSpPr txBox="1">
            <a:spLocks noGrp="1"/>
          </p:cNvSpPr>
          <p:nvPr>
            <p:ph type="title"/>
          </p:nvPr>
        </p:nvSpPr>
        <p:spPr>
          <a:xfrm>
            <a:off x="1024128" y="175846"/>
            <a:ext cx="9720072" cy="1277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</a:pPr>
            <a:r>
              <a:rPr lang="ru-RU" sz="3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АРГУМЕНТ</a:t>
            </a:r>
            <a:endParaRPr sz="3600">
              <a:solidFill>
                <a:srgbClr val="262626"/>
              </a:solidFill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</a:pPr>
            <a:r>
              <a:rPr lang="ru-RU"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ru-RU" sz="1540">
                <a:solidFill>
                  <a:srgbClr val="1A1A1A"/>
                </a:solidFill>
              </a:rPr>
              <a:t>Согласны ли Вы с Писаревым в том, что «гоняясь за мечтой, можно прозевать жизнь»</a:t>
            </a:r>
            <a:r>
              <a:rPr lang="ru-RU" sz="1704">
                <a:solidFill>
                  <a:schemeClr val="dk1"/>
                </a:solidFill>
              </a:rPr>
              <a:t>?</a:t>
            </a:r>
            <a:r>
              <a:rPr lang="ru-RU"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24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342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24128" y="1195754"/>
            <a:ext cx="9720073" cy="511360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2400" b="1" dirty="0" smtClean="0"/>
              <a:t>Иван Алексеевич Бунин </a:t>
            </a:r>
            <a:r>
              <a:rPr lang="ru-RU" dirty="0" smtClean="0"/>
              <a:t>Господин из Сан-Франциско</a:t>
            </a:r>
          </a:p>
          <a:p>
            <a:r>
              <a:rPr lang="ru-RU" b="1" dirty="0" smtClean="0"/>
              <a:t>Главные герои</a:t>
            </a:r>
            <a:r>
              <a:rPr lang="ru-RU" dirty="0" smtClean="0"/>
              <a:t>: господин из Сан-Франциско, жена господина, дочь господина.</a:t>
            </a:r>
          </a:p>
          <a:p>
            <a:r>
              <a:rPr lang="ru-RU" b="1" dirty="0" smtClean="0"/>
              <a:t>Сюжет</a:t>
            </a:r>
            <a:r>
              <a:rPr lang="ru-RU" dirty="0" smtClean="0"/>
              <a:t>: </a:t>
            </a:r>
            <a:r>
              <a:rPr lang="ru-RU" dirty="0"/>
              <a:t>д</a:t>
            </a:r>
            <a:r>
              <a:rPr lang="ru-RU" dirty="0" smtClean="0"/>
              <a:t>ействие </a:t>
            </a:r>
            <a:r>
              <a:rPr lang="ru-RU" dirty="0"/>
              <a:t>рассказа происходит в начале XX века. Главный герой рассказа - пожилой богатый американец из Сан-Франциско. Его имя не указано в рассказе. Однажды господин из Сан-Франциско отправляется в путешествие по всему миру. Вместе с ним едут его жена и взрослая дочь. Семья господина плывет на роскошном корабле "Атлантида" в Европу. На судне они живут в люкс-кабине, посещают роскошные обеды </a:t>
            </a:r>
            <a:r>
              <a:rPr lang="ru-RU" dirty="0" smtClean="0"/>
              <a:t>балы. </a:t>
            </a:r>
            <a:r>
              <a:rPr lang="ru-RU" dirty="0"/>
              <a:t>Прислуга всячески угождает богатому господину, который дает хорошие чаевые. Наконец путешественники прибывают в Италию. Сначала они поселяются в Неаполе, а затем - на острове Капри. Здесь </a:t>
            </a:r>
            <a:r>
              <a:rPr lang="ru-RU" dirty="0" smtClean="0"/>
              <a:t>они располагаются  </a:t>
            </a:r>
            <a:r>
              <a:rPr lang="ru-RU" dirty="0"/>
              <a:t>в </a:t>
            </a:r>
            <a:r>
              <a:rPr lang="ru-RU" dirty="0" smtClean="0"/>
              <a:t> </a:t>
            </a:r>
            <a:r>
              <a:rPr lang="ru-RU" dirty="0"/>
              <a:t>номере лучшей гостиницы. Владелец и прислуга отеля стараются угодить гостям из Сан-Франциско. В первый же день на Капри господину из Сан-Франциско становится плохо (вероятно, у него случается инфаркт). Он скоропостижно умирает. Хозяин гостиницы требует вывезти тело покойного в ту же ночь, чтобы не смущать остальных гостей отеля. Гроб заказать не успевают, поэтому вместо гроба хозяин гостиницы дает ящик из-под газированной воды. Рано утром жена и дочь покойного уплывают с его телом в Неаполь. Пережив неделю унижений в Неаполе, </a:t>
            </a:r>
            <a:r>
              <a:rPr lang="ru-RU" dirty="0" smtClean="0"/>
              <a:t>женщины  отправляют </a:t>
            </a:r>
            <a:r>
              <a:rPr lang="ru-RU" dirty="0"/>
              <a:t>тело покойного в Америку. По иронии судьбы тело господина из Сан-Франциско </a:t>
            </a:r>
            <a:r>
              <a:rPr lang="ru-RU" dirty="0" smtClean="0"/>
              <a:t>везут в трюме того </a:t>
            </a:r>
            <a:r>
              <a:rPr lang="ru-RU" dirty="0"/>
              <a:t>же </a:t>
            </a:r>
            <a:r>
              <a:rPr lang="ru-RU" dirty="0" smtClean="0"/>
              <a:t>корабля, </a:t>
            </a:r>
            <a:r>
              <a:rPr lang="ru-RU" dirty="0"/>
              <a:t>на котором он прибыл в Италию.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85672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Название произведения. герои. сюжет.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58108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8" y="1324708"/>
            <a:ext cx="9720073" cy="49846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16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1600" b="1" dirty="0" smtClean="0"/>
              <a:t>Я </a:t>
            </a:r>
            <a:r>
              <a:rPr lang="ru-RU" sz="1600" b="1" dirty="0"/>
              <a:t>считаю, что мечта является, безусловно, частью жизни каждого человека. Мечта нам помогает отвлечься от суеты жизни, расслабиться и просто размышлять о светлом будущем. Однако при встрече с </a:t>
            </a:r>
            <a:r>
              <a:rPr lang="ru-RU" sz="1600" b="1" dirty="0" smtClean="0"/>
              <a:t>реальностью </a:t>
            </a:r>
            <a:r>
              <a:rPr lang="ru-RU" sz="1600" b="1" dirty="0"/>
              <a:t>порой мечта так и остается всего лишь </a:t>
            </a:r>
            <a:r>
              <a:rPr lang="ru-RU" sz="1600" b="1" dirty="0" smtClean="0"/>
              <a:t>фантазией, </a:t>
            </a:r>
            <a:r>
              <a:rPr lang="ru-RU" sz="1600" b="1" dirty="0"/>
              <a:t>не воплощенной в жизнь. Такую ситуацию можно наблюдать в произведении Ивана Алексеевича Бунина ,,Господин из Сан-Франциско”. В этом произведении автор рассказывает </a:t>
            </a:r>
            <a:r>
              <a:rPr lang="ru-RU" sz="1600" b="1" dirty="0" smtClean="0"/>
              <a:t> </a:t>
            </a:r>
            <a:r>
              <a:rPr lang="ru-RU" sz="1600" b="1" dirty="0"/>
              <a:t>историю одного господина, который потратил большую часть жизни на заработок. Накопив немалую сумму, он решает потратить её на путешествие. </a:t>
            </a:r>
            <a:r>
              <a:rPr lang="ru-RU" sz="1600" b="1" dirty="0" smtClean="0"/>
              <a:t>Несмотря </a:t>
            </a:r>
            <a:r>
              <a:rPr lang="ru-RU" sz="1600" b="1" dirty="0"/>
              <a:t>на то, что во время путешествия планировалось посетить свыше десяти стран, Господин из Сан-Франциско скоропостижно умирает, увидев только одну </a:t>
            </a:r>
            <a:r>
              <a:rPr lang="ru-RU" sz="1600" b="1" dirty="0" smtClean="0"/>
              <a:t>страну- </a:t>
            </a:r>
            <a:r>
              <a:rPr lang="ru-RU" sz="1600" b="1" dirty="0"/>
              <a:t>Италию. В качестве доказательства можно привести следующие цитаты:,,…он хотел вознаградить за годы труда прежде всего себя”, ,,Вдруг ... шея его напружилась…и медленно, медленно, на глазах у всех, потекла бледность по лицу умершего”.   Прочитав это </a:t>
            </a:r>
            <a:r>
              <a:rPr lang="ru-RU" sz="1600" b="1" dirty="0" smtClean="0"/>
              <a:t>произведение, </a:t>
            </a:r>
            <a:r>
              <a:rPr lang="ru-RU" sz="1600" b="1" dirty="0"/>
              <a:t>можно сделать вывод, что даже самая реальная мечта в одно мгновение может оказаться несбыточной. Поэтому любой человек должен в первую очередь научиться жить сегодняшним днем, а не тратить ее на неосуществимые мечты</a:t>
            </a:r>
            <a:r>
              <a:rPr lang="ru-RU" sz="1600" b="1" dirty="0" smtClean="0"/>
              <a:t>.</a:t>
            </a:r>
            <a:r>
              <a:rPr lang="ru-RU" sz="1400" b="1" dirty="0" smtClean="0"/>
              <a:t>        </a:t>
            </a:r>
          </a:p>
          <a:p>
            <a:pPr marL="0" indent="0" algn="ctr">
              <a:buNone/>
            </a:pPr>
            <a:r>
              <a:rPr lang="ru-RU" sz="1400" b="1" dirty="0" smtClean="0"/>
              <a:t>Крикунов Алексей </a:t>
            </a:r>
            <a:r>
              <a:rPr lang="ru-RU" sz="1400" b="1" dirty="0" smtClean="0">
                <a:latin typeface="+mn-lt"/>
              </a:rPr>
              <a:t>11</a:t>
            </a:r>
            <a:r>
              <a:rPr lang="ru-RU" sz="1400" b="1" dirty="0" smtClean="0"/>
              <a:t> А</a:t>
            </a:r>
            <a:endParaRPr lang="ru-RU" sz="1600" dirty="0"/>
          </a:p>
          <a:p>
            <a:pPr marL="0" indent="0" algn="ctr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Нет ответа на поставленный </a:t>
            </a:r>
            <a:r>
              <a:rPr lang="ru-RU" sz="1600" b="1" dirty="0">
                <a:solidFill>
                  <a:srgbClr val="FF0000"/>
                </a:solidFill>
              </a:rPr>
              <a:t>вопрос!!! </a:t>
            </a:r>
            <a:r>
              <a:rPr lang="ru-RU" sz="1600" b="1">
                <a:solidFill>
                  <a:srgbClr val="FF0000"/>
                </a:solidFill>
              </a:rPr>
              <a:t>В чем разница между мечтой и реальностью? </a:t>
            </a:r>
            <a:endParaRPr lang="ru-RU" sz="16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4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Не забудьте сделать вывод!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Подпишите свою работу!</a:t>
            </a:r>
          </a:p>
          <a:p>
            <a:pPr marL="0" indent="0" algn="ctr"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175846"/>
            <a:ext cx="9720072" cy="127781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cs typeface="Aharoni" panose="02010803020104030203" pitchFamily="2" charset="-79"/>
              </a:rPr>
              <a:t>Аргумент</a:t>
            </a:r>
            <a:br>
              <a:rPr lang="ru-RU" sz="3600" dirty="0" smtClean="0">
                <a:solidFill>
                  <a:schemeClr val="accent6">
                    <a:lumMod val="50000"/>
                  </a:schemeClr>
                </a:solidFill>
                <a:cs typeface="Aharoni" panose="02010803020104030203" pitchFamily="2" charset="-79"/>
              </a:rPr>
            </a:br>
            <a:r>
              <a:rPr lang="ru-RU" sz="1600" b="1" cap="none" spc="0" dirty="0">
                <a:solidFill>
                  <a:prstClr val="black"/>
                </a:solidFill>
                <a:ea typeface="+mn-ea"/>
                <a:cs typeface="+mn-cs"/>
              </a:rPr>
              <a:t>В чем разница между мечтой и реальностью?</a:t>
            </a:r>
            <a:endParaRPr lang="ru-RU" sz="2400" dirty="0">
              <a:solidFill>
                <a:schemeClr val="accent6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0036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4"/>
          <p:cNvSpPr txBox="1">
            <a:spLocks noGrp="1"/>
          </p:cNvSpPr>
          <p:nvPr>
            <p:ph type="body" idx="1"/>
          </p:nvPr>
        </p:nvSpPr>
        <p:spPr>
          <a:xfrm>
            <a:off x="652412" y="2"/>
            <a:ext cx="9720000" cy="6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sz="2400"/>
              <a:t>«Господин из Сан-Франциско»</a:t>
            </a:r>
            <a:endParaRPr sz="2400"/>
          </a:p>
          <a:p>
            <a:pPr marL="457200" lvl="0" indent="-3810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 "/>
            </a:pPr>
            <a:r>
              <a:rPr lang="ru-RU" sz="2400"/>
              <a:t>В данном произведении И.А.Бунин повествует  о мужчине, имени которого никто не помнил, этот человек работал не покладая рук до своих 58 лет, далее он захотел с женой и дочерью отправиться в путешествие в Старый Свет на целых два года. В этом путешествии наш герой сначала побывал в Неаполе, затем на Капри, также свой отдых он начнёт на борту парохода «Атлантида». В декабре господину из Сан-Франциско не повезло, погода в Неаполе не заладилась, поэтому он отправился на Капри. До Капри наш герой со своей семьёй добирался на маленьком теплоходе, где им всем стало плохо от качки. Далее господин из Сан-Франциско селится в гостинице, его семья располагается по номерам и готовится к обеду. Получается так, что господин из Сан-Франциско собирается быстрее, нежели его жена с дочерью, и решает посетить библиотеку, где он и умирает. После смерти нашего героя к его семье сразу же пропадает уважение, а самого мёртвого господина вывозят из гостиницы в ящике из- под содовой. </a:t>
            </a: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1509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5"/>
          <p:cNvSpPr txBox="1">
            <a:spLocks noGrp="1"/>
          </p:cNvSpPr>
          <p:nvPr>
            <p:ph type="title"/>
          </p:nvPr>
        </p:nvSpPr>
        <p:spPr>
          <a:xfrm>
            <a:off x="1236000" y="187890"/>
            <a:ext cx="9720000" cy="6078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</a:pPr>
            <a:r>
              <a:rPr lang="ru-RU" sz="2400" dirty="0">
                <a:solidFill>
                  <a:srgbClr val="262626"/>
                </a:solidFill>
              </a:rPr>
              <a:t>АРГУМЕНТ </a:t>
            </a:r>
            <a:r>
              <a:rPr lang="ru-RU" sz="2400" dirty="0" smtClean="0">
                <a:solidFill>
                  <a:srgbClr val="262626"/>
                </a:solidFill>
              </a:rPr>
              <a:t/>
            </a:r>
            <a:br>
              <a:rPr lang="ru-RU" sz="2400" dirty="0" smtClean="0">
                <a:solidFill>
                  <a:srgbClr val="262626"/>
                </a:solidFill>
              </a:rPr>
            </a:br>
            <a:r>
              <a:rPr lang="ru-RU" sz="2400" dirty="0">
                <a:solidFill>
                  <a:srgbClr val="262626"/>
                </a:solidFill>
              </a:rPr>
              <a:t/>
            </a:r>
            <a:br>
              <a:rPr lang="ru-RU" sz="2400" dirty="0">
                <a:solidFill>
                  <a:srgbClr val="262626"/>
                </a:solidFill>
              </a:rPr>
            </a:br>
            <a:endParaRPr sz="2400" dirty="0">
              <a:solidFill>
                <a:srgbClr val="262626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</a:pPr>
            <a:r>
              <a:rPr lang="ru-RU" sz="1800" dirty="0">
                <a:solidFill>
                  <a:srgbClr val="262626"/>
                </a:solidFill>
              </a:rPr>
              <a:t>ГЛАВНЫЙ ГЕРОЙ ДАННОЙ ПОВЕСТИ СЧИТАЕТ, ЧТО ОСНОВНОЕ БОГАТСТВО В ЖИЗНИ ЗАКЛЮЧАЕТСЯ В МАТЕРИАЛЬНЫХ БЛАГАХ , ОН ВСЮ ЖИЗНЬ РАБОТАЛ ДЛЯ ДОСТИЖЕНИЯ СВОЕЙ ЦЕЛИ - НАКОПЛЕНИЯ ОГРОМНОГО КАПИТАЛА. И КОГДА ОН, ПО ЕГО СОБСТВЕННОМУ МНЕНИЮ,  УЖЕ ДОСТИГ ЭТОГО, ТО РЕШАЕТ ОТПРАВИТЬСЯ С ЖЕНОЙ И ДОЧЕРЬЮ В ПУТЕШЕСТВИЕ. В ЭТОМ ПУТЕШЕСТВИИ СОБЫТИЯ СКЛАДЫВАЮТСЯ ТАК, ЧТО ГОСПОДИН ИЗ САН-ФРАНЦИСКО УМИРАЕТ. ПОСЛЕ ЕГО СМЕРТИ ВСЕ УВАЖЕНИЕ К СЕМЬЕ ГОСПОДИНА СРАЗУ ЖЕ ПРОПАДАЕТ, ЭТО ГОВОРИТ  О ТОМ, ЧТО УВАЖЕНИЕ К ЕГО СЕМЬЕ БЫЛО ЛОЖНЫМ, ОСНОВАННЫМ ЛИШЬ НА ДЕНЬГАХ. ВЫХОДИТ, ЧТО ГЛАВНЫЙ ГЕРОЙ ДАННОЙ ПОВЕСТИ РАБОТАЛ ВСЮ ЖИЗНЬ ДЛЯ ТОГО, ЧТОБЫ ЗАРАБОТАТЬ КАПИТАЛ И СООТВЕТСТВЕННО УВАЖЕНИЕ К СЕБЕ, НО В РЕАЛЬНОСТИ ПОЛУЧАЕТСЯ , ЧТО ПО- НАСТОЯЩЕМУ ЕГО  НИКТО НЕ УВАЖАЛ. ЭТО ГОВОРИТ  О ТОМ, ЧТО МЕЧТА И РЕАЛЬНОСТЬ В ДАННОМ ПРОИЗВЕДЕНИИ БЫЛИ ПРОТИВОПОСТАВЛЕНЫ</a:t>
            </a:r>
            <a:r>
              <a:rPr lang="ru-RU" sz="1800" dirty="0" smtClean="0">
                <a:solidFill>
                  <a:srgbClr val="262626"/>
                </a:solidFill>
              </a:rPr>
              <a:t>.</a:t>
            </a:r>
            <a:br>
              <a:rPr lang="ru-RU" sz="1800" dirty="0" smtClean="0">
                <a:solidFill>
                  <a:srgbClr val="262626"/>
                </a:solidFill>
              </a:rPr>
            </a:br>
            <a:r>
              <a:rPr lang="ru-RU" sz="1800" dirty="0">
                <a:solidFill>
                  <a:srgbClr val="262626"/>
                </a:solidFill>
              </a:rPr>
              <a:t/>
            </a:r>
            <a:br>
              <a:rPr lang="ru-RU" sz="1800" dirty="0">
                <a:solidFill>
                  <a:srgbClr val="262626"/>
                </a:solidFill>
              </a:rPr>
            </a:br>
            <a:r>
              <a:rPr lang="ru-RU" sz="1800" dirty="0" smtClean="0">
                <a:solidFill>
                  <a:srgbClr val="262626"/>
                </a:solidFill>
              </a:rPr>
              <a:t>(Никитин Сергей) </a:t>
            </a:r>
            <a:endParaRPr sz="18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98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2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" marR="0" lvl="0" indent="-18796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60"/>
              <a:buFont typeface="Questrial"/>
              <a:buChar char=" "/>
            </a:pPr>
            <a:r>
              <a:rPr lang="ru-RU" sz="296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Синонимический ряд: </a:t>
            </a:r>
            <a:r>
              <a:rPr lang="ru-RU" sz="296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фантазия, иллюзия, сказка, надежда, цель, мираж, мечтание, бредни, греза, видение,  утопия, игра </a:t>
            </a:r>
            <a:r>
              <a:rPr lang="ru-RU" sz="296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воображения,</a:t>
            </a:r>
            <a:endParaRPr sz="296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lvl="0" indent="0">
              <a:lnSpc>
                <a:spcPct val="80000"/>
              </a:lnSpc>
              <a:spcBef>
                <a:spcPts val="1400"/>
              </a:spcBef>
              <a:buSzPts val="2960"/>
              <a:buNone/>
            </a:pPr>
            <a:r>
              <a:rPr lang="ru-RU" sz="2960" dirty="0"/>
              <a:t>мечтание-</a:t>
            </a:r>
            <a:r>
              <a:rPr lang="ru-RU" sz="2960" dirty="0" err="1"/>
              <a:t>задумчивость,плавание</a:t>
            </a:r>
            <a:r>
              <a:rPr lang="ru-RU" sz="2960" dirty="0"/>
              <a:t> в облаках.</a:t>
            </a:r>
          </a:p>
          <a:p>
            <a:pPr marL="91440" lvl="0" indent="0">
              <a:lnSpc>
                <a:spcPct val="80000"/>
              </a:lnSpc>
              <a:spcBef>
                <a:spcPts val="1400"/>
              </a:spcBef>
              <a:buSzPts val="2960"/>
              <a:buNone/>
            </a:pPr>
            <a:r>
              <a:rPr lang="ru-RU" sz="2960" dirty="0"/>
              <a:t>фантазия-</a:t>
            </a:r>
            <a:r>
              <a:rPr lang="ru-RU" sz="2960" dirty="0" err="1"/>
              <a:t>воображения,вымыслы,придумки</a:t>
            </a:r>
            <a:r>
              <a:rPr lang="ru-RU" sz="2960" dirty="0"/>
              <a:t>.</a:t>
            </a:r>
          </a:p>
          <a:p>
            <a:pPr marL="91440" lvl="0" indent="0">
              <a:lnSpc>
                <a:spcPct val="80000"/>
              </a:lnSpc>
              <a:spcBef>
                <a:spcPts val="1400"/>
              </a:spcBef>
              <a:buSzPts val="2960"/>
              <a:buNone/>
            </a:pPr>
            <a:r>
              <a:rPr lang="ru-RU" sz="2960" dirty="0"/>
              <a:t>иллюзия-</a:t>
            </a:r>
            <a:r>
              <a:rPr lang="ru-RU" sz="2960" dirty="0" err="1"/>
              <a:t>обман,заблуждение</a:t>
            </a:r>
            <a:r>
              <a:rPr lang="ru-RU" sz="2960" dirty="0"/>
              <a:t>,.</a:t>
            </a:r>
          </a:p>
          <a:p>
            <a:pPr marL="91440" lvl="0" indent="0">
              <a:lnSpc>
                <a:spcPct val="80000"/>
              </a:lnSpc>
              <a:spcBef>
                <a:spcPts val="1400"/>
              </a:spcBef>
              <a:buSzPts val="2960"/>
              <a:buNone/>
            </a:pPr>
            <a:r>
              <a:rPr lang="ru-RU" sz="2960" dirty="0"/>
              <a:t>сон-состояние покоя ,</a:t>
            </a:r>
            <a:r>
              <a:rPr lang="ru-RU" sz="2960" dirty="0" err="1" smtClean="0"/>
              <a:t>отдыха;сон</a:t>
            </a:r>
            <a:r>
              <a:rPr lang="ru-RU" sz="2960" dirty="0" smtClean="0"/>
              <a:t>, </a:t>
            </a:r>
            <a:r>
              <a:rPr lang="ru-RU" sz="2960" dirty="0" err="1" smtClean="0"/>
              <a:t>надежда,цель</a:t>
            </a:r>
            <a:r>
              <a:rPr lang="ru-RU" sz="2960" dirty="0"/>
              <a:t>, </a:t>
            </a:r>
            <a:r>
              <a:rPr lang="ru-RU" sz="2960" dirty="0" err="1" smtClean="0"/>
              <a:t>идеал,предвкушение</a:t>
            </a:r>
            <a:r>
              <a:rPr lang="ru-RU" sz="2960" dirty="0"/>
              <a:t>.</a:t>
            </a:r>
            <a:endParaRPr sz="296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2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400"/>
              <a:buFont typeface="Arial"/>
              <a:buNone/>
            </a:pPr>
            <a:r>
              <a:rPr lang="ru-RU" sz="2400" b="1" i="0" u="none" strike="noStrike" cap="none" dirty="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МЕЧТА</a:t>
            </a:r>
            <a:endParaRPr sz="2400" b="1" i="0" u="none" strike="noStrike" cap="none" dirty="0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4"/>
          <p:cNvSpPr txBox="1">
            <a:spLocks noGrp="1"/>
          </p:cNvSpPr>
          <p:nvPr>
            <p:ph type="body" idx="1"/>
          </p:nvPr>
        </p:nvSpPr>
        <p:spPr>
          <a:xfrm>
            <a:off x="1024128" y="1195754"/>
            <a:ext cx="9720073" cy="5113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" marR="0" lvl="0" indent="-139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ru-RU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И.А. Бунин «Господин из Сан-Франциско».</a:t>
            </a:r>
            <a:endParaRPr dirty="0"/>
          </a:p>
          <a:p>
            <a:pPr marL="91440" marR="0" lvl="0" indent="-1397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ru-RU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Главный герой: господин из Сан-Франциско.</a:t>
            </a:r>
            <a:endParaRPr dirty="0"/>
          </a:p>
          <a:p>
            <a:pPr marL="91440" marR="0" lvl="0" indent="-1397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ru-RU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Сюжет. Главный герой без имени все свою жизнь посвятил работе и карьере. В возрасте 58 лет он решает отдохнуть со своей семьей и отправляется в двухгодовое путешествие в Старый свет на пароходе «Атлантида».</a:t>
            </a:r>
            <a:endParaRPr dirty="0"/>
          </a:p>
          <a:p>
            <a:pPr marL="91440" marR="0" lvl="0" indent="-1397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ru-RU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Путешествие проходит отлично. Господин из Сан-Франциско всегда дает щедрые чаевые, поэтому слуги охотно окружают его заботой. Семья господина отдыхает и довольствуется лучшими отелями разных стран. В одном из отелей Италии господин решает провести время в читальне, где внезапно умирает. </a:t>
            </a:r>
            <a:endParaRPr lang="ru-RU" dirty="0"/>
          </a:p>
          <a:p>
            <a:pPr marL="91440" marR="0" lvl="0" indent="-1397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ru-RU" sz="2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Обратно </a:t>
            </a:r>
            <a:r>
              <a:rPr lang="ru-RU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пожилой американец переправляется на той же «Атлантиде», но уже скрытый от всех живых глубоко внизу, в чёрном трюме. Между тем на палубах продолжается та же жизнь, что и прежде, так же все завтракают и обедают, и все так же страшен волнующийся за стёклами иллюминаторов океан. </a:t>
            </a:r>
            <a:r>
              <a:rPr lang="ru-RU" sz="2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251" name="Google Shape;251;p34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856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НАЗВАНИЕ ПРОИЗВЕДЕНИЯ. ГЕРОИ. СЮЖЕТ.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68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5"/>
          <p:cNvSpPr txBox="1">
            <a:spLocks noGrp="1"/>
          </p:cNvSpPr>
          <p:nvPr>
            <p:ph type="body" idx="1"/>
          </p:nvPr>
        </p:nvSpPr>
        <p:spPr>
          <a:xfrm>
            <a:off x="1024128" y="1324708"/>
            <a:ext cx="9720073" cy="4984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SzPts val="2400"/>
              <a:buNone/>
            </a:pPr>
            <a:r>
              <a:rPr lang="ru-RU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Всю свою жизнь господин из Сан-Франциско потратил на карьеру, ведь деньги были главным средством для исполнения его мечты. В результате, добившись успеха, мужчина отправился в путешествие. У него был план посещения мест, время расписано до минуты и, казалось бы, всё ведёт к исполнению мечты. Но реальность была совершенно иной, нежели та, которую представлял мужчина.  Спустившись с парохода погода, город и обстановка разочаровали господина. Он решил приподнять свое настроение ужином в ресторане. Но все закончилось печально, инфарктом, который свёл его в могилу. И Господин из Сан-Франциско, так и не посмотрев страны отправился тем же маршрутом обратно.</a:t>
            </a:r>
            <a:br>
              <a:rPr lang="ru-RU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Таким образом,  господин из Сан-Франциско жил ради мечты и возлагал на неё большие надежды. Но в итоге реальность разрушила мечту, и американец остался ни с чем. </a:t>
            </a:r>
            <a:r>
              <a:rPr lang="ru-RU" sz="2400" b="1" dirty="0"/>
              <a:t>(Проскурякова Александра)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estrial"/>
              <a:buNone/>
            </a:pPr>
            <a:endParaRPr sz="24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estrial"/>
              <a:buNone/>
            </a:pPr>
            <a:endParaRPr sz="24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estrial"/>
              <a:buNone/>
            </a:pPr>
            <a:endParaRPr sz="24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estrial"/>
              <a:buNone/>
            </a:pPr>
            <a:endParaRPr sz="24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35"/>
          <p:cNvSpPr txBox="1">
            <a:spLocks noGrp="1"/>
          </p:cNvSpPr>
          <p:nvPr>
            <p:ph type="title"/>
          </p:nvPr>
        </p:nvSpPr>
        <p:spPr>
          <a:xfrm>
            <a:off x="1024128" y="675861"/>
            <a:ext cx="9604115" cy="490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40"/>
              <a:buFont typeface="Arial"/>
              <a:buNone/>
            </a:pPr>
            <a:r>
              <a:rPr lang="ru-RU" sz="324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АРГУМЕНТ</a:t>
            </a:r>
            <a:br>
              <a:rPr lang="ru-RU" sz="324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324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МОЖЕТ ЛИ РЕАЛЬНОСТЬ РАЗРУШИТЬ МЕЧТУ?</a:t>
            </a:r>
            <a:br>
              <a:rPr lang="ru-RU" sz="324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324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16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55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4"/>
          <p:cNvSpPr txBox="1">
            <a:spLocks noGrp="1"/>
          </p:cNvSpPr>
          <p:nvPr>
            <p:ph type="body" idx="1"/>
          </p:nvPr>
        </p:nvSpPr>
        <p:spPr>
          <a:xfrm>
            <a:off x="930305" y="872196"/>
            <a:ext cx="9720000" cy="511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" marR="0" lvl="0" indent="-10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Questrial"/>
              <a:buChar char=" "/>
            </a:pPr>
            <a:r>
              <a:rPr lang="ru-RU" sz="1600" b="1" dirty="0"/>
              <a:t>Главные г</a:t>
            </a:r>
            <a:r>
              <a:rPr lang="ru-RU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ерои:</a:t>
            </a:r>
            <a:r>
              <a:rPr lang="ru-RU" sz="1600" b="1" i="1" u="none" strike="noStrike" cap="none" dirty="0">
                <a:solidFill>
                  <a:schemeClr val="dk1"/>
                </a:solidFill>
              </a:rPr>
              <a:t>1</a:t>
            </a:r>
            <a:r>
              <a:rPr lang="ru-RU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ru-RU" sz="1650" i="1" dirty="0"/>
              <a:t>Илья Ильич Обломов;</a:t>
            </a:r>
            <a:endParaRPr sz="1650" i="1" dirty="0"/>
          </a:p>
          <a:p>
            <a:pPr marL="91440" marR="0" lvl="0" indent="-10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Questrial"/>
              <a:buChar char=" "/>
            </a:pPr>
            <a:r>
              <a:rPr lang="ru-RU" sz="1650" dirty="0"/>
              <a:t>                          </a:t>
            </a:r>
            <a:r>
              <a:rPr lang="ru-RU" sz="1650" b="1" i="1" dirty="0"/>
              <a:t> 2)</a:t>
            </a:r>
            <a:r>
              <a:rPr lang="ru-RU" sz="1650" i="1" dirty="0"/>
              <a:t>Андрей Иванович </a:t>
            </a:r>
            <a:r>
              <a:rPr lang="ru-RU" sz="1650" i="1" dirty="0" err="1"/>
              <a:t>Штольц</a:t>
            </a:r>
            <a:r>
              <a:rPr lang="ru-RU" sz="1650" i="1" dirty="0"/>
              <a:t>;</a:t>
            </a:r>
            <a:endParaRPr sz="1650" i="1" dirty="0"/>
          </a:p>
          <a:p>
            <a:pPr marL="91440" lvl="0" indent="-1047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50"/>
              <a:buFont typeface="Questrial"/>
              <a:buChar char=" "/>
            </a:pPr>
            <a:r>
              <a:rPr lang="ru-RU" sz="1650" dirty="0"/>
              <a:t>                          </a:t>
            </a:r>
            <a:r>
              <a:rPr lang="ru-RU" sz="1650" b="1" i="1" dirty="0"/>
              <a:t> 3)</a:t>
            </a:r>
            <a:r>
              <a:rPr lang="ru-RU" sz="1650" i="1" dirty="0"/>
              <a:t>Ольга Сергеевна Ильинская;</a:t>
            </a:r>
            <a:endParaRPr sz="1650" i="1" dirty="0"/>
          </a:p>
          <a:p>
            <a:pPr marL="91440" lvl="0" indent="-1047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50"/>
              <a:buFont typeface="Questrial"/>
              <a:buChar char=" "/>
            </a:pPr>
            <a:r>
              <a:rPr lang="ru-RU" sz="1650" dirty="0"/>
              <a:t>                         </a:t>
            </a:r>
            <a:r>
              <a:rPr lang="ru-RU" sz="1650" b="1" i="1" dirty="0"/>
              <a:t>  4)</a:t>
            </a:r>
            <a:r>
              <a:rPr lang="ru-RU" sz="1650" i="1" dirty="0"/>
              <a:t>Агафья Матвеевна Пшеницына;</a:t>
            </a:r>
            <a:endParaRPr sz="1650" i="1" dirty="0"/>
          </a:p>
          <a:p>
            <a:pPr marL="91440" lvl="0" indent="-114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estrial"/>
              <a:buChar char=" "/>
            </a:pPr>
            <a:r>
              <a:rPr lang="ru-RU" sz="1800" i="1" dirty="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Илья Ильич Обломов - классический лентяй. Его слуга Захар такой же. Илью иногда посещают т- друзья, которые только и думают о том, чтобы обмануть Он влюбился в Ольгу Ильинскую, ради которой хотел изменить образ жизни: стал посещать театр, больше читать, ходить в гости. В итоге Ольга вышла замуж за Андрея </a:t>
            </a:r>
            <a:r>
              <a:rPr lang="ru-RU" sz="1800" i="1" dirty="0" err="1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Штольца</a:t>
            </a:r>
            <a:r>
              <a:rPr lang="ru-RU" sz="1800" i="1" dirty="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, а он женился на Пшеницыной, которая родила ему детей. Илья недолго прожил на этой земле. Дети после его смерти стали воспитанниками Андрея </a:t>
            </a:r>
            <a:r>
              <a:rPr lang="ru-RU" sz="1800" i="1" dirty="0" err="1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Штольца</a:t>
            </a:r>
            <a:r>
              <a:rPr lang="ru-RU" sz="1800" i="1" dirty="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и Ольги Ильинской.</a:t>
            </a:r>
            <a:endParaRPr sz="1050" dirty="0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91440" lvl="0" indent="-1047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50"/>
              <a:buFont typeface="Questrial"/>
              <a:buChar char=" "/>
            </a:pPr>
            <a:endParaRPr sz="1050" dirty="0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9144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050" dirty="0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91440" lvl="0" indent="-104775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650"/>
              <a:buFont typeface="Questrial"/>
              <a:buChar char=" "/>
            </a:pPr>
            <a:endParaRPr sz="1650" i="1" dirty="0"/>
          </a:p>
          <a:p>
            <a:pPr marL="91440" marR="0" lvl="0" indent="-1047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50"/>
              <a:buFont typeface="Questrial"/>
              <a:buChar char=" "/>
            </a:pPr>
            <a:endParaRPr sz="1650" dirty="0"/>
          </a:p>
          <a:p>
            <a:pPr marL="91440" marR="0" lvl="0" indent="-10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Questrial"/>
              <a:buChar char=" "/>
            </a:pPr>
            <a:endParaRPr sz="1600" b="1" dirty="0"/>
          </a:p>
          <a:p>
            <a:pPr marL="91440" marR="0" lvl="0" indent="-10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Questrial"/>
              <a:buChar char=" "/>
            </a:pPr>
            <a:endParaRPr sz="1600" b="1" dirty="0"/>
          </a:p>
          <a:p>
            <a:pPr marL="9144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Quest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Quest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34"/>
          <p:cNvSpPr txBox="1">
            <a:spLocks noGrp="1"/>
          </p:cNvSpPr>
          <p:nvPr>
            <p:ph type="title"/>
          </p:nvPr>
        </p:nvSpPr>
        <p:spPr>
          <a:xfrm>
            <a:off x="930353" y="61441"/>
            <a:ext cx="972000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91440" lvl="0" indent="-1270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Questrial"/>
              <a:buChar char=" "/>
            </a:pPr>
            <a:r>
              <a:rPr lang="ru-RU" sz="2000">
                <a:solidFill>
                  <a:srgbClr val="3636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</a:t>
            </a:r>
            <a:r>
              <a:rPr lang="ru-RU" sz="2000" b="1">
                <a:solidFill>
                  <a:srgbClr val="3636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И. Гончаров «Обломов» “</a:t>
            </a:r>
            <a:r>
              <a:rPr lang="ru-RU" sz="1750" b="1">
                <a:solidFill>
                  <a:srgbClr val="0A579E"/>
                </a:solidFill>
              </a:rPr>
              <a:t>Можно ли убежать от реальности”</a:t>
            </a:r>
            <a:endParaRPr sz="1750" b="1">
              <a:solidFill>
                <a:srgbClr val="0A579E"/>
              </a:solidFill>
            </a:endParaRPr>
          </a:p>
          <a:p>
            <a:pPr marL="91440" lvl="0" indent="-1270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363636"/>
              </a:buClr>
              <a:buSzPts val="2000"/>
              <a:buFont typeface="Times New Roman"/>
              <a:buChar char=" "/>
            </a:pPr>
            <a:endParaRPr sz="2000" b="1">
              <a:solidFill>
                <a:srgbClr val="36363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5379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5"/>
          <p:cNvSpPr txBox="1">
            <a:spLocks noGrp="1"/>
          </p:cNvSpPr>
          <p:nvPr>
            <p:ph type="body" idx="1"/>
          </p:nvPr>
        </p:nvSpPr>
        <p:spPr>
          <a:xfrm>
            <a:off x="1024128" y="1324708"/>
            <a:ext cx="9720073" cy="4984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" lvl="0" indent="-1143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estrial"/>
              <a:buChar char=" "/>
            </a:pPr>
            <a:r>
              <a:rPr lang="ru-RU" sz="1800" dirty="0"/>
              <a:t>Конечно, от реальности убежать можно, правда как правило это ничем хорошим не </a:t>
            </a:r>
            <a:r>
              <a:rPr lang="ru-RU" sz="1800" dirty="0" err="1"/>
              <a:t>заканчивается.Тот</a:t>
            </a:r>
            <a:r>
              <a:rPr lang="ru-RU" sz="1800" dirty="0"/>
              <a:t> же Обломов убегал от реальности и предавался мечтам на своем диванчике, когда он влюбился в Ольгу, то на миг читатели подумали, что он пойдет за своей мечтой и будет счастлив. Но Обломов, как и прежде предпочел убежать от реальности и продолжать и дальше грезить на своем мягком диванчике.</a:t>
            </a:r>
            <a:endParaRPr sz="1800" dirty="0"/>
          </a:p>
          <a:p>
            <a:pPr marL="91440" lvl="0" indent="-114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estrial"/>
              <a:buChar char=" "/>
            </a:pPr>
            <a:r>
              <a:rPr lang="ru-RU" sz="1800" dirty="0"/>
              <a:t>В реальности жить намного сложнее, чем в выдуманной жизни, но зато это настоящая жизнь.</a:t>
            </a:r>
            <a:endParaRPr sz="1800" dirty="0"/>
          </a:p>
          <a:p>
            <a:pPr marL="91440" lvl="0" indent="-114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estrial"/>
              <a:buChar char=" "/>
            </a:pPr>
            <a:r>
              <a:rPr lang="ru-RU" sz="1800" dirty="0"/>
              <a:t>Итак ,если проживать реальную жизнь, мы становимся более сильнее, а если убегать от реальности, то первая же проблема может легко сломать человека, поэтому убегать от действительности -это не выход.</a:t>
            </a:r>
            <a:endParaRPr sz="1800" dirty="0"/>
          </a:p>
          <a:p>
            <a:pPr marL="91440" marR="0" lvl="0" indent="-1524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Questrial"/>
              <a:buChar char=" "/>
            </a:pPr>
            <a:endParaRPr sz="2400" b="1" dirty="0">
              <a:solidFill>
                <a:srgbClr val="FF0000"/>
              </a:solidFill>
            </a:endParaRPr>
          </a:p>
          <a:p>
            <a:pPr marL="0" lvl="0" indent="0" algn="ctr">
              <a:spcBef>
                <a:spcPts val="1400"/>
              </a:spcBef>
              <a:buSzPts val="2400"/>
              <a:buNone/>
            </a:pPr>
            <a:r>
              <a:rPr lang="ru-RU" sz="2400" b="1" dirty="0">
                <a:solidFill>
                  <a:schemeClr val="tx1"/>
                </a:solidFill>
              </a:rPr>
              <a:t>(</a:t>
            </a:r>
            <a:r>
              <a:rPr lang="ru-RU" sz="2400" b="1" dirty="0" err="1">
                <a:solidFill>
                  <a:schemeClr val="tx1"/>
                </a:solidFill>
              </a:rPr>
              <a:t>Зейналов</a:t>
            </a:r>
            <a:r>
              <a:rPr lang="ru-RU" sz="2400" b="1" dirty="0">
                <a:solidFill>
                  <a:schemeClr val="tx1"/>
                </a:solidFill>
              </a:rPr>
              <a:t> Артем)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estrial"/>
              <a:buNone/>
            </a:pPr>
            <a:endParaRPr sz="24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estrial"/>
              <a:buNone/>
            </a:pPr>
            <a:endParaRPr sz="24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estrial"/>
              <a:buNone/>
            </a:pPr>
            <a:endParaRPr sz="24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estrial"/>
              <a:buNone/>
            </a:pPr>
            <a:endParaRPr sz="24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estrial"/>
              <a:buNone/>
            </a:pPr>
            <a:endParaRPr sz="24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estrial"/>
              <a:buNone/>
            </a:pPr>
            <a:endParaRPr sz="24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estrial"/>
              <a:buNone/>
            </a:pP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estrial"/>
              <a:buNone/>
            </a:pP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estrial"/>
              <a:buNone/>
            </a:pPr>
            <a:endParaRPr sz="24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35"/>
          <p:cNvSpPr txBox="1">
            <a:spLocks noGrp="1"/>
          </p:cNvSpPr>
          <p:nvPr>
            <p:ph type="title"/>
          </p:nvPr>
        </p:nvSpPr>
        <p:spPr>
          <a:xfrm>
            <a:off x="1024128" y="175846"/>
            <a:ext cx="9720072" cy="1277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</a:pPr>
            <a:r>
              <a:rPr lang="ru-RU" sz="3600" b="0" i="1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АРГУМЕНТ</a:t>
            </a:r>
            <a:endParaRPr sz="2400" b="0" i="1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002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4"/>
          <p:cNvSpPr txBox="1">
            <a:spLocks noGrp="1"/>
          </p:cNvSpPr>
          <p:nvPr>
            <p:ph type="body" idx="1"/>
          </p:nvPr>
        </p:nvSpPr>
        <p:spPr>
          <a:xfrm>
            <a:off x="930343" y="1547446"/>
            <a:ext cx="9720073" cy="5113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Quest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Questrial"/>
              <a:buNone/>
            </a:pPr>
            <a:r>
              <a:rPr lang="ru-RU" sz="1600"/>
              <a:t>В романе “Преступление и наказание” Федора Михайловича Достоевского повествуется о Родионе Романовиче Раскольникове, бедном студенте, который решился проверить свою теорию о разделении людей на “тварей дрожащих” и “права имеющих”на себе, и убил старуху, лишив жизни вместе с ней её случайно вошедшую сестру.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34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856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400"/>
              <a:buFont typeface="Arial"/>
              <a:buNone/>
            </a:pPr>
            <a:r>
              <a:rPr lang="ru-RU" sz="2400" b="1"/>
              <a:t>Преступление и наказание, Фёдор Михайлович Достоевский</a:t>
            </a:r>
            <a:endParaRPr sz="2400" b="1" i="0" u="none" strike="noStrike" cap="non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231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5"/>
          <p:cNvSpPr txBox="1">
            <a:spLocks noGrp="1"/>
          </p:cNvSpPr>
          <p:nvPr>
            <p:ph type="body" idx="1"/>
          </p:nvPr>
        </p:nvSpPr>
        <p:spPr>
          <a:xfrm>
            <a:off x="1024128" y="1324708"/>
            <a:ext cx="9720073" cy="4984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ru-RU" sz="1704" dirty="0">
                <a:solidFill>
                  <a:srgbClr val="1A1A1A"/>
                </a:solidFill>
              </a:rPr>
              <a:t>Какова роль мечты в жизни человека? Этот вопрос поднимает Федор Михайлович Достоевский в романе “Преступление и наказание”. Родион Романович Раскольников решается на проверку своей теории о разделении людей на “тварей дрожащих” и “права имеющих”. А именно: он хочет узнать свою принадлежность к одной из вышеперечисленных категорий. Убийство старухи служило доказательством отношения Родиона к  “права имеющим” и подтверждением его теории. Следовательно, мечта сыграла роль определения его отношения к одной из категорий.</a:t>
            </a:r>
            <a:endParaRPr sz="1704" dirty="0">
              <a:solidFill>
                <a:srgbClr val="1A1A1A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ru-RU" sz="1704" dirty="0">
                <a:solidFill>
                  <a:srgbClr val="1A1A1A"/>
                </a:solidFill>
              </a:rPr>
              <a:t>Также, примером из этого произведения может послужить то, что осуществление мечты человека является переломным моментом в его жизни и как-то влияет на него. Родион Романович после осуществления своей мечты(проверки теории) много анализирует и размышляет, его жизнь кардинально меняется.</a:t>
            </a:r>
            <a:endParaRPr sz="1704" dirty="0">
              <a:solidFill>
                <a:srgbClr val="1A1A1A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ru-RU" sz="1704" dirty="0">
                <a:solidFill>
                  <a:srgbClr val="1A1A1A"/>
                </a:solidFill>
              </a:rPr>
              <a:t>Из вышеперечисленного следует, что осуществление мечты играет роль в жизни человека и как-то меняет его, какой бы она ни была</a:t>
            </a:r>
            <a:r>
              <a:rPr lang="ru-RU" sz="1704" dirty="0" smtClean="0">
                <a:solidFill>
                  <a:srgbClr val="1A1A1A"/>
                </a:solidFill>
              </a:rPr>
              <a:t>.</a:t>
            </a:r>
          </a:p>
          <a:p>
            <a:pPr marL="0" lvl="0" indent="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ru-RU" sz="1704" dirty="0" smtClean="0">
                <a:solidFill>
                  <a:srgbClr val="1A1A1A"/>
                </a:solidFill>
              </a:rPr>
              <a:t>(Моисеев Арсений)</a:t>
            </a:r>
            <a:endParaRPr sz="1704" dirty="0">
              <a:solidFill>
                <a:srgbClr val="1A1A1A"/>
              </a:solidFill>
            </a:endParaRPr>
          </a:p>
        </p:txBody>
      </p:sp>
      <p:sp>
        <p:nvSpPr>
          <p:cNvPr id="257" name="Google Shape;257;p35"/>
          <p:cNvSpPr txBox="1">
            <a:spLocks noGrp="1"/>
          </p:cNvSpPr>
          <p:nvPr>
            <p:ph type="title"/>
          </p:nvPr>
        </p:nvSpPr>
        <p:spPr>
          <a:xfrm>
            <a:off x="1024128" y="175846"/>
            <a:ext cx="9720072" cy="1277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</a:pPr>
            <a:r>
              <a:rPr lang="ru-RU" sz="3000">
                <a:solidFill>
                  <a:srgbClr val="262626"/>
                </a:solidFill>
              </a:rPr>
              <a:t>Аргумент</a:t>
            </a:r>
            <a:endParaRPr sz="30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857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4"/>
          <p:cNvSpPr txBox="1">
            <a:spLocks noGrp="1"/>
          </p:cNvSpPr>
          <p:nvPr>
            <p:ph type="body" idx="1"/>
          </p:nvPr>
        </p:nvSpPr>
        <p:spPr>
          <a:xfrm>
            <a:off x="1150828" y="593879"/>
            <a:ext cx="9720000" cy="51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" lvl="0" indent="-15240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Char char=" "/>
            </a:pPr>
            <a:r>
              <a:rPr lang="ru-RU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А. П. Чехов, «Ионыч»</a:t>
            </a: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" lvl="0" indent="-88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Verdana"/>
              <a:buChar char=" "/>
            </a:pPr>
            <a:r>
              <a:rPr lang="ru-RU"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Главные герои: доктор Дмитрий Ионович Старцев, Иван Петрович Туркин, жена Вера Иосифовна,  дочь Екатерина Ивановна (Котик).</a:t>
            </a:r>
            <a:endParaRPr sz="1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" lvl="0" indent="-88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Verdana"/>
              <a:buChar char=" "/>
            </a:pPr>
            <a:r>
              <a:rPr lang="ru-RU"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Сюжет: </a:t>
            </a:r>
            <a:r>
              <a:rPr lang="ru-RU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В рассказе А. П. Чехова «Ионыч» герой мечтает о своей реализации в профессии. Он хочет помогать людям и нести добро в этот мир. Но Дмитрий попадает в глухую провинцию, где его чистосердечные порывы к свету заглушаются непролазной тьмой мещанства и пошлости. Все окружение молодого врача затягивает его в болото однообразия и скуки. Здесь никто ни к чему не стремится, никто ничего не жаждет. Все идет своим чередом. И Старцев тоже предает мечту, становясь заурядным толстым человеком средних лет. Он грубит и ворчит, обслуживая надоевших пациентов, которых он рассматривает исключительно в качестве источника заработка. Теперь он хочет только посидеть в клубе и поиграть в азартные игры.</a:t>
            </a:r>
            <a:endParaRPr sz="1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" marR="0" lvl="0" indent="-1397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 "/>
            </a:pPr>
            <a:endParaRPr/>
          </a:p>
        </p:txBody>
      </p:sp>
      <p:sp>
        <p:nvSpPr>
          <p:cNvPr id="252" name="Google Shape;252;p34"/>
          <p:cNvSpPr txBox="1">
            <a:spLocks noGrp="1"/>
          </p:cNvSpPr>
          <p:nvPr>
            <p:ph type="title"/>
          </p:nvPr>
        </p:nvSpPr>
        <p:spPr>
          <a:xfrm>
            <a:off x="1425450" y="0"/>
            <a:ext cx="9318600" cy="5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НАЗВАНИЕ ПРОИЗВЕДЕНИЯ. ГЕРОИ. СЮЖЕТ.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7009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5"/>
          <p:cNvSpPr txBox="1">
            <a:spLocks noGrp="1"/>
          </p:cNvSpPr>
          <p:nvPr>
            <p:ph type="body" idx="1"/>
          </p:nvPr>
        </p:nvSpPr>
        <p:spPr>
          <a:xfrm>
            <a:off x="1082075" y="249382"/>
            <a:ext cx="10353300" cy="6418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В рассказе А.П. Чехова “</a:t>
            </a:r>
            <a:r>
              <a:rPr lang="ru-RU" sz="16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Ионыч</a:t>
            </a:r>
            <a:r>
              <a:rPr lang="ru-RU" sz="16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”  мечта главного героя сбылась: он стал земским врачом в </a:t>
            </a:r>
            <a:r>
              <a:rPr lang="ru-RU" sz="16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Дялиже</a:t>
            </a:r>
            <a:r>
              <a:rPr lang="ru-RU" sz="16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. Молодой человек с удовольствием принимает пациентов, ходит пешком на вызовы, так как вначале не имеет даже лошади. При этом глухая провинция “уничтожает” образованного интеллигента :жители села малограмотны и не способны поддержать беседу на серьезные темы. Со временем Дмитрий Ионович превращается в </a:t>
            </a:r>
            <a:r>
              <a:rPr lang="ru-RU" sz="16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Ионыча</a:t>
            </a:r>
            <a:r>
              <a:rPr lang="ru-RU" sz="16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– духовно опустошенного героя, которого интересуют только деньги. Герой не смог приложить достаточно душевных сил и отстоять свои идеалы, став тем, кем он хотел стать. В конце концов </a:t>
            </a:r>
            <a:r>
              <a:rPr lang="ru-RU" sz="16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Ионычу</a:t>
            </a:r>
            <a:r>
              <a:rPr lang="ru-RU" sz="16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становится скучно, ничто, кроме материальных благ его не интересует, он равнодушен к природе, красоте, любви. </a:t>
            </a:r>
            <a:endParaRPr sz="16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Таким образом, </a:t>
            </a:r>
            <a:r>
              <a:rPr lang="ru-RU" sz="16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Ионыч</a:t>
            </a:r>
            <a:r>
              <a:rPr lang="ru-RU" sz="16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предает свою мечту, что предвещает ему полную духовную деградацию.</a:t>
            </a:r>
            <a:endParaRPr sz="16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Еще в рассказе А. П. Чехова мы видим крах мечты юной Катерины Туркиной, которая видела себя великой пианисткой. Ради карьеры девушка отвергла предложение руки и сердца молодого врача Дмитрия </a:t>
            </a:r>
            <a:r>
              <a:rPr lang="ru-RU" sz="16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Старцева</a:t>
            </a:r>
            <a:r>
              <a:rPr lang="ru-RU" sz="16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, о чем после пожалела. Годы, проведенные в столице, не дали результатов, и Котик не стала пианисткой. Вернувшись домой, девушка осознает, что не имеет должного таланта и пытается напомнить </a:t>
            </a:r>
            <a:r>
              <a:rPr lang="ru-RU" sz="16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Ионычу</a:t>
            </a:r>
            <a:r>
              <a:rPr lang="ru-RU" sz="16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о его былых чувствах, но получает отказ. Честолюбие и слепое следование за мечтой приводит к тому, что Туркина остается одна, теряя с годами молодость и красоту.</a:t>
            </a:r>
            <a:endParaRPr sz="16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Таким образом, не все мечты человеку дано реализовать, и он должен принять этот факт мужественно и спокойно, направив свои усилия в другое, более подходящее русло</a:t>
            </a:r>
            <a:r>
              <a:rPr lang="ru-RU" sz="1600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. (Румянцев Иван)</a:t>
            </a:r>
            <a:endParaRPr sz="16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1704" dirty="0"/>
          </a:p>
          <a:p>
            <a:pPr marL="0" lvl="0" indent="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1704" dirty="0"/>
          </a:p>
        </p:txBody>
      </p:sp>
      <p:sp>
        <p:nvSpPr>
          <p:cNvPr id="258" name="Google Shape;258;p35"/>
          <p:cNvSpPr txBox="1">
            <a:spLocks noGrp="1"/>
          </p:cNvSpPr>
          <p:nvPr>
            <p:ph type="title"/>
          </p:nvPr>
        </p:nvSpPr>
        <p:spPr>
          <a:xfrm>
            <a:off x="1082075" y="0"/>
            <a:ext cx="9604200" cy="4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40"/>
              <a:buFont typeface="Arial"/>
              <a:buNone/>
            </a:pPr>
            <a:r>
              <a:rPr lang="ru-RU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АРГУМЕНТ (Куда приводят мечты?)</a:t>
            </a:r>
            <a:endParaRPr sz="216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583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4"/>
          <p:cNvSpPr txBox="1">
            <a:spLocks noGrp="1"/>
          </p:cNvSpPr>
          <p:nvPr>
            <p:ph type="body" idx="1"/>
          </p:nvPr>
        </p:nvSpPr>
        <p:spPr>
          <a:xfrm>
            <a:off x="1024128" y="1195754"/>
            <a:ext cx="9720073" cy="5113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None/>
            </a:pPr>
            <a:r>
              <a:rPr lang="ru-RU"/>
              <a:t>А.П.Чехов - “Крыжовник”</a:t>
            </a:r>
            <a:endParaRPr/>
          </a:p>
          <a:p>
            <a:pPr marL="9144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None/>
            </a:pPr>
            <a:endParaRPr/>
          </a:p>
          <a:p>
            <a:pPr marL="9144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None/>
            </a:pPr>
            <a:r>
              <a:rPr lang="ru-RU"/>
              <a:t>Сюжет:</a:t>
            </a:r>
            <a:r>
              <a:rPr lang="ru-RU" sz="1350">
                <a:highlight>
                  <a:srgbClr val="FFFFFF"/>
                </a:highlight>
              </a:rPr>
              <a:t> Иван Иваныч и Буркин заходят к знакомому помещику - Павлу Константинычу. Иван Иваныч рассказывает приятелям о своем брате Николае Иваныче, который мечтал о своем поместье, сквозь несчастья и невзгоды шел к мечте.Он женился на богатой и некрасивой вдове, морил ее голодом, из-за чего вскоре она умерла, а Николай без угрызений совести купил себе имение. И когда  он купил себе усадьбу то переменился в толстого зажиточного “ барина “. Это опечало Ивана Иваныча и натолкнуло на мысли - каждый счастливый человек должен помнить, что существуют и несчастные, которым надо помогать.</a:t>
            </a:r>
            <a:endParaRPr/>
          </a:p>
        </p:txBody>
      </p:sp>
      <p:sp>
        <p:nvSpPr>
          <p:cNvPr id="251" name="Google Shape;251;p34"/>
          <p:cNvSpPr txBox="1">
            <a:spLocks noGrp="1"/>
          </p:cNvSpPr>
          <p:nvPr>
            <p:ph type="title"/>
          </p:nvPr>
        </p:nvSpPr>
        <p:spPr>
          <a:xfrm>
            <a:off x="1462828" y="223541"/>
            <a:ext cx="972000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400"/>
              <a:buFont typeface="Arial"/>
              <a:buNone/>
            </a:pPr>
            <a:r>
              <a:rPr lang="ru-RU" sz="2400" b="1"/>
              <a:t>Крыжовник</a:t>
            </a:r>
            <a:endParaRPr sz="2400" b="1"/>
          </a:p>
        </p:txBody>
      </p:sp>
    </p:spTree>
    <p:extLst>
      <p:ext uri="{BB962C8B-B14F-4D97-AF65-F5344CB8AC3E}">
        <p14:creationId xmlns:p14="http://schemas.microsoft.com/office/powerpoint/2010/main" val="541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5"/>
          <p:cNvSpPr txBox="1">
            <a:spLocks noGrp="1"/>
          </p:cNvSpPr>
          <p:nvPr>
            <p:ph type="body" idx="1"/>
          </p:nvPr>
        </p:nvSpPr>
        <p:spPr>
          <a:xfrm>
            <a:off x="563275" y="1056449"/>
            <a:ext cx="9720000" cy="54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estrial"/>
              <a:buNone/>
            </a:pPr>
            <a:r>
              <a:rPr lang="ru-RU" sz="1800" dirty="0">
                <a:solidFill>
                  <a:srgbClr val="000000"/>
                </a:solidFill>
              </a:rPr>
              <a:t>Может ли мечта человека отражать его суть? Я думаю да, ведь наши настоящие мечты -это важная составляющая нас самих. Каким бы ни был человек, у него есть мечта, большая и маленькая; фантазия, что изменит мир, или та, что не изменит ничего. На мой взгляд ,не мечтающие люди и не и люди вовсе, и зачастую мечтания человека отражают его истинную сущность. </a:t>
            </a:r>
            <a:endParaRPr sz="1800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estrial"/>
              <a:buNone/>
            </a:pPr>
            <a:r>
              <a:rPr lang="ru-RU" sz="1800" dirty="0">
                <a:solidFill>
                  <a:srgbClr val="000000"/>
                </a:solidFill>
              </a:rPr>
              <a:t>Так и произошло с братом главного героя Ивана </a:t>
            </a:r>
            <a:r>
              <a:rPr lang="ru-RU" sz="1800" dirty="0" err="1">
                <a:solidFill>
                  <a:srgbClr val="000000"/>
                </a:solidFill>
              </a:rPr>
              <a:t>Иваныча</a:t>
            </a:r>
            <a:r>
              <a:rPr lang="ru-RU" sz="1800" dirty="0">
                <a:solidFill>
                  <a:srgbClr val="000000"/>
                </a:solidFill>
              </a:rPr>
              <a:t> из рассказа Антона Павловича Чехова “Крыжовник”- Николаем </a:t>
            </a:r>
            <a:r>
              <a:rPr lang="ru-RU" sz="1800" dirty="0" err="1">
                <a:solidFill>
                  <a:srgbClr val="000000"/>
                </a:solidFill>
              </a:rPr>
              <a:t>Иванычем</a:t>
            </a:r>
            <a:r>
              <a:rPr lang="ru-RU" sz="1800" dirty="0">
                <a:solidFill>
                  <a:srgbClr val="000000"/>
                </a:solidFill>
              </a:rPr>
              <a:t> .  Детство братьев прошло в имении отца, но после его смерти поместье отобрали за долги. Тогда у Николая </a:t>
            </a:r>
            <a:r>
              <a:rPr lang="ru-RU" sz="1800" dirty="0" err="1">
                <a:solidFill>
                  <a:srgbClr val="000000"/>
                </a:solidFill>
              </a:rPr>
              <a:t>Иваныча</a:t>
            </a:r>
            <a:r>
              <a:rPr lang="ru-RU" sz="1800" dirty="0">
                <a:solidFill>
                  <a:srgbClr val="000000"/>
                </a:solidFill>
              </a:rPr>
              <a:t> родилась мечта - купить свое маленькое поместье. Он фанатично шел к своей мечте сквозь бедность, голод, брак по </a:t>
            </a:r>
            <a:r>
              <a:rPr lang="ru-RU" sz="1800" dirty="0" err="1">
                <a:solidFill>
                  <a:srgbClr val="000000"/>
                </a:solidFill>
              </a:rPr>
              <a:t>расчету.Николай</a:t>
            </a:r>
            <a:r>
              <a:rPr lang="ru-RU" sz="1800" dirty="0">
                <a:solidFill>
                  <a:srgbClr val="000000"/>
                </a:solidFill>
              </a:rPr>
              <a:t> женился на некрасивой, но очень богатой вдове. Он морил ее голодом, из-за чего вскоре она умерла. Николай </a:t>
            </a:r>
            <a:r>
              <a:rPr lang="ru-RU" sz="1800" dirty="0" err="1">
                <a:solidFill>
                  <a:srgbClr val="000000"/>
                </a:solidFill>
              </a:rPr>
              <a:t>Иваныч</a:t>
            </a:r>
            <a:r>
              <a:rPr lang="ru-RU" sz="1800" dirty="0">
                <a:solidFill>
                  <a:srgbClr val="000000"/>
                </a:solidFill>
              </a:rPr>
              <a:t> не испытываю никаких мук совести, купил себе имение. Несмотря ни на что, брат Ивана </a:t>
            </a:r>
            <a:r>
              <a:rPr lang="ru-RU" sz="1800" dirty="0" err="1">
                <a:solidFill>
                  <a:srgbClr val="000000"/>
                </a:solidFill>
              </a:rPr>
              <a:t>Иваныча</a:t>
            </a:r>
            <a:r>
              <a:rPr lang="ru-RU" sz="1800" dirty="0">
                <a:solidFill>
                  <a:srgbClr val="000000"/>
                </a:solidFill>
              </a:rPr>
              <a:t> добился своего. Когда он купил свою усадебку, то превратился в зажиточного “барина”. Главным героем “...</a:t>
            </a:r>
            <a:r>
              <a:rPr lang="ru-RU" sz="1800" dirty="0">
                <a:highlight>
                  <a:srgbClr val="FFFFFF"/>
                </a:highlight>
              </a:rPr>
              <a:t>овладело чувство, близкое к отчаянию…” , так как он </a:t>
            </a:r>
            <a:r>
              <a:rPr lang="ru-RU" sz="1800" dirty="0">
                <a:solidFill>
                  <a:srgbClr val="000000"/>
                </a:solidFill>
              </a:rPr>
              <a:t> понял - его брат это один многих </a:t>
            </a:r>
            <a:r>
              <a:rPr lang="ru-RU" sz="1800" dirty="0" err="1">
                <a:solidFill>
                  <a:srgbClr val="000000"/>
                </a:solidFill>
              </a:rPr>
              <a:t>людей,что</a:t>
            </a:r>
            <a:r>
              <a:rPr lang="ru-RU" sz="1800" dirty="0">
                <a:solidFill>
                  <a:srgbClr val="000000"/>
                </a:solidFill>
              </a:rPr>
              <a:t> живут счастливо, не думая о несчастье других.</a:t>
            </a:r>
            <a:endParaRPr sz="1800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estrial"/>
              <a:buNone/>
            </a:pPr>
            <a:r>
              <a:rPr lang="ru-RU" sz="1800" dirty="0">
                <a:solidFill>
                  <a:srgbClr val="000000"/>
                </a:solidFill>
              </a:rPr>
              <a:t> Мечта Николая </a:t>
            </a:r>
            <a:r>
              <a:rPr lang="ru-RU" sz="1800" dirty="0" err="1">
                <a:solidFill>
                  <a:srgbClr val="000000"/>
                </a:solidFill>
              </a:rPr>
              <a:t>Иваныча</a:t>
            </a:r>
            <a:r>
              <a:rPr lang="ru-RU" sz="1800" dirty="0">
                <a:solidFill>
                  <a:srgbClr val="000000"/>
                </a:solidFill>
              </a:rPr>
              <a:t> была эгоистична, таким и оказался он сам - эгоистом, безмерно довольным собой и своими достижениями. Человеком, который не понимает : если с ним случится беда то “...</a:t>
            </a:r>
            <a:r>
              <a:rPr lang="ru-RU" sz="1800" dirty="0">
                <a:highlight>
                  <a:srgbClr val="FFFFFF"/>
                </a:highlight>
              </a:rPr>
              <a:t>его никто не увидит и не услышит, как он сейчас не видит и не слышит других</a:t>
            </a:r>
            <a:r>
              <a:rPr lang="ru-RU" sz="1800" dirty="0" smtClean="0">
                <a:highlight>
                  <a:srgbClr val="FFFFFF"/>
                </a:highlight>
              </a:rPr>
              <a:t>...”</a:t>
            </a:r>
          </a:p>
          <a:p>
            <a:pPr marL="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estrial"/>
              <a:buNone/>
            </a:pPr>
            <a:r>
              <a:rPr lang="ru-RU" sz="1800" b="1" i="0" u="none" strike="noStrike" cap="none" dirty="0" smtClean="0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ru-RU" sz="1800" b="1" i="0" u="none" strike="noStrike" cap="none" dirty="0" err="1" smtClean="0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Стюхин</a:t>
            </a:r>
            <a:r>
              <a:rPr lang="ru-RU" sz="1800" b="1" i="0" u="none" strike="noStrike" cap="none" dirty="0" smtClean="0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Павел)</a:t>
            </a:r>
            <a:endParaRPr sz="1800" b="1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estrial"/>
              <a:buNone/>
            </a:pPr>
            <a:endParaRPr sz="24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estrial"/>
              <a:buNone/>
            </a:pPr>
            <a:endParaRPr sz="24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estrial"/>
              <a:buNone/>
            </a:pPr>
            <a:endParaRPr sz="24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35"/>
          <p:cNvSpPr txBox="1">
            <a:spLocks noGrp="1"/>
          </p:cNvSpPr>
          <p:nvPr>
            <p:ph type="title"/>
          </p:nvPr>
        </p:nvSpPr>
        <p:spPr>
          <a:xfrm>
            <a:off x="1024125" y="0"/>
            <a:ext cx="9720000" cy="11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</a:pPr>
            <a:r>
              <a:rPr lang="ru-RU" sz="3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АРГУМЕНТ</a:t>
            </a:r>
            <a:endParaRPr sz="3600">
              <a:solidFill>
                <a:srgbClr val="262626"/>
              </a:solidFill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</a:pPr>
            <a:r>
              <a:rPr lang="ru-RU"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ru-RU" sz="1704">
                <a:solidFill>
                  <a:schemeClr val="dk1"/>
                </a:solidFill>
              </a:rPr>
              <a:t>Можно ли судить о человеке по его мечте?</a:t>
            </a:r>
            <a:r>
              <a:rPr lang="ru-RU"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24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870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024128" y="789709"/>
            <a:ext cx="9720073" cy="5519651"/>
          </a:xfrm>
        </p:spPr>
        <p:txBody>
          <a:bodyPr/>
          <a:lstStyle/>
          <a:p>
            <a:r>
              <a:rPr lang="ru-RU" b="1" dirty="0" smtClean="0"/>
              <a:t>МЕЧТА-</a:t>
            </a:r>
            <a:r>
              <a:rPr lang="ru-RU" dirty="0"/>
              <a:t>    </a:t>
            </a:r>
            <a:r>
              <a:rPr lang="ru-RU" dirty="0" smtClean="0"/>
              <a:t>синонимический </a:t>
            </a:r>
            <a:r>
              <a:rPr lang="ru-RU" dirty="0"/>
              <a:t>ряд: мираж-</a:t>
            </a:r>
            <a:r>
              <a:rPr lang="ru-RU" dirty="0" err="1"/>
              <a:t>обманчивость,воображение</a:t>
            </a:r>
            <a:r>
              <a:rPr lang="ru-RU" dirty="0"/>
              <a:t>.</a:t>
            </a:r>
          </a:p>
          <a:p>
            <a:r>
              <a:rPr lang="ru-RU" dirty="0"/>
              <a:t>надежда-</a:t>
            </a:r>
            <a:r>
              <a:rPr lang="ru-RU" dirty="0" err="1"/>
              <a:t>предвкушение,вера</a:t>
            </a:r>
            <a:r>
              <a:rPr lang="ru-RU" dirty="0"/>
              <a:t>.</a:t>
            </a:r>
          </a:p>
          <a:p>
            <a:r>
              <a:rPr lang="ru-RU" dirty="0"/>
              <a:t>утопия-</a:t>
            </a:r>
            <a:r>
              <a:rPr lang="ru-RU" dirty="0" err="1"/>
              <a:t>фантазия,мечта,сказка</a:t>
            </a:r>
            <a:r>
              <a:rPr lang="ru-RU" dirty="0"/>
              <a:t>.</a:t>
            </a:r>
          </a:p>
          <a:p>
            <a:r>
              <a:rPr lang="ru-RU" dirty="0"/>
              <a:t>цель-</a:t>
            </a:r>
            <a:r>
              <a:rPr lang="ru-RU" dirty="0" err="1"/>
              <a:t>стремление,задача,намерение</a:t>
            </a:r>
            <a:r>
              <a:rPr lang="ru-RU" dirty="0"/>
              <a:t>.</a:t>
            </a:r>
          </a:p>
          <a:p>
            <a:r>
              <a:rPr lang="ru-RU" dirty="0"/>
              <a:t>действительность-</a:t>
            </a:r>
            <a:r>
              <a:rPr lang="ru-RU" dirty="0" err="1"/>
              <a:t>реальность,сущность,настояще,явь</a:t>
            </a:r>
            <a:r>
              <a:rPr lang="ru-RU" dirty="0"/>
              <a:t>.</a:t>
            </a:r>
          </a:p>
          <a:p>
            <a:r>
              <a:rPr lang="ru-RU" dirty="0"/>
              <a:t>объективность-честность </a:t>
            </a:r>
            <a:r>
              <a:rPr lang="ru-RU" dirty="0" err="1"/>
              <a:t>справедливотьс</a:t>
            </a:r>
            <a:r>
              <a:rPr lang="ru-RU" dirty="0"/>
              <a:t> непредвзятость.</a:t>
            </a:r>
          </a:p>
          <a:p>
            <a:endParaRPr lang="ru-RU" b="1" dirty="0"/>
          </a:p>
          <a:p>
            <a:r>
              <a:rPr lang="ru-RU" b="1" dirty="0"/>
              <a:t>Устойчивые выражения и словоупотребление:</a:t>
            </a:r>
          </a:p>
          <a:p>
            <a:r>
              <a:rPr lang="ru-RU" dirty="0"/>
              <a:t>лелеять мечту, витать в облаках,  голубая мечта, мечтать не вредно, мечты сбываются, воздушные замки (неосуществимые планы, несбыточные мечты), спуститься с небес на </a:t>
            </a:r>
            <a:r>
              <a:rPr lang="ru-RU" dirty="0" err="1"/>
              <a:t>землю,мечта</a:t>
            </a:r>
            <a:r>
              <a:rPr lang="ru-RU" dirty="0"/>
              <a:t> </a:t>
            </a:r>
            <a:r>
              <a:rPr lang="ru-RU" dirty="0" err="1" smtClean="0"/>
              <a:t>исполнилась,смотреть</a:t>
            </a:r>
            <a:r>
              <a:rPr lang="ru-RU" dirty="0" smtClean="0"/>
              <a:t> </a:t>
            </a:r>
            <a:r>
              <a:rPr lang="ru-RU" dirty="0"/>
              <a:t>сквозь розовые очки, мечтательная натура, погрузиться в мир грёз.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01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4"/>
          <p:cNvSpPr txBox="1">
            <a:spLocks noGrp="1"/>
          </p:cNvSpPr>
          <p:nvPr>
            <p:ph type="body" idx="1"/>
          </p:nvPr>
        </p:nvSpPr>
        <p:spPr>
          <a:xfrm>
            <a:off x="873093" y="1451546"/>
            <a:ext cx="9720000" cy="51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marR="0" lvl="0" indent="-3683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●"/>
            </a:pPr>
            <a:r>
              <a:rPr lang="ru-RU" sz="1800" b="1" dirty="0"/>
              <a:t>Герои:  </a:t>
            </a:r>
            <a:r>
              <a:rPr lang="ru-RU" sz="1800" dirty="0"/>
              <a:t> </a:t>
            </a:r>
            <a:r>
              <a:rPr lang="ru-RU" sz="1800" b="1" dirty="0" err="1"/>
              <a:t>Ассоль</a:t>
            </a:r>
            <a:r>
              <a:rPr lang="ru-RU" sz="1800" dirty="0"/>
              <a:t> - юная девушка, ждущая своего принца</a:t>
            </a:r>
            <a:endParaRPr sz="1800" dirty="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/>
              <a:t>               Артур Грей</a:t>
            </a:r>
            <a:r>
              <a:rPr lang="ru-RU" sz="1800" dirty="0"/>
              <a:t> - капитан, поднявший алые паруса и увезший </a:t>
            </a:r>
            <a:r>
              <a:rPr lang="ru-RU" sz="1800" dirty="0" err="1"/>
              <a:t>Ассоль</a:t>
            </a:r>
            <a:endParaRPr sz="1800" dirty="0"/>
          </a:p>
          <a:p>
            <a:pPr marL="45720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ru-RU" sz="1800" dirty="0"/>
              <a:t>               </a:t>
            </a:r>
            <a:r>
              <a:rPr lang="ru-RU" sz="1800" b="1" dirty="0" err="1"/>
              <a:t>Лонгрен</a:t>
            </a:r>
            <a:r>
              <a:rPr lang="ru-RU" sz="1800" dirty="0"/>
              <a:t> - отец </a:t>
            </a:r>
            <a:r>
              <a:rPr lang="ru-RU" sz="1800" dirty="0" err="1"/>
              <a:t>Ассоль</a:t>
            </a:r>
            <a:r>
              <a:rPr lang="ru-RU" sz="1800" dirty="0"/>
              <a:t>, делал игрушки, заботился о дочери.</a:t>
            </a:r>
            <a:endParaRPr sz="1800" dirty="0"/>
          </a:p>
          <a:p>
            <a:pPr marL="45720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ru-RU" sz="1800" b="1" dirty="0"/>
              <a:t>Сюжет: </a:t>
            </a:r>
            <a:r>
              <a:rPr lang="ru-RU" sz="1800" dirty="0"/>
              <a:t>В произведении рассказывается о жизни </a:t>
            </a:r>
            <a:r>
              <a:rPr lang="ru-RU" sz="1800" dirty="0" err="1"/>
              <a:t>Ассоль,которая</a:t>
            </a:r>
            <a:r>
              <a:rPr lang="ru-RU" sz="1800" dirty="0"/>
              <a:t> в детстве ,когда ей было пять месяцев ,потеряла свою мать. И она стала жить со своим отцом-</a:t>
            </a:r>
            <a:r>
              <a:rPr lang="ru-RU" sz="1800" dirty="0" err="1"/>
              <a:t>моряком.После</a:t>
            </a:r>
            <a:r>
              <a:rPr lang="ru-RU" sz="1800" dirty="0"/>
              <a:t> </a:t>
            </a:r>
            <a:r>
              <a:rPr lang="ru-RU" sz="1800" dirty="0" err="1"/>
              <a:t>отставки,он</a:t>
            </a:r>
            <a:r>
              <a:rPr lang="ru-RU" sz="1800" dirty="0"/>
              <a:t> стал делать </a:t>
            </a:r>
            <a:r>
              <a:rPr lang="ru-RU" sz="1800" dirty="0" err="1"/>
              <a:t>игрушки,чтобы</a:t>
            </a:r>
            <a:r>
              <a:rPr lang="ru-RU" sz="1800" dirty="0"/>
              <a:t> заработать на </a:t>
            </a:r>
            <a:r>
              <a:rPr lang="ru-RU" sz="1800" dirty="0" err="1"/>
              <a:t>жизнь.Однажды</a:t>
            </a:r>
            <a:r>
              <a:rPr lang="ru-RU" sz="1800" dirty="0"/>
              <a:t> </a:t>
            </a:r>
            <a:r>
              <a:rPr lang="ru-RU" sz="1800" dirty="0" err="1"/>
              <a:t>Ассоль</a:t>
            </a:r>
            <a:r>
              <a:rPr lang="ru-RU" sz="1800" dirty="0"/>
              <a:t> встречает в лесу старика и он рассказывает ей о том ,что когда он повзрослеет ,к ней приплывет принц на корабле с алыми </a:t>
            </a:r>
            <a:r>
              <a:rPr lang="ru-RU" sz="1800" dirty="0" err="1"/>
              <a:t>парусами,и</a:t>
            </a:r>
            <a:r>
              <a:rPr lang="ru-RU" sz="1800" dirty="0"/>
              <a:t> после этого </a:t>
            </a:r>
            <a:r>
              <a:rPr lang="ru-RU" sz="1800" dirty="0" err="1"/>
              <a:t>Ассоль</a:t>
            </a:r>
            <a:r>
              <a:rPr lang="ru-RU" sz="1800" dirty="0"/>
              <a:t> стала ждать принца. И в один прекрасный день -это произошло</a:t>
            </a:r>
            <a:r>
              <a:rPr lang="ru-RU" sz="1800" dirty="0" smtClean="0"/>
              <a:t>.</a:t>
            </a:r>
          </a:p>
          <a:p>
            <a:pPr marL="45720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lang="ru-RU" sz="1800" dirty="0"/>
          </a:p>
          <a:p>
            <a:pPr marL="45720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ru-RU" sz="1800" dirty="0" smtClean="0"/>
              <a:t>(Усманова Валерия)</a:t>
            </a:r>
            <a:endParaRPr sz="1800" dirty="0"/>
          </a:p>
          <a:p>
            <a:pPr marL="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1200" b="1" dirty="0"/>
          </a:p>
        </p:txBody>
      </p:sp>
      <p:sp>
        <p:nvSpPr>
          <p:cNvPr id="251" name="Google Shape;251;p34"/>
          <p:cNvSpPr txBox="1">
            <a:spLocks noGrp="1"/>
          </p:cNvSpPr>
          <p:nvPr>
            <p:ph type="title"/>
          </p:nvPr>
        </p:nvSpPr>
        <p:spPr>
          <a:xfrm>
            <a:off x="1024128" y="594741"/>
            <a:ext cx="972000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400"/>
              <a:buFont typeface="Arial"/>
              <a:buNone/>
            </a:pPr>
            <a:r>
              <a:rPr lang="ru-RU" sz="2400" b="1"/>
              <a:t>Александр Грин “Алые паруса”</a:t>
            </a:r>
            <a:endParaRPr sz="2400" b="1" i="0" u="none" strike="noStrike" cap="non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065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5"/>
          <p:cNvSpPr txBox="1">
            <a:spLocks noGrp="1"/>
          </p:cNvSpPr>
          <p:nvPr>
            <p:ph type="body" idx="1"/>
          </p:nvPr>
        </p:nvSpPr>
        <p:spPr>
          <a:xfrm>
            <a:off x="1024128" y="1324708"/>
            <a:ext cx="9720073" cy="4984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" marR="0" lvl="0" indent="-1524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Questrial"/>
              <a:buChar char=" "/>
            </a:pPr>
            <a:r>
              <a:rPr lang="ru-RU" sz="2400" b="1">
                <a:solidFill>
                  <a:srgbClr val="000000"/>
                </a:solidFill>
              </a:rPr>
              <a:t>                          Тема: “Для чего нужны мечты?”</a:t>
            </a:r>
            <a:endParaRPr sz="2400" b="1">
              <a:solidFill>
                <a:srgbClr val="000000"/>
              </a:solidFill>
            </a:endParaRPr>
          </a:p>
          <a:p>
            <a:pPr marL="91440" marR="0" lvl="0" indent="-1143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estrial"/>
              <a:buChar char=" "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В жизни человека мечта играет важную роль.Мечта помогает человеку развиваться,идти вперед,открывать новые горизонты,испытывать ощущения радости и восторга. Также источник вдохновения и мотивации.</a:t>
            </a:r>
            <a:endParaRPr sz="1800">
              <a:highlight>
                <a:srgbClr val="FFFFFF"/>
              </a:highlight>
            </a:endParaRPr>
          </a:p>
          <a:p>
            <a:pPr marL="91440" marR="0" lvl="0" indent="-1143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estrial"/>
              <a:buChar char=" "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В произведении А.Грина « Алые паруса» Ассоль, живущая в скромной, бедной обстановке, среди людей, занятых лишь работой, мечтает о прекрасном корабле с алыми парусами, который непременно увезёт её в прекрасную страну. Предсказание, услышанное ею в детстве породило эту мечту. Её мечта сбылась благодаря другому такому же мечтателю который с детства любил воплощать в жизнь мечты-и свои, и чужие. Писатель знал эту силу, для которой не существует никаких преград, не существует ничего невозможного. Нужно только твердо верить в свою мечту и ждать чуда.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91440" marR="0" lvl="0" indent="-1143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estrial"/>
              <a:buChar char=" "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Мечты нужны людям для того, чтобы не погрязнуть в скучной, иногда невыносимой реальности. Кроме того, именно мечтатели делают реальность прекраснее, так как посягают на то, что никогда не отважится сделать реалист.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91440" marR="0" lvl="0" indent="-889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Questrial"/>
              <a:buChar char=" "/>
            </a:pPr>
            <a:endParaRPr sz="1400" b="1">
              <a:solidFill>
                <a:srgbClr val="000000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estrial"/>
              <a:buNone/>
            </a:pPr>
            <a:endParaRPr sz="2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estrial"/>
              <a:buNone/>
            </a:pPr>
            <a:endParaRPr sz="2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estrial"/>
              <a:buNone/>
            </a:pPr>
            <a:endParaRPr sz="2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estrial"/>
              <a:buNone/>
            </a:pPr>
            <a:endParaRPr sz="2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estrial"/>
              <a:buNone/>
            </a:pPr>
            <a:endParaRPr sz="2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estrial"/>
              <a:buNone/>
            </a:pPr>
            <a:endParaRPr sz="2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estrial"/>
              <a:buNone/>
            </a:pPr>
            <a:r>
              <a:rPr lang="ru-RU" sz="2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Не забудьте сделать вывод!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estrial"/>
              <a:buNone/>
            </a:pPr>
            <a:r>
              <a:rPr lang="ru-RU" sz="2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Подпишите свою работу!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estrial"/>
              <a:buNone/>
            </a:pPr>
            <a:endParaRPr sz="2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35"/>
          <p:cNvSpPr txBox="1">
            <a:spLocks noGrp="1"/>
          </p:cNvSpPr>
          <p:nvPr>
            <p:ph type="title"/>
          </p:nvPr>
        </p:nvSpPr>
        <p:spPr>
          <a:xfrm>
            <a:off x="1024128" y="175846"/>
            <a:ext cx="9720072" cy="1277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</a:pPr>
            <a:r>
              <a:rPr lang="ru-RU" sz="3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АРГУМЕНТ</a:t>
            </a:r>
            <a:endParaRPr sz="24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533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4"/>
          <p:cNvSpPr txBox="1">
            <a:spLocks noGrp="1"/>
          </p:cNvSpPr>
          <p:nvPr>
            <p:ph type="body" idx="1"/>
          </p:nvPr>
        </p:nvSpPr>
        <p:spPr>
          <a:xfrm>
            <a:off x="930343" y="1547446"/>
            <a:ext cx="9720073" cy="5113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Questrial"/>
              <a:buNone/>
            </a:pPr>
            <a:r>
              <a:rPr lang="ru-RU" sz="1600"/>
              <a:t>В романе-антиутопии Джорджа Оруэлла “1984” рассказывается о Уинстоне Смите, который является членом правящей партии. Он сомневается в идеалах своей партии, а потому вскоре вступает в революционное движение вместе со своей возлюбленной Джулией. 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34"/>
          <p:cNvSpPr txBox="1">
            <a:spLocks noGrp="1"/>
          </p:cNvSpPr>
          <p:nvPr>
            <p:ph type="title"/>
          </p:nvPr>
        </p:nvSpPr>
        <p:spPr>
          <a:xfrm>
            <a:off x="1062553" y="594816"/>
            <a:ext cx="972000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400"/>
              <a:buFont typeface="Arial"/>
              <a:buNone/>
            </a:pPr>
            <a:r>
              <a:rPr lang="ru-RU" sz="2400" b="1"/>
              <a:t>“1984” Джордж Оруэлл</a:t>
            </a:r>
            <a:endParaRPr sz="2400" b="1" i="0" u="none" strike="noStrike" cap="non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727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5"/>
          <p:cNvSpPr txBox="1">
            <a:spLocks noGrp="1"/>
          </p:cNvSpPr>
          <p:nvPr>
            <p:ph type="body" idx="1"/>
          </p:nvPr>
        </p:nvSpPr>
        <p:spPr>
          <a:xfrm>
            <a:off x="793578" y="1123033"/>
            <a:ext cx="9720000" cy="49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ru-RU" sz="1700" dirty="0">
                <a:solidFill>
                  <a:srgbClr val="000000"/>
                </a:solidFill>
              </a:rPr>
              <a:t>     </a:t>
            </a:r>
            <a:r>
              <a:rPr lang="ru-RU" sz="1700" dirty="0"/>
              <a:t>Может ли реальность разрушить мечту? Это один из многочисленных вопросов, которые поднимает Джордж Оруэлл в своем романе-антиутопии “1984”. Уинстон Смит мечтает о свободной стране, в которой наличие прав человека будет неотъемлемой частью политического строя, а потому, чтобы осуществить свою мечту, он вступает в революционное движение против правящей партии. Уинстон верит, что сможет внести свою лепту в изменение мира и, что ради исполнения своей мечты он пойдет на все, даже на смерть. Но вскоре он узнает, что революционное движение обманчиво и полностью состоит из партийной полиции. Его ловят и приговаривают к тяжелейшей мере наказания, что в итоге приводит к тому, что Уинстон понимает всю несбыточность его мечты в окружающих реалиях.</a:t>
            </a:r>
            <a:br>
              <a:rPr lang="ru-RU" sz="1700" dirty="0"/>
            </a:br>
            <a:r>
              <a:rPr lang="ru-RU" sz="1700" dirty="0"/>
              <a:t>    </a:t>
            </a:r>
            <a:r>
              <a:rPr lang="ru-RU" sz="1700" dirty="0" smtClean="0"/>
              <a:t>Также </a:t>
            </a:r>
            <a:r>
              <a:rPr lang="ru-RU" sz="1700" dirty="0"/>
              <a:t>через некоторое время после </a:t>
            </a:r>
            <a:r>
              <a:rPr lang="ru-RU" sz="1700" dirty="0" smtClean="0"/>
              <a:t>поимки </a:t>
            </a:r>
            <a:r>
              <a:rPr lang="ru-RU" sz="1700" dirty="0"/>
              <a:t>Уинстон Смит проходит ряд пыток, которые направлены на изменение его убеждений и сознания. Уинстон долгое время не сдается и остается верен своим убеждениям, мечте, в которую все еще верил, и самому себе, </a:t>
            </a:r>
            <a:r>
              <a:rPr lang="ru-RU" sz="1700" dirty="0" smtClean="0"/>
              <a:t>однако продолжительные </a:t>
            </a:r>
            <a:r>
              <a:rPr lang="ru-RU" sz="1700" dirty="0"/>
              <a:t>пытки вынуждают его отказаться от всего того, чему он был верен, в том числе и мечты.</a:t>
            </a:r>
            <a:endParaRPr sz="1700" dirty="0"/>
          </a:p>
          <a:p>
            <a:pPr marL="0" lvl="0" indent="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ru-RU" sz="1700" dirty="0"/>
              <a:t>    Таким образом, можно сделать вывод о том, что окружающий мир способен непосредственно воздействовать на человеческую мечту. Он может не только изменить её, но и разрушить. Останется ли человек верен своей мечте до конца или откажется от неё, зависит от самого человека и уровня внешнего воздействия реальности на него</a:t>
            </a:r>
            <a:r>
              <a:rPr lang="ru-RU" sz="1700" dirty="0" smtClean="0"/>
              <a:t>.</a:t>
            </a:r>
          </a:p>
          <a:p>
            <a:pPr marL="0" lvl="0" indent="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lang="ru-RU" sz="1700" dirty="0"/>
          </a:p>
          <a:p>
            <a:pPr marL="0" lvl="0" indent="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ru-RU" sz="1700" dirty="0" smtClean="0"/>
              <a:t>(Чернышев Александр)</a:t>
            </a:r>
            <a:endParaRPr sz="1700" dirty="0"/>
          </a:p>
        </p:txBody>
      </p:sp>
      <p:sp>
        <p:nvSpPr>
          <p:cNvPr id="257" name="Google Shape;257;p35"/>
          <p:cNvSpPr txBox="1">
            <a:spLocks noGrp="1"/>
          </p:cNvSpPr>
          <p:nvPr>
            <p:ph type="title"/>
          </p:nvPr>
        </p:nvSpPr>
        <p:spPr>
          <a:xfrm>
            <a:off x="1072153" y="56621"/>
            <a:ext cx="9720000" cy="12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</a:pPr>
            <a:r>
              <a:rPr lang="ru-RU" sz="3000">
                <a:solidFill>
                  <a:srgbClr val="262626"/>
                </a:solidFill>
              </a:rPr>
              <a:t>Аргумент</a:t>
            </a:r>
            <a:endParaRPr sz="3000">
              <a:solidFill>
                <a:srgbClr val="262626"/>
              </a:solidFill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</a:pPr>
            <a:r>
              <a:rPr lang="ru-RU" sz="1400">
                <a:solidFill>
                  <a:schemeClr val="dk1"/>
                </a:solidFill>
              </a:rPr>
              <a:t>(Может ли реальность разрушить мечту?)</a:t>
            </a:r>
            <a:endParaRPr sz="290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4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24128" y="1195754"/>
            <a:ext cx="9720073" cy="5113606"/>
          </a:xfrm>
        </p:spPr>
        <p:txBody>
          <a:bodyPr/>
          <a:lstStyle/>
          <a:p>
            <a:r>
              <a:rPr lang="ru-RU" dirty="0" smtClean="0"/>
              <a:t>М. Ю. Лермонтов «Мцыри».</a:t>
            </a:r>
          </a:p>
          <a:p>
            <a:r>
              <a:rPr lang="ru-RU" dirty="0" smtClean="0"/>
              <a:t>Мцыри (мальчик-горец)</a:t>
            </a:r>
          </a:p>
          <a:p>
            <a:r>
              <a:rPr lang="ru-RU" dirty="0" smtClean="0"/>
              <a:t>Старик-монах (растил Мцыри)</a:t>
            </a:r>
          </a:p>
          <a:p>
            <a:r>
              <a:rPr lang="ru-RU" dirty="0" smtClean="0"/>
              <a:t>Русский генерал (нашёл Мцыри, когда тот был ещё ребёнком)</a:t>
            </a:r>
          </a:p>
          <a:p>
            <a:r>
              <a:rPr lang="ru-RU" dirty="0" smtClean="0"/>
              <a:t>Сюжет:</a:t>
            </a:r>
          </a:p>
          <a:p>
            <a:r>
              <a:rPr lang="ru-RU" dirty="0" smtClean="0"/>
              <a:t>Русский генерал возвращается домой с войны и ведёт за собой пленённого мальчика-горца, который по дороге занемог, из-за чего первый оставил его на попечение в монастыре. Там монахи дают мальчику имя Мцыри и растят его. Герой тоскует по Родине и во время грозы сбегает из монастыря, но через три дня его находят израненным. Мцыри исповедуется старику-монаху, который его вырастил, и умирает.</a:t>
            </a:r>
          </a:p>
          <a:p>
            <a:pPr algn="r"/>
            <a:r>
              <a:rPr lang="ru-RU" dirty="0" smtClean="0"/>
              <a:t>Щеголев Роман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85672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Название произведения. герои. сюжет.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54007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338" y="1137139"/>
            <a:ext cx="9900140" cy="58615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2400" b="1" dirty="0">
                <a:solidFill>
                  <a:srgbClr val="FF0000"/>
                </a:solidFill>
              </a:rPr>
              <a:t>Может ли реальность разрушить </a:t>
            </a:r>
            <a:r>
              <a:rPr lang="ru-RU" sz="2400" b="1" dirty="0" smtClean="0">
                <a:solidFill>
                  <a:srgbClr val="FF0000"/>
                </a:solidFill>
              </a:rPr>
              <a:t>мечту?</a:t>
            </a:r>
            <a:endParaRPr lang="ru-RU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 произведении Михаила Юрьевича Лермонтова «Мцыри» рассказывалась история мальчика, рожденного на Кавказе, который должен был вырасти свободным, но оказался пленён русским генералом. По дороге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армии домой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горец занемог, из-за чего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солдаты оставили его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на попечение в монастыре, где мальчика выходили и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дали статус 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м</a:t>
            </a:r>
            <a:r>
              <a:rPr lang="ru-RU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цыри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pPr marL="0" indent="0">
              <a:buNone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Герой находится в безопасности в монастыре, там за ним ухаживают, но </a:t>
            </a:r>
            <a:r>
              <a:rPr lang="ru-RU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мцыри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не счастлив.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Он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живет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мечтой о том, что когда-то вернется в свой родной край, увидит аул, где появился на свет и услышит близкие его сердцу песни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 Во время грозы </a:t>
            </a:r>
            <a:r>
              <a:rPr lang="ru-RU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мцыри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убегает из монастыря, чтобы вернуться на Родину.</a:t>
            </a:r>
          </a:p>
          <a:p>
            <a:pPr marL="0" indent="0">
              <a:buNone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Казалось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бы, все свершилось и до воплощения мечты в реальность рукой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подать, но действительность оказалась намного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суровее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 В дороге герой повстречал барса, с которым схлестнулся в битве и победил, но раны, нанесённые зверем, оказались тяжкими, и </a:t>
            </a:r>
            <a:r>
              <a:rPr lang="ru-RU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мцыри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не смог продолжить путь. После его нашли в степи и вернули в монастырь. Там </a:t>
            </a:r>
            <a:r>
              <a:rPr lang="ru-RU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мцыри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исповедался старику-монаху, зачем он убежал, и умер, томимый сожалением, что так и не смог вернуться на Родину:</a:t>
            </a:r>
          </a:p>
          <a:p>
            <a:pPr marL="0" indent="0">
              <a:buNone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Увы! — за несколько минут</a:t>
            </a:r>
          </a:p>
          <a:p>
            <a:pPr marL="0" indent="0">
              <a:buNone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Между крутых и темных скал,</a:t>
            </a:r>
          </a:p>
          <a:p>
            <a:pPr marL="0" indent="0">
              <a:buNone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Где я в ребячестве играл,</a:t>
            </a:r>
          </a:p>
          <a:p>
            <a:pPr marL="0" indent="0">
              <a:buNone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Я б рай и вечность променял...</a:t>
            </a:r>
            <a:endPara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0" indent="0">
              <a:buNone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Таким образом, можно сказать, что мечта и реальность не всегда совпадают и что иногда грёзы могут разбиться о жестокую действительность.</a:t>
            </a:r>
          </a:p>
          <a:p>
            <a:pPr marL="0" indent="0" algn="r">
              <a:buNone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Щеголев Роман</a:t>
            </a:r>
          </a:p>
          <a:p>
            <a:pPr marL="0" indent="0" algn="ctr">
              <a:buNone/>
            </a:pPr>
            <a:endParaRPr lang="ru-RU" sz="24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4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Не забудьте сделать вывод!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Подпишите свою работу!</a:t>
            </a:r>
          </a:p>
          <a:p>
            <a:pPr marL="0" indent="0" algn="ctr"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175846"/>
            <a:ext cx="9720072" cy="12778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cs typeface="Aharoni" panose="02010803020104030203" pitchFamily="2" charset="-79"/>
              </a:rPr>
              <a:t>Аргумент</a:t>
            </a:r>
            <a:br>
              <a:rPr lang="ru-RU" sz="3600" dirty="0" smtClean="0">
                <a:solidFill>
                  <a:schemeClr val="accent6">
                    <a:lumMod val="50000"/>
                  </a:schemeClr>
                </a:solidFill>
                <a:cs typeface="Aharoni" panose="02010803020104030203" pitchFamily="2" charset="-79"/>
              </a:rPr>
            </a:b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cs typeface="Aharoni" panose="02010803020104030203" pitchFamily="2" charset="-79"/>
              </a:rPr>
              <a:t>(указать выбранную тему или аспект)</a:t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  <a:cs typeface="Aharoni" panose="02010803020104030203" pitchFamily="2" charset="-79"/>
              </a:rPr>
            </a:br>
            <a:r>
              <a:rPr lang="ru-RU" sz="13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Aharoni" panose="02010803020104030203" pitchFamily="2" charset="-79"/>
              </a:rPr>
              <a:t/>
            </a:r>
            <a:br>
              <a:rPr lang="ru-RU" sz="13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Aharoni" panose="02010803020104030203" pitchFamily="2" charset="-79"/>
              </a:rPr>
            </a:br>
            <a:endParaRPr lang="ru-RU" sz="1300" dirty="0">
              <a:solidFill>
                <a:schemeClr val="accent6">
                  <a:lumMod val="50000"/>
                </a:schemeClr>
              </a:solidFill>
              <a:latin typeface="+mn-lt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2408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3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" marR="0" lvl="0" indent="-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3200"/>
              <a:buFont typeface="Questrial"/>
              <a:buChar char=" "/>
            </a:pPr>
            <a:r>
              <a:rPr lang="ru-RU" sz="32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Синонимический ряд: </a:t>
            </a:r>
            <a:r>
              <a:rPr lang="ru-RU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действительность, явь, сущность, жизнь, объективность, факт,  реалия, подлинность, </a:t>
            </a:r>
            <a:r>
              <a:rPr lang="ru-RU" sz="3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истинность</a:t>
            </a: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DDDDDD"/>
              </a:buClr>
              <a:buSzPts val="3200"/>
              <a:buFont typeface="Questrial"/>
              <a:buNone/>
            </a:pPr>
            <a:r>
              <a:rPr lang="ru-RU" sz="3200" b="0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Устойчивые выражения и словоупотребление:</a:t>
            </a:r>
            <a:endParaRPr dirty="0"/>
          </a:p>
          <a:p>
            <a:pPr marL="91440" marR="0" lvl="0" indent="-1397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ru-RU" sz="2200" b="0" i="0" u="none" strike="noStrike" cap="none" dirty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виртуальная реальность, 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воплотить в реальность, абсолютная реальность, соответствовать реальности, чувство реальности, становиться </a:t>
            </a:r>
            <a:r>
              <a:rPr lang="ru-RU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реальностью</a:t>
            </a:r>
            <a:r>
              <a:rPr lang="ru-RU" dirty="0" smtClean="0"/>
              <a:t>, </a:t>
            </a:r>
            <a:r>
              <a:rPr lang="ru-RU" dirty="0"/>
              <a:t>(нечто) отличалось от реальности, В реальности же</a:t>
            </a:r>
            <a:r>
              <a:rPr lang="ru-RU" dirty="0" smtClean="0"/>
              <a:t>.... </a:t>
            </a:r>
            <a:r>
              <a:rPr lang="ru-RU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3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600"/>
              <a:buFont typeface="Arial"/>
              <a:buNone/>
            </a:pPr>
            <a:r>
              <a:rPr lang="ru-RU" sz="36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РЕАЛЬНОСТЬ</a:t>
            </a:r>
            <a:endParaRPr sz="3600" b="0" i="0" u="none" strike="noStrike" cap="non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4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200"/>
              <a:buFont typeface="Arial"/>
              <a:buNone/>
            </a:pPr>
            <a:r>
              <a:rPr lang="ru-RU" sz="32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ТОЛКОВАНИЕ ПОНЯТИЙ </a:t>
            </a:r>
            <a:endParaRPr/>
          </a:p>
        </p:txBody>
      </p:sp>
      <p:sp>
        <p:nvSpPr>
          <p:cNvPr id="195" name="Google Shape;195;p24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" marR="0" lvl="0" indent="-1397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ru-RU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МЕЧТА-это</a:t>
            </a:r>
            <a:endParaRPr/>
          </a:p>
          <a:p>
            <a:pPr marL="91440" marR="0" lvl="0" indent="-13970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ru-RU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Нечто, созданное воображением, мысленно представляемое.</a:t>
            </a:r>
            <a:endParaRPr/>
          </a:p>
          <a:p>
            <a:pPr marL="91440" marR="0" lvl="0" indent="-13970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ru-RU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Предмет желаний, стремлений.</a:t>
            </a:r>
            <a:endParaRPr/>
          </a:p>
          <a:p>
            <a:pPr marL="91440" marR="0" lvl="0" indent="-13970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ru-RU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Сокровенное желания чего-либо очень конкретного</a:t>
            </a:r>
            <a:endParaRPr/>
          </a:p>
          <a:p>
            <a:pPr marL="91440" marR="0" lvl="0" indent="-13970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ru-RU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Предмет желаний, стремлений.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None/>
            </a:pP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-13970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ru-RU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РЕАЛЬНОСТЬ-это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None/>
            </a:pPr>
            <a:r>
              <a:rPr lang="ru-RU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существующее в действительности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None/>
            </a:pPr>
            <a:r>
              <a:rPr lang="ru-RU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объективно явленный мир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5"/>
          <p:cNvSpPr txBox="1">
            <a:spLocks noGrp="1"/>
          </p:cNvSpPr>
          <p:nvPr>
            <p:ph type="title"/>
          </p:nvPr>
        </p:nvSpPr>
        <p:spPr>
          <a:xfrm>
            <a:off x="1024125" y="222250"/>
            <a:ext cx="9720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200"/>
              <a:buFont typeface="Arial"/>
              <a:buNone/>
            </a:pPr>
            <a:r>
              <a:rPr lang="ru-RU" sz="32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ТОЛКОВАНИЕ ПОНЯТИЙ </a:t>
            </a:r>
            <a:endParaRPr sz="3200" b="0" i="0" u="none" strike="noStrike" cap="non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25"/>
          <p:cNvSpPr txBox="1">
            <a:spLocks noGrp="1"/>
          </p:cNvSpPr>
          <p:nvPr>
            <p:ph type="body" idx="1"/>
          </p:nvPr>
        </p:nvSpPr>
        <p:spPr>
          <a:xfrm>
            <a:off x="476250" y="968375"/>
            <a:ext cx="10541100" cy="53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" marR="0" lvl="0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 "/>
            </a:pPr>
            <a:r>
              <a:rPr lang="ru-RU" sz="1800" b="1" i="1" u="none" strike="noStrike" cap="none">
                <a:solidFill>
                  <a:schemeClr val="dk1"/>
                </a:solidFill>
              </a:rPr>
              <a:t>МЕЧТА-это предмет желаний и стремлений</a:t>
            </a:r>
            <a:r>
              <a:rPr lang="ru-RU" sz="1800" b="1" i="1"/>
              <a:t>.</a:t>
            </a:r>
            <a:endParaRPr sz="1800" b="1" i="1"/>
          </a:p>
          <a:p>
            <a:pPr marL="91440" marR="0" lvl="0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 "/>
            </a:pPr>
            <a:r>
              <a:rPr lang="ru-RU" sz="1800" b="1" i="1"/>
              <a:t>МЕЧТА-это созданный воображением образ чего-либо ценностно-важного и желанного,однако в данный момент недоступного.</a:t>
            </a:r>
            <a:endParaRPr sz="1800" b="1" i="1"/>
          </a:p>
          <a:p>
            <a:pPr marL="91440" marR="0" lvl="0" indent="-1143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 "/>
            </a:pPr>
            <a:r>
              <a:rPr lang="ru-RU" sz="1800" b="1" i="1" u="none" strike="noStrike" cap="none">
                <a:solidFill>
                  <a:schemeClr val="dk1"/>
                </a:solidFill>
              </a:rPr>
              <a:t>РЕАЛЬНОСТЬ-это </a:t>
            </a:r>
            <a:r>
              <a:rPr lang="ru-RU" sz="1800" b="1" i="1"/>
              <a:t>материальный </a:t>
            </a:r>
            <a:r>
              <a:rPr lang="ru-RU" sz="1800" b="1" i="1" u="none" strike="noStrike" cap="none">
                <a:solidFill>
                  <a:schemeClr val="dk1"/>
                </a:solidFill>
              </a:rPr>
              <a:t> мир,объек</a:t>
            </a:r>
            <a:r>
              <a:rPr lang="ru-RU" sz="1800" b="1" i="1"/>
              <a:t>тивно существующий в действительности и мир,создаваемый индивидуальным сознанием..</a:t>
            </a:r>
            <a:endParaRPr sz="1800" b="1" i="1"/>
          </a:p>
          <a:p>
            <a:pPr marL="91440" marR="0" lvl="0" indent="-1143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 "/>
            </a:pPr>
            <a:r>
              <a:rPr lang="ru-RU" sz="1800" b="1" i="1"/>
              <a:t>Фантазия-одна из форм воображения.</a:t>
            </a:r>
            <a:endParaRPr sz="1800" b="1" i="1"/>
          </a:p>
          <a:p>
            <a:pPr marL="91440" lvl="0" indent="-1143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 "/>
            </a:pPr>
            <a:r>
              <a:rPr lang="ru-RU" sz="1800" b="1" i="1"/>
              <a:t>Иллюзия-ложное восприятие.</a:t>
            </a:r>
            <a:endParaRPr sz="1800" b="1" i="1"/>
          </a:p>
          <a:p>
            <a:pPr marL="91440" lvl="0" indent="-1143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 "/>
            </a:pPr>
            <a:r>
              <a:rPr lang="ru-RU" sz="1800" b="1" i="1"/>
              <a:t>Сон-состояние покоя и отдыха.</a:t>
            </a:r>
            <a:endParaRPr sz="1800" b="1" i="1"/>
          </a:p>
          <a:p>
            <a:pPr marL="91440" lvl="0" indent="-1143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 "/>
            </a:pPr>
            <a:r>
              <a:rPr lang="ru-RU" sz="1800" b="1" i="1"/>
              <a:t>Мираж-обманчивое явление.</a:t>
            </a:r>
            <a:endParaRPr sz="1800" b="1" i="1"/>
          </a:p>
          <a:p>
            <a:pPr marL="91440" lvl="0" indent="-1143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 "/>
            </a:pPr>
            <a:r>
              <a:rPr lang="ru-RU" sz="1800" b="1" i="1"/>
              <a:t>Надежда-</a:t>
            </a:r>
            <a:r>
              <a:rPr lang="ru-RU" sz="1800" b="1" i="1">
                <a:solidFill>
                  <a:srgbClr val="222222"/>
                </a:solidFill>
                <a:highlight>
                  <a:srgbClr val="FFFFFF"/>
                </a:highlight>
              </a:rPr>
              <a:t>Ожидание, уверенность в осуществлении.</a:t>
            </a:r>
            <a:endParaRPr sz="1800" b="1" i="1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91440" lvl="0" indent="-1143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 "/>
            </a:pPr>
            <a:r>
              <a:rPr lang="ru-RU" sz="1800" b="1" i="1">
                <a:solidFill>
                  <a:srgbClr val="222222"/>
                </a:solidFill>
                <a:highlight>
                  <a:srgbClr val="FFFFFF"/>
                </a:highlight>
              </a:rPr>
              <a:t>Цель-То, к чему стремятся, что надо осуществить.</a:t>
            </a:r>
            <a:endParaRPr sz="1800" b="1" i="1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91440" lvl="0" indent="-1143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 "/>
            </a:pPr>
            <a:r>
              <a:rPr lang="ru-RU" sz="1800" b="1" i="1">
                <a:solidFill>
                  <a:srgbClr val="222222"/>
                </a:solidFill>
                <a:highlight>
                  <a:srgbClr val="FFFFFF"/>
                </a:highlight>
              </a:rPr>
              <a:t>Утопия-Несбыточная, неосуществимая мечта.</a:t>
            </a:r>
            <a:endParaRPr sz="1800" b="1" i="1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91440" lvl="0" indent="-1143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 "/>
            </a:pPr>
            <a:r>
              <a:rPr lang="ru-RU" sz="1800" b="1" i="1">
                <a:solidFill>
                  <a:srgbClr val="222222"/>
                </a:solidFill>
                <a:highlight>
                  <a:srgbClr val="FFFFFF"/>
                </a:highlight>
              </a:rPr>
              <a:t>Идеал-Совершенное воплощение чего-либо.</a:t>
            </a:r>
            <a:endParaRPr sz="1800" b="1" i="1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91440" lvl="0" indent="-1143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 "/>
            </a:pPr>
            <a:r>
              <a:rPr lang="ru-RU" sz="1800" b="1" i="1">
                <a:solidFill>
                  <a:srgbClr val="222222"/>
                </a:solidFill>
                <a:highlight>
                  <a:srgbClr val="FFFFFF"/>
                </a:highlight>
              </a:rPr>
              <a:t>Сказка-Выдумка, неправда, ложь.</a:t>
            </a:r>
            <a:endParaRPr sz="1800" b="1" i="1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91440" lvl="0" indent="-1143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 "/>
            </a:pPr>
            <a:r>
              <a:rPr lang="ru-RU" sz="1800" b="1"/>
              <a:t>действительность-</a:t>
            </a:r>
            <a:r>
              <a:rPr lang="ru-RU" sz="1800" b="1">
                <a:solidFill>
                  <a:srgbClr val="222222"/>
                </a:solidFill>
                <a:highlight>
                  <a:srgbClr val="FFFFFF"/>
                </a:highlight>
              </a:rPr>
              <a:t>Объективный мир во всём многообразии его связей.</a:t>
            </a:r>
            <a:endParaRPr sz="1800" b="1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91440" lvl="0" indent="-1143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 "/>
            </a:pPr>
            <a:r>
              <a:rPr lang="ru-RU" sz="1800" b="1">
                <a:solidFill>
                  <a:srgbClr val="222222"/>
                </a:solidFill>
                <a:highlight>
                  <a:srgbClr val="FFFFFF"/>
                </a:highlight>
              </a:rPr>
              <a:t>явь-Реальная действительность,сущность.</a:t>
            </a:r>
            <a:endParaRPr sz="1800" b="1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91440" lvl="0" indent="-1143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 "/>
            </a:pPr>
            <a:r>
              <a:rPr lang="ru-RU" sz="1800" b="1">
                <a:solidFill>
                  <a:srgbClr val="222222"/>
                </a:solidFill>
                <a:highlight>
                  <a:srgbClr val="FFFFFF"/>
                </a:highlight>
              </a:rPr>
              <a:t>объективность-Беспристрастность, отсутствие предвзятости в оценке</a:t>
            </a:r>
            <a:endParaRPr sz="1800" b="1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91440" lvl="0" indent="-1143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Questrial"/>
              <a:buChar char=" "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91440" lvl="0" indent="-1143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estrial"/>
              <a:buChar char=" "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58382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5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880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200"/>
              <a:buFont typeface="Arial"/>
              <a:buNone/>
            </a:pPr>
            <a:r>
              <a:rPr lang="ru-RU" sz="32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ПРИМЕРНЫЕ ТЕМЫ СОЧИНЕНИЙ</a:t>
            </a:r>
            <a:endParaRPr sz="3200" b="0" i="0" u="none" strike="noStrike" cap="non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25"/>
          <p:cNvSpPr txBox="1">
            <a:spLocks noGrp="1"/>
          </p:cNvSpPr>
          <p:nvPr>
            <p:ph type="body" idx="1"/>
          </p:nvPr>
        </p:nvSpPr>
        <p:spPr>
          <a:xfrm>
            <a:off x="1024128" y="1101969"/>
            <a:ext cx="9720073" cy="5207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" marR="0" lvl="0" indent="-108204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4"/>
              <a:buFont typeface="Questrial"/>
              <a:buChar char=" "/>
            </a:pPr>
            <a:r>
              <a:rPr lang="ru-RU" sz="17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Почему важно мечтать?</a:t>
            </a:r>
            <a:endParaRPr sz="1704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-108204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704"/>
              <a:buFont typeface="Questrial"/>
              <a:buChar char=" "/>
            </a:pPr>
            <a:r>
              <a:rPr lang="ru-RU" sz="17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Куда приводят мечты?</a:t>
            </a:r>
            <a:endParaRPr/>
          </a:p>
          <a:p>
            <a:pPr marL="91440" marR="0" lvl="0" indent="-108204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704"/>
              <a:buFont typeface="Questrial"/>
              <a:buChar char=" "/>
            </a:pPr>
            <a:r>
              <a:rPr lang="ru-RU" sz="17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В чем разница между мечтой и фантазией?</a:t>
            </a:r>
            <a:endParaRPr/>
          </a:p>
          <a:p>
            <a:pPr marL="91440" marR="0" lvl="0" indent="-108204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704"/>
              <a:buFont typeface="Questrial"/>
              <a:buChar char=" "/>
            </a:pPr>
            <a:r>
              <a:rPr lang="ru-RU" sz="17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Согласны ли Вы со словами К.Г. Паустовского: «Если отнять у человека способность мечтать, то отпадёт одна из самых мощных побудительных причин, рождающих культуру, искусство, науку и желание борьбы во имя прекрасного будущего»?</a:t>
            </a:r>
            <a:endParaRPr/>
          </a:p>
          <a:p>
            <a:pPr marL="91440" marR="0" lvl="0" indent="-108204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704"/>
              <a:buFont typeface="Questrial"/>
              <a:buChar char=" "/>
            </a:pPr>
            <a:r>
              <a:rPr lang="ru-RU" sz="17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Как зарождается мечта?</a:t>
            </a:r>
            <a:endParaRPr/>
          </a:p>
          <a:p>
            <a:pPr marL="91440" marR="0" lvl="0" indent="-108204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704"/>
              <a:buFont typeface="Questrial"/>
              <a:buChar char=" "/>
            </a:pPr>
            <a:r>
              <a:rPr lang="ru-RU" sz="17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6. Согласны ли Вы со словами Д. Митчелла: «Намного легче похоронить действительность, чем избавиться от грёз».</a:t>
            </a:r>
            <a:endParaRPr/>
          </a:p>
          <a:p>
            <a:pPr marL="91440" marR="0" lvl="0" indent="-108204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704"/>
              <a:buFont typeface="Questrial"/>
              <a:buChar char=" "/>
            </a:pPr>
            <a:r>
              <a:rPr lang="ru-RU" sz="17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7. Что происходит при столкновении мечты с реальностью?</a:t>
            </a:r>
            <a:endParaRPr/>
          </a:p>
          <a:p>
            <a:pPr marL="91440" marR="0" lvl="0" indent="-108204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704"/>
              <a:buFont typeface="Questrial"/>
              <a:buChar char=" "/>
            </a:pPr>
            <a:r>
              <a:rPr lang="ru-RU" sz="17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8. Как мечта влияет на человека?</a:t>
            </a:r>
            <a:endParaRPr/>
          </a:p>
          <a:p>
            <a:pPr marL="91440" marR="0" lvl="0" indent="-108204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704"/>
              <a:buFont typeface="Questrial"/>
              <a:buChar char=" "/>
            </a:pPr>
            <a:r>
              <a:rPr lang="ru-RU" sz="17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9. Можно ли судить о человеке по его мечте?</a:t>
            </a:r>
            <a:endParaRPr/>
          </a:p>
          <a:p>
            <a:pPr marL="91440" marR="0" lvl="0" indent="-108204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704"/>
              <a:buFont typeface="Questrial"/>
              <a:buChar char=" "/>
            </a:pPr>
            <a:r>
              <a:rPr lang="ru-RU" sz="17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10. Может ли реальность разрушить мечту?</a:t>
            </a:r>
            <a:endParaRPr/>
          </a:p>
          <a:p>
            <a:pPr marL="91440" marR="0" lvl="0" indent="-108204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704"/>
              <a:buFont typeface="Questrial"/>
              <a:buChar char=" "/>
            </a:pPr>
            <a:r>
              <a:rPr lang="ru-RU" sz="17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11. Как вы понимаете слова С.Т. Конёнкова: «Мечта всегда крылата — она обгоняет время»?</a:t>
            </a:r>
            <a:endParaRPr/>
          </a:p>
          <a:p>
            <a:pPr marL="91440" marR="0" lvl="0" indent="-108204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704"/>
              <a:buFont typeface="Questrial"/>
              <a:buChar char=" "/>
            </a:pPr>
            <a:r>
              <a:rPr lang="ru-RU" sz="17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12. Какие мечты можно назвать «недостижимыми»?</a:t>
            </a:r>
            <a:endParaRPr/>
          </a:p>
          <a:p>
            <a:pPr marL="91440" marR="0" lvl="0" indent="-108204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704"/>
              <a:buFont typeface="Questrial"/>
              <a:buChar char=" "/>
            </a:pPr>
            <a:r>
              <a:rPr lang="ru-RU" sz="17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13. Что означает словосочетание «великая мечта»?</a:t>
            </a:r>
            <a:endParaRPr/>
          </a:p>
          <a:p>
            <a:pPr marL="91440" marR="0" lvl="0" indent="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705"/>
              <a:buFont typeface="Questrial"/>
              <a:buNone/>
            </a:pPr>
            <a:endParaRPr sz="1704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705"/>
              <a:buFont typeface="Questrial"/>
              <a:buNone/>
            </a:pPr>
            <a:endParaRPr sz="1704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Интеграл">
  <a:themeElements>
    <a:clrScheme name="Серая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Интеграл">
  <a:themeElements>
    <a:clrScheme name="Серая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Интеграл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Интеграл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ppt/theme/theme4.xml><?xml version="1.0" encoding="utf-8"?>
<a:theme xmlns:a="http://schemas.openxmlformats.org/drawingml/2006/main" name="3_Интеграл">
  <a:themeElements>
    <a:clrScheme name="Серая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Интеграл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Интеграл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7452</Words>
  <Application>Microsoft Office PowerPoint</Application>
  <PresentationFormat>Произвольный</PresentationFormat>
  <Paragraphs>458</Paragraphs>
  <Slides>55</Slides>
  <Notes>50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55</vt:i4>
      </vt:variant>
    </vt:vector>
  </HeadingPairs>
  <TitlesOfParts>
    <vt:vector size="71" baseType="lpstr">
      <vt:lpstr>Arial</vt:lpstr>
      <vt:lpstr>Georgia</vt:lpstr>
      <vt:lpstr>Tw Cen MT</vt:lpstr>
      <vt:lpstr>Calibri</vt:lpstr>
      <vt:lpstr>Times New Roman</vt:lpstr>
      <vt:lpstr>Aharoni</vt:lpstr>
      <vt:lpstr>Verdana</vt:lpstr>
      <vt:lpstr>AGReverance</vt:lpstr>
      <vt:lpstr>Noto Sans Symbols</vt:lpstr>
      <vt:lpstr>Questrial</vt:lpstr>
      <vt:lpstr>Wingdings 3</vt:lpstr>
      <vt:lpstr>Интеграл</vt:lpstr>
      <vt:lpstr>1_Интеграл</vt:lpstr>
      <vt:lpstr>2_Интеграл</vt:lpstr>
      <vt:lpstr>3_Интеграл</vt:lpstr>
      <vt:lpstr>4_Интеграл</vt:lpstr>
      <vt:lpstr>НАПРАВЛЕНИЕ  «МЕЧТА И РЕАЛЬНОСТЬ» ЦЕПЕЛЕВА ИРИНА</vt:lpstr>
      <vt:lpstr>АСПЕКТЫ ОСВЕЩЕНИЯ ТЕМЫ</vt:lpstr>
      <vt:lpstr>АСПЕКТЫ ОСВЕЩЕНИЯ ТЕМЫ</vt:lpstr>
      <vt:lpstr>МЕЧТА</vt:lpstr>
      <vt:lpstr>Презентация PowerPoint</vt:lpstr>
      <vt:lpstr>РЕАЛЬНОСТЬ</vt:lpstr>
      <vt:lpstr>ТОЛКОВАНИЕ ПОНЯТИЙ </vt:lpstr>
      <vt:lpstr>ТОЛКОВАНИЕ ПОНЯТИЙ </vt:lpstr>
      <vt:lpstr>ПРИМЕРНЫЕ ТЕМЫ СОЧИНЕНИЙ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литературы   Произведения отечественных и зарубежных авторов:   </vt:lpstr>
      <vt:lpstr>Список литературы   Произведения отечественных и зарубежных авторов:</vt:lpstr>
      <vt:lpstr>Список литературы   Произведения отечественных и зарубежных авторов:</vt:lpstr>
      <vt:lpstr>Список литературы   Произведения отечественных и зарубежных авторов:</vt:lpstr>
      <vt:lpstr>«МАРТИН ИДЕН», ДЖЕК ЛОНДОН</vt:lpstr>
      <vt:lpstr>АРГУМЕНТ</vt:lpstr>
      <vt:lpstr>Юшка</vt:lpstr>
      <vt:lpstr>АРГУМЕНТ  (В чём отличие великой мечты от мелкой?)</vt:lpstr>
      <vt:lpstr>О. Уайльд «Портрет Дориана Грея»</vt:lpstr>
      <vt:lpstr>Аргумент</vt:lpstr>
      <vt:lpstr>Портрет Дориана Грея </vt:lpstr>
      <vt:lpstr>АРГУМЕНТ                                                          Куда приводят мечты?</vt:lpstr>
      <vt:lpstr>Возвращение</vt:lpstr>
      <vt:lpstr>АРГУМЕНТ Согласны ли Вы, что все мечты «рассыпаются в прах, соприкоснувшись с действительностью»?  г</vt:lpstr>
      <vt:lpstr>«Мастер и Маргарита», М.А. Булгаков </vt:lpstr>
      <vt:lpstr>АРГУМЕНТ</vt:lpstr>
      <vt:lpstr>И.А.Бунин “Господин из Сан-Франциско”</vt:lpstr>
      <vt:lpstr>АРГУМЕНТ</vt:lpstr>
      <vt:lpstr>“Господин из Сан-Франциско”</vt:lpstr>
      <vt:lpstr>АРГУМЕНТ Тема:”Какова роль мечты в жизни человека?”  Аспект:Мечта как ориентир человеческой деятельности</vt:lpstr>
      <vt:lpstr>Господин из Сан-Франциско</vt:lpstr>
      <vt:lpstr>АРГУМЕНТ (Согласны ли Вы с Писаревым в том, что «гоняясь за мечтой, можно прозевать жизнь»?)</vt:lpstr>
      <vt:lpstr>Название произведения. герои. сюжет.</vt:lpstr>
      <vt:lpstr>Аргумент В чем разница между мечтой и реальностью?</vt:lpstr>
      <vt:lpstr>Презентация PowerPoint</vt:lpstr>
      <vt:lpstr>АРГУМЕНТ    ГЛАВНЫЙ ГЕРОЙ ДАННОЙ ПОВЕСТИ СЧИТАЕТ, ЧТО ОСНОВНОЕ БОГАТСТВО В ЖИЗНИ ЗАКЛЮЧАЕТСЯ В МАТЕРИАЛЬНЫХ БЛАГАХ , ОН ВСЮ ЖИЗНЬ РАБОТАЛ ДЛЯ ДОСТИЖЕНИЯ СВОЕЙ ЦЕЛИ - НАКОПЛЕНИЯ ОГРОМНОГО КАПИТАЛА. И КОГДА ОН, ПО ЕГО СОБСТВЕННОМУ МНЕНИЮ,  УЖЕ ДОСТИГ ЭТОГО, ТО РЕШАЕТ ОТПРАВИТЬСЯ С ЖЕНОЙ И ДОЧЕРЬЮ В ПУТЕШЕСТВИЕ. В ЭТОМ ПУТЕШЕСТВИИ СОБЫТИЯ СКЛАДЫВАЮТСЯ ТАК, ЧТО ГОСПОДИН ИЗ САН-ФРАНЦИСКО УМИРАЕТ. ПОСЛЕ ЕГО СМЕРТИ ВСЕ УВАЖЕНИЕ К СЕМЬЕ ГОСПОДИНА СРАЗУ ЖЕ ПРОПАДАЕТ, ЭТО ГОВОРИТ  О ТОМ, ЧТО УВАЖЕНИЕ К ЕГО СЕМЬЕ БЫЛО ЛОЖНЫМ, ОСНОВАННЫМ ЛИШЬ НА ДЕНЬГАХ. ВЫХОДИТ, ЧТО ГЛАВНЫЙ ГЕРОЙ ДАННОЙ ПОВЕСТИ РАБОТАЛ ВСЮ ЖИЗНЬ ДЛЯ ТОГО, ЧТОБЫ ЗАРАБОТАТЬ КАПИТАЛ И СООТВЕТСТВЕННО УВАЖЕНИЕ К СЕБЕ, НО В РЕАЛЬНОСТИ ПОЛУЧАЕТСЯ , ЧТО ПО- НАСТОЯЩЕМУ ЕГО  НИКТО НЕ УВАЖАЛ. ЭТО ГОВОРИТ  О ТОМ, ЧТО МЕЧТА И РЕАЛЬНОСТЬ В ДАННОМ ПРОИЗВЕДЕНИИ БЫЛИ ПРОТИВОПОСТАВЛЕНЫ.  (Никитин Сергей) </vt:lpstr>
      <vt:lpstr>НАЗВАНИЕ ПРОИЗВЕДЕНИЯ. ГЕРОИ. СЮЖЕТ.</vt:lpstr>
      <vt:lpstr>АРГУМЕНТ МОЖЕТ ЛИ РЕАЛЬНОСТЬ РАЗРУШИТЬ МЕЧТУ?  </vt:lpstr>
      <vt:lpstr>                              И. Гончаров «Обломов» “Можно ли убежать от реальности” </vt:lpstr>
      <vt:lpstr>АРГУМЕНТ</vt:lpstr>
      <vt:lpstr>Преступление и наказание, Фёдор Михайлович Достоевский</vt:lpstr>
      <vt:lpstr>Аргумент</vt:lpstr>
      <vt:lpstr>НАЗВАНИЕ ПРОИЗВЕДЕНИЯ. ГЕРОИ. СЮЖЕТ.</vt:lpstr>
      <vt:lpstr>АРГУМЕНТ (Куда приводят мечты?)</vt:lpstr>
      <vt:lpstr>Крыжовник</vt:lpstr>
      <vt:lpstr>АРГУМЕНТ (Можно ли судить о человеке по его мечте?)</vt:lpstr>
      <vt:lpstr>Александр Грин “Алые паруса”</vt:lpstr>
      <vt:lpstr>АРГУМЕНТ</vt:lpstr>
      <vt:lpstr>“1984” Джордж Оруэлл</vt:lpstr>
      <vt:lpstr>Аргумент (Может ли реальность разрушить мечту?)</vt:lpstr>
      <vt:lpstr>Название произведения. герои. сюжет.</vt:lpstr>
      <vt:lpstr>Аргумент  (указать выбранную тему или аспект)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НАПРАВЛЕНИЕ  «МЕЧТА И РЕАЛЬНОСТЬ» ЦЕПЕЛЕВА ИРИНА</dc:title>
  <cp:lastModifiedBy>Admin</cp:lastModifiedBy>
  <cp:revision>30</cp:revision>
  <dcterms:modified xsi:type="dcterms:W3CDTF">2018-11-10T08:55:01Z</dcterms:modified>
</cp:coreProperties>
</file>