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0"/>
  </p:notesMasterIdLst>
  <p:sldIdLst>
    <p:sldId id="256" r:id="rId7"/>
    <p:sldId id="280" r:id="rId8"/>
    <p:sldId id="257" r:id="rId9"/>
    <p:sldId id="258" r:id="rId10"/>
    <p:sldId id="259" r:id="rId11"/>
    <p:sldId id="260" r:id="rId12"/>
    <p:sldId id="261" r:id="rId13"/>
    <p:sldId id="264" r:id="rId14"/>
    <p:sldId id="266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94B8FC-0EBE-4303-AB73-69C7740B68FC}" type="doc">
      <dgm:prSet loTypeId="urn:microsoft.com/office/officeart/2005/8/layout/matrix1" loCatId="matrix" qsTypeId="urn:microsoft.com/office/officeart/2005/8/quickstyle/3d7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B5EB076-33B3-452B-B5DD-3C59968FE283}">
      <dgm:prSet phldrT="[Текст]"/>
      <dgm:spPr/>
      <dgm:t>
        <a:bodyPr/>
        <a:lstStyle/>
        <a:p>
          <a:r>
            <a:rPr lang="ru-RU" dirty="0" smtClean="0"/>
            <a:t>локализовано</a:t>
          </a:r>
          <a:endParaRPr lang="ru-RU" dirty="0"/>
        </a:p>
      </dgm:t>
    </dgm:pt>
    <dgm:pt modelId="{CFE6D59A-2EE6-483E-AAF8-D832D2CA40C2}" type="parTrans" cxnId="{20701F3B-7FCA-4F41-9911-4403AEE1BF99}">
      <dgm:prSet/>
      <dgm:spPr/>
      <dgm:t>
        <a:bodyPr/>
        <a:lstStyle/>
        <a:p>
          <a:endParaRPr lang="ru-RU"/>
        </a:p>
      </dgm:t>
    </dgm:pt>
    <dgm:pt modelId="{F55BA9B0-1897-4F17-94AD-115368E5C9D4}" type="sibTrans" cxnId="{20701F3B-7FCA-4F41-9911-4403AEE1BF99}">
      <dgm:prSet/>
      <dgm:spPr/>
      <dgm:t>
        <a:bodyPr/>
        <a:lstStyle/>
        <a:p>
          <a:endParaRPr lang="ru-RU"/>
        </a:p>
      </dgm:t>
    </dgm:pt>
    <dgm:pt modelId="{2714B61F-2DBF-4003-95EA-1BAD58395DEC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НОВОГО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0A0441-C4AF-45A2-A2A9-A9B3ECBDCF85}" type="parTrans" cxnId="{3C98AF27-F6DF-4437-9582-B6D69DFDDA5D}">
      <dgm:prSet/>
      <dgm:spPr/>
      <dgm:t>
        <a:bodyPr/>
        <a:lstStyle/>
        <a:p>
          <a:endParaRPr lang="ru-RU"/>
        </a:p>
      </dgm:t>
    </dgm:pt>
    <dgm:pt modelId="{FB65EA64-0916-4BC5-8DBB-EE6613E7CDB4}" type="sibTrans" cxnId="{3C98AF27-F6DF-4437-9582-B6D69DFDDA5D}">
      <dgm:prSet/>
      <dgm:spPr/>
      <dgm:t>
        <a:bodyPr/>
        <a:lstStyle/>
        <a:p>
          <a:endParaRPr lang="ru-RU"/>
        </a:p>
      </dgm:t>
    </dgm:pt>
    <dgm:pt modelId="{4D592F18-4B94-4496-9008-CE5AEA68792B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ОТКАЗ ОТ СТАРОГО</a:t>
          </a:r>
          <a:endParaRPr lang="ru-RU" b="1" dirty="0">
            <a:solidFill>
              <a:schemeClr val="bg1"/>
            </a:solidFill>
          </a:endParaRPr>
        </a:p>
      </dgm:t>
    </dgm:pt>
    <dgm:pt modelId="{B3A46609-0740-4558-86E1-1A43DFB095A9}" type="parTrans" cxnId="{19B568A3-91C6-4648-A85C-04C3CD531206}">
      <dgm:prSet/>
      <dgm:spPr/>
      <dgm:t>
        <a:bodyPr/>
        <a:lstStyle/>
        <a:p>
          <a:endParaRPr lang="ru-RU"/>
        </a:p>
      </dgm:t>
    </dgm:pt>
    <dgm:pt modelId="{7223782E-DB92-4540-9BE9-7EB8417FD85A}" type="sibTrans" cxnId="{19B568A3-91C6-4648-A85C-04C3CD531206}">
      <dgm:prSet/>
      <dgm:spPr/>
      <dgm:t>
        <a:bodyPr/>
        <a:lstStyle/>
        <a:p>
          <a:endParaRPr lang="ru-RU"/>
        </a:p>
      </dgm:t>
    </dgm:pt>
    <dgm:pt modelId="{CE639B0B-8A9C-4597-A354-63742EFBD015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ГОРОДСКОЕ ПРОСТРАНСТВО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4759A3-2EBF-46BE-AAB4-00AA9011F1DC}" type="parTrans" cxnId="{50865CF1-82C5-492E-9CFC-51F53BCA1FD3}">
      <dgm:prSet/>
      <dgm:spPr/>
      <dgm:t>
        <a:bodyPr/>
        <a:lstStyle/>
        <a:p>
          <a:endParaRPr lang="ru-RU"/>
        </a:p>
      </dgm:t>
    </dgm:pt>
    <dgm:pt modelId="{20677195-0438-4B4F-81C0-7FF77ED4F56A}" type="sibTrans" cxnId="{50865CF1-82C5-492E-9CFC-51F53BCA1FD3}">
      <dgm:prSet/>
      <dgm:spPr/>
      <dgm:t>
        <a:bodyPr/>
        <a:lstStyle/>
        <a:p>
          <a:endParaRPr lang="ru-RU"/>
        </a:p>
      </dgm:t>
    </dgm:pt>
    <dgm:pt modelId="{E05C10CA-1E00-40A8-AEB8-D4D9DFECF3AE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ДЕРЕВЕНСКОЕ</a:t>
          </a: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ПРОСТРАНСТВО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E393431-E515-4A86-8805-B1EA0703FD97}" type="parTrans" cxnId="{CBC618E8-9DD7-4402-8BFD-C27211FD0A63}">
      <dgm:prSet/>
      <dgm:spPr/>
      <dgm:t>
        <a:bodyPr/>
        <a:lstStyle/>
        <a:p>
          <a:endParaRPr lang="ru-RU"/>
        </a:p>
      </dgm:t>
    </dgm:pt>
    <dgm:pt modelId="{A8D1E16B-F206-4C9B-AFA6-DED469DB46FB}" type="sibTrans" cxnId="{CBC618E8-9DD7-4402-8BFD-C27211FD0A63}">
      <dgm:prSet/>
      <dgm:spPr/>
      <dgm:t>
        <a:bodyPr/>
        <a:lstStyle/>
        <a:p>
          <a:endParaRPr lang="ru-RU"/>
        </a:p>
      </dgm:t>
    </dgm:pt>
    <dgm:pt modelId="{1696690B-8D17-40D8-8393-9225BFA6DA33}" type="pres">
      <dgm:prSet presAssocID="{2894B8FC-0EBE-4303-AB73-69C7740B68F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7BB1D0-BF7F-4FEE-B735-062B0889E656}" type="pres">
      <dgm:prSet presAssocID="{2894B8FC-0EBE-4303-AB73-69C7740B68FC}" presName="matrix" presStyleCnt="0"/>
      <dgm:spPr/>
    </dgm:pt>
    <dgm:pt modelId="{A7E4F4C4-7CE5-4F62-A10A-DA8C1662B37D}" type="pres">
      <dgm:prSet presAssocID="{2894B8FC-0EBE-4303-AB73-69C7740B68FC}" presName="tile1" presStyleLbl="node1" presStyleIdx="0" presStyleCnt="4"/>
      <dgm:spPr/>
      <dgm:t>
        <a:bodyPr/>
        <a:lstStyle/>
        <a:p>
          <a:endParaRPr lang="ru-RU"/>
        </a:p>
      </dgm:t>
    </dgm:pt>
    <dgm:pt modelId="{C9D5A894-70E6-461F-B6A6-7D4A9B18971A}" type="pres">
      <dgm:prSet presAssocID="{2894B8FC-0EBE-4303-AB73-69C7740B68F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619BA-C5C5-4431-BD5B-DADF0975AD74}" type="pres">
      <dgm:prSet presAssocID="{2894B8FC-0EBE-4303-AB73-69C7740B68FC}" presName="tile2" presStyleLbl="node1" presStyleIdx="1" presStyleCnt="4"/>
      <dgm:spPr/>
      <dgm:t>
        <a:bodyPr/>
        <a:lstStyle/>
        <a:p>
          <a:endParaRPr lang="ru-RU"/>
        </a:p>
      </dgm:t>
    </dgm:pt>
    <dgm:pt modelId="{D7BE83BA-0C85-4B11-95DF-5FDF3EEECEF6}" type="pres">
      <dgm:prSet presAssocID="{2894B8FC-0EBE-4303-AB73-69C7740B68F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3F36BE-41FC-4DEC-9352-CAA4B9086782}" type="pres">
      <dgm:prSet presAssocID="{2894B8FC-0EBE-4303-AB73-69C7740B68FC}" presName="tile3" presStyleLbl="node1" presStyleIdx="2" presStyleCnt="4"/>
      <dgm:spPr/>
      <dgm:t>
        <a:bodyPr/>
        <a:lstStyle/>
        <a:p>
          <a:endParaRPr lang="ru-RU"/>
        </a:p>
      </dgm:t>
    </dgm:pt>
    <dgm:pt modelId="{4FCA02E0-EE9B-4900-AD93-94E82D4904A4}" type="pres">
      <dgm:prSet presAssocID="{2894B8FC-0EBE-4303-AB73-69C7740B68F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BE96C4-E986-4A64-B521-626A5E344A41}" type="pres">
      <dgm:prSet presAssocID="{2894B8FC-0EBE-4303-AB73-69C7740B68FC}" presName="tile4" presStyleLbl="node1" presStyleIdx="3" presStyleCnt="4"/>
      <dgm:spPr/>
      <dgm:t>
        <a:bodyPr/>
        <a:lstStyle/>
        <a:p>
          <a:endParaRPr lang="ru-RU"/>
        </a:p>
      </dgm:t>
    </dgm:pt>
    <dgm:pt modelId="{D4BD351B-EC90-4E53-A26C-672B251B4463}" type="pres">
      <dgm:prSet presAssocID="{2894B8FC-0EBE-4303-AB73-69C7740B68F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20B30-A02C-48CC-8D00-07BA606CF484}" type="pres">
      <dgm:prSet presAssocID="{2894B8FC-0EBE-4303-AB73-69C7740B68FC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6F4CFFEA-72F8-45CF-96A4-554762FD5661}" type="presOf" srcId="{CE639B0B-8A9C-4597-A354-63742EFBD015}" destId="{4FCA02E0-EE9B-4900-AD93-94E82D4904A4}" srcOrd="1" destOrd="0" presId="urn:microsoft.com/office/officeart/2005/8/layout/matrix1"/>
    <dgm:cxn modelId="{407706DE-4912-4721-A1A7-E70B41478100}" type="presOf" srcId="{DB5EB076-33B3-452B-B5DD-3C59968FE283}" destId="{83120B30-A02C-48CC-8D00-07BA606CF484}" srcOrd="0" destOrd="0" presId="urn:microsoft.com/office/officeart/2005/8/layout/matrix1"/>
    <dgm:cxn modelId="{D1026BA4-66F9-40DE-BCD4-161B7BE37A46}" type="presOf" srcId="{4D592F18-4B94-4496-9008-CE5AEA68792B}" destId="{0DC619BA-C5C5-4431-BD5B-DADF0975AD74}" srcOrd="0" destOrd="0" presId="urn:microsoft.com/office/officeart/2005/8/layout/matrix1"/>
    <dgm:cxn modelId="{19B568A3-91C6-4648-A85C-04C3CD531206}" srcId="{DB5EB076-33B3-452B-B5DD-3C59968FE283}" destId="{4D592F18-4B94-4496-9008-CE5AEA68792B}" srcOrd="1" destOrd="0" parTransId="{B3A46609-0740-4558-86E1-1A43DFB095A9}" sibTransId="{7223782E-DB92-4540-9BE9-7EB8417FD85A}"/>
    <dgm:cxn modelId="{657B72A3-C467-4201-9FA9-266681417F14}" type="presOf" srcId="{E05C10CA-1E00-40A8-AEB8-D4D9DFECF3AE}" destId="{47BE96C4-E986-4A64-B521-626A5E344A41}" srcOrd="0" destOrd="0" presId="urn:microsoft.com/office/officeart/2005/8/layout/matrix1"/>
    <dgm:cxn modelId="{6E276220-DBA8-49E6-A73B-6747CB9C452B}" type="presOf" srcId="{4D592F18-4B94-4496-9008-CE5AEA68792B}" destId="{D7BE83BA-0C85-4B11-95DF-5FDF3EEECEF6}" srcOrd="1" destOrd="0" presId="urn:microsoft.com/office/officeart/2005/8/layout/matrix1"/>
    <dgm:cxn modelId="{D4502860-BFCB-4799-A38E-A4CF04AA513C}" type="presOf" srcId="{2894B8FC-0EBE-4303-AB73-69C7740B68FC}" destId="{1696690B-8D17-40D8-8393-9225BFA6DA33}" srcOrd="0" destOrd="0" presId="urn:microsoft.com/office/officeart/2005/8/layout/matrix1"/>
    <dgm:cxn modelId="{20701F3B-7FCA-4F41-9911-4403AEE1BF99}" srcId="{2894B8FC-0EBE-4303-AB73-69C7740B68FC}" destId="{DB5EB076-33B3-452B-B5DD-3C59968FE283}" srcOrd="0" destOrd="0" parTransId="{CFE6D59A-2EE6-483E-AAF8-D832D2CA40C2}" sibTransId="{F55BA9B0-1897-4F17-94AD-115368E5C9D4}"/>
    <dgm:cxn modelId="{7ABF2458-677A-4E29-897F-62BCE2DC04C4}" type="presOf" srcId="{CE639B0B-8A9C-4597-A354-63742EFBD015}" destId="{AC3F36BE-41FC-4DEC-9352-CAA4B9086782}" srcOrd="0" destOrd="0" presId="urn:microsoft.com/office/officeart/2005/8/layout/matrix1"/>
    <dgm:cxn modelId="{349D3585-ABDD-41DE-868B-88ACFB2285E4}" type="presOf" srcId="{E05C10CA-1E00-40A8-AEB8-D4D9DFECF3AE}" destId="{D4BD351B-EC90-4E53-A26C-672B251B4463}" srcOrd="1" destOrd="0" presId="urn:microsoft.com/office/officeart/2005/8/layout/matrix1"/>
    <dgm:cxn modelId="{2270F048-2B4B-4430-BA83-E5594E456A65}" type="presOf" srcId="{2714B61F-2DBF-4003-95EA-1BAD58395DEC}" destId="{A7E4F4C4-7CE5-4F62-A10A-DA8C1662B37D}" srcOrd="0" destOrd="0" presId="urn:microsoft.com/office/officeart/2005/8/layout/matrix1"/>
    <dgm:cxn modelId="{84BCFD3F-894C-4528-9E13-D9BB55666162}" type="presOf" srcId="{2714B61F-2DBF-4003-95EA-1BAD58395DEC}" destId="{C9D5A894-70E6-461F-B6A6-7D4A9B18971A}" srcOrd="1" destOrd="0" presId="urn:microsoft.com/office/officeart/2005/8/layout/matrix1"/>
    <dgm:cxn modelId="{3C98AF27-F6DF-4437-9582-B6D69DFDDA5D}" srcId="{DB5EB076-33B3-452B-B5DD-3C59968FE283}" destId="{2714B61F-2DBF-4003-95EA-1BAD58395DEC}" srcOrd="0" destOrd="0" parTransId="{670A0441-C4AF-45A2-A2A9-A9B3ECBDCF85}" sibTransId="{FB65EA64-0916-4BC5-8DBB-EE6613E7CDB4}"/>
    <dgm:cxn modelId="{50865CF1-82C5-492E-9CFC-51F53BCA1FD3}" srcId="{DB5EB076-33B3-452B-B5DD-3C59968FE283}" destId="{CE639B0B-8A9C-4597-A354-63742EFBD015}" srcOrd="2" destOrd="0" parTransId="{EA4759A3-2EBF-46BE-AAB4-00AA9011F1DC}" sibTransId="{20677195-0438-4B4F-81C0-7FF77ED4F56A}"/>
    <dgm:cxn modelId="{CBC618E8-9DD7-4402-8BFD-C27211FD0A63}" srcId="{DB5EB076-33B3-452B-B5DD-3C59968FE283}" destId="{E05C10CA-1E00-40A8-AEB8-D4D9DFECF3AE}" srcOrd="3" destOrd="0" parTransId="{FE393431-E515-4A86-8805-B1EA0703FD97}" sibTransId="{A8D1E16B-F206-4C9B-AFA6-DED469DB46FB}"/>
    <dgm:cxn modelId="{9BF2FE6F-1FE0-4F09-B6FB-680090C2F6CF}" type="presParOf" srcId="{1696690B-8D17-40D8-8393-9225BFA6DA33}" destId="{C47BB1D0-BF7F-4FEE-B735-062B0889E656}" srcOrd="0" destOrd="0" presId="urn:microsoft.com/office/officeart/2005/8/layout/matrix1"/>
    <dgm:cxn modelId="{2E50FD09-0A30-4207-9E46-B4EF34F390DF}" type="presParOf" srcId="{C47BB1D0-BF7F-4FEE-B735-062B0889E656}" destId="{A7E4F4C4-7CE5-4F62-A10A-DA8C1662B37D}" srcOrd="0" destOrd="0" presId="urn:microsoft.com/office/officeart/2005/8/layout/matrix1"/>
    <dgm:cxn modelId="{6F2BC40C-0250-4769-97EB-65BF517854BA}" type="presParOf" srcId="{C47BB1D0-BF7F-4FEE-B735-062B0889E656}" destId="{C9D5A894-70E6-461F-B6A6-7D4A9B18971A}" srcOrd="1" destOrd="0" presId="urn:microsoft.com/office/officeart/2005/8/layout/matrix1"/>
    <dgm:cxn modelId="{336D53F6-AC68-44B1-AF7A-10B40061DB85}" type="presParOf" srcId="{C47BB1D0-BF7F-4FEE-B735-062B0889E656}" destId="{0DC619BA-C5C5-4431-BD5B-DADF0975AD74}" srcOrd="2" destOrd="0" presId="urn:microsoft.com/office/officeart/2005/8/layout/matrix1"/>
    <dgm:cxn modelId="{519D75D5-CC26-47D4-A83D-4341750C9E31}" type="presParOf" srcId="{C47BB1D0-BF7F-4FEE-B735-062B0889E656}" destId="{D7BE83BA-0C85-4B11-95DF-5FDF3EEECEF6}" srcOrd="3" destOrd="0" presId="urn:microsoft.com/office/officeart/2005/8/layout/matrix1"/>
    <dgm:cxn modelId="{6BF6D11A-4598-4D29-8B6E-6930C4F4A21E}" type="presParOf" srcId="{C47BB1D0-BF7F-4FEE-B735-062B0889E656}" destId="{AC3F36BE-41FC-4DEC-9352-CAA4B9086782}" srcOrd="4" destOrd="0" presId="urn:microsoft.com/office/officeart/2005/8/layout/matrix1"/>
    <dgm:cxn modelId="{F878EEF1-FEAA-44FE-93AC-29BAA45F744A}" type="presParOf" srcId="{C47BB1D0-BF7F-4FEE-B735-062B0889E656}" destId="{4FCA02E0-EE9B-4900-AD93-94E82D4904A4}" srcOrd="5" destOrd="0" presId="urn:microsoft.com/office/officeart/2005/8/layout/matrix1"/>
    <dgm:cxn modelId="{F9C0CB25-7BE2-49CE-99CB-8662F904F20A}" type="presParOf" srcId="{C47BB1D0-BF7F-4FEE-B735-062B0889E656}" destId="{47BE96C4-E986-4A64-B521-626A5E344A41}" srcOrd="6" destOrd="0" presId="urn:microsoft.com/office/officeart/2005/8/layout/matrix1"/>
    <dgm:cxn modelId="{0FD7F051-A3DE-4BA9-8461-8207C93A9F04}" type="presParOf" srcId="{C47BB1D0-BF7F-4FEE-B735-062B0889E656}" destId="{D4BD351B-EC90-4E53-A26C-672B251B4463}" srcOrd="7" destOrd="0" presId="urn:microsoft.com/office/officeart/2005/8/layout/matrix1"/>
    <dgm:cxn modelId="{6CCB245B-F673-4271-A612-89FC7CE6A427}" type="presParOf" srcId="{1696690B-8D17-40D8-8393-9225BFA6DA33}" destId="{83120B30-A02C-48CC-8D00-07BA606CF48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53CC42-EC14-496E-9933-F22ADD326B77}" type="doc">
      <dgm:prSet loTypeId="urn:microsoft.com/office/officeart/2008/layout/HorizontalMultiLevelHierarchy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CA51B3-83D4-4121-8E07-10A4B01DEB71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подпространство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0DA2FE7F-B1E8-48C5-8B62-C01EFE63EE2D}" type="parTrans" cxnId="{7C8FF78C-B43F-4A37-873B-C0F8A0BAE318}">
      <dgm:prSet/>
      <dgm:spPr/>
      <dgm:t>
        <a:bodyPr/>
        <a:lstStyle/>
        <a:p>
          <a:endParaRPr lang="ru-RU"/>
        </a:p>
      </dgm:t>
    </dgm:pt>
    <dgm:pt modelId="{6202143A-87CD-4578-9C9C-A5BDFEA94499}" type="sibTrans" cxnId="{7C8FF78C-B43F-4A37-873B-C0F8A0BAE318}">
      <dgm:prSet/>
      <dgm:spPr/>
      <dgm:t>
        <a:bodyPr/>
        <a:lstStyle/>
        <a:p>
          <a:endParaRPr lang="ru-RU"/>
        </a:p>
      </dgm:t>
    </dgm:pt>
    <dgm:pt modelId="{8F49B370-0DBD-4E3E-87F5-A1C7B7048681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«Полевой свет»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B4FDD10-7AFD-4822-9AF9-1A0493F9DFBF}" type="parTrans" cxnId="{72F37BF3-ADE9-4A90-B85C-E95D32D37451}">
      <dgm:prSet/>
      <dgm:spPr/>
      <dgm:t>
        <a:bodyPr/>
        <a:lstStyle/>
        <a:p>
          <a:endParaRPr lang="ru-RU"/>
        </a:p>
      </dgm:t>
    </dgm:pt>
    <dgm:pt modelId="{3740B541-D224-41D3-924F-0D7268962963}" type="sibTrans" cxnId="{72F37BF3-ADE9-4A90-B85C-E95D32D37451}">
      <dgm:prSet/>
      <dgm:spPr/>
      <dgm:t>
        <a:bodyPr/>
        <a:lstStyle/>
        <a:p>
          <a:endParaRPr lang="ru-RU"/>
        </a:p>
      </dgm:t>
    </dgm:pt>
    <dgm:pt modelId="{DC2892FF-69C1-4ACC-AD51-990EF323440D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«Построечные леса»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E7C2162-7B2C-4366-9585-4F53011D2997}" type="parTrans" cxnId="{4D0C8712-E8AB-49C8-BF16-4E1C5989C600}">
      <dgm:prSet/>
      <dgm:spPr/>
      <dgm:t>
        <a:bodyPr/>
        <a:lstStyle/>
        <a:p>
          <a:endParaRPr lang="ru-RU"/>
        </a:p>
      </dgm:t>
    </dgm:pt>
    <dgm:pt modelId="{38A59C23-6EC9-48BE-92FB-69B59F1BC836}" type="sibTrans" cxnId="{4D0C8712-E8AB-49C8-BF16-4E1C5989C600}">
      <dgm:prSet/>
      <dgm:spPr/>
      <dgm:t>
        <a:bodyPr/>
        <a:lstStyle/>
        <a:p>
          <a:endParaRPr lang="ru-RU"/>
        </a:p>
      </dgm:t>
    </dgm:pt>
    <dgm:pt modelId="{EF4181AA-6226-4AB2-A9FA-2750EDBC6525}" type="pres">
      <dgm:prSet presAssocID="{5B53CC42-EC14-496E-9933-F22ADD326B7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02FB37-7C49-4703-AA6E-D16A4C8C1A11}" type="pres">
      <dgm:prSet presAssocID="{BCCA51B3-83D4-4121-8E07-10A4B01DEB71}" presName="root1" presStyleCnt="0"/>
      <dgm:spPr/>
    </dgm:pt>
    <dgm:pt modelId="{B464242B-A3B7-4893-BCBF-E92F60D7A867}" type="pres">
      <dgm:prSet presAssocID="{BCCA51B3-83D4-4121-8E07-10A4B01DEB71}" presName="LevelOneTextNode" presStyleLbl="node0" presStyleIdx="0" presStyleCnt="1" custAng="4208326" custLinFactNeighborX="-26337" custLinFactNeighborY="-204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2CE784-E8A8-4BAB-BCD2-79B58C29F72F}" type="pres">
      <dgm:prSet presAssocID="{BCCA51B3-83D4-4121-8E07-10A4B01DEB71}" presName="level2hierChild" presStyleCnt="0"/>
      <dgm:spPr/>
    </dgm:pt>
    <dgm:pt modelId="{3DBA1389-7608-4C44-A842-C6A63C247745}" type="pres">
      <dgm:prSet presAssocID="{3B4FDD10-7AFD-4822-9AF9-1A0493F9DFBF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3138BD17-F8FC-4C8B-812A-FC4818F55869}" type="pres">
      <dgm:prSet presAssocID="{3B4FDD10-7AFD-4822-9AF9-1A0493F9DFBF}" presName="connTx" presStyleLbl="parChTrans1D2" presStyleIdx="0" presStyleCnt="2"/>
      <dgm:spPr/>
      <dgm:t>
        <a:bodyPr/>
        <a:lstStyle/>
        <a:p>
          <a:endParaRPr lang="ru-RU"/>
        </a:p>
      </dgm:t>
    </dgm:pt>
    <dgm:pt modelId="{4337F1EA-B564-49FB-99F2-C290F4F371AE}" type="pres">
      <dgm:prSet presAssocID="{8F49B370-0DBD-4E3E-87F5-A1C7B7048681}" presName="root2" presStyleCnt="0"/>
      <dgm:spPr/>
    </dgm:pt>
    <dgm:pt modelId="{8413B130-44A6-438F-BEBB-8AF29D4082EE}" type="pres">
      <dgm:prSet presAssocID="{8F49B370-0DBD-4E3E-87F5-A1C7B7048681}" presName="LevelTwoTextNode" presStyleLbl="node2" presStyleIdx="0" presStyleCnt="2" custLinFactNeighborX="37351" custLinFactNeighborY="-54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3501A9-75C5-4DC5-808D-5F6D5F383956}" type="pres">
      <dgm:prSet presAssocID="{8F49B370-0DBD-4E3E-87F5-A1C7B7048681}" presName="level3hierChild" presStyleCnt="0"/>
      <dgm:spPr/>
    </dgm:pt>
    <dgm:pt modelId="{08B4E53B-8A0A-4532-B490-9BAF1F8F387A}" type="pres">
      <dgm:prSet presAssocID="{7E7C2162-7B2C-4366-9585-4F53011D2997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537D9F6D-EAC4-474A-B651-7F80597BEEBC}" type="pres">
      <dgm:prSet presAssocID="{7E7C2162-7B2C-4366-9585-4F53011D2997}" presName="connTx" presStyleLbl="parChTrans1D2" presStyleIdx="1" presStyleCnt="2"/>
      <dgm:spPr/>
      <dgm:t>
        <a:bodyPr/>
        <a:lstStyle/>
        <a:p>
          <a:endParaRPr lang="ru-RU"/>
        </a:p>
      </dgm:t>
    </dgm:pt>
    <dgm:pt modelId="{382B6752-66C4-436F-887B-1313347898A7}" type="pres">
      <dgm:prSet presAssocID="{DC2892FF-69C1-4ACC-AD51-990EF323440D}" presName="root2" presStyleCnt="0"/>
      <dgm:spPr/>
    </dgm:pt>
    <dgm:pt modelId="{D26F87A9-80DB-4478-BA22-369ED2F532CF}" type="pres">
      <dgm:prSet presAssocID="{DC2892FF-69C1-4ACC-AD51-990EF323440D}" presName="LevelTwoTextNode" presStyleLbl="node2" presStyleIdx="1" presStyleCnt="2" custLinFactNeighborX="37351" custLinFactNeighborY="985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365DED-D5CF-4E6E-BD5F-88B17D5656FE}" type="pres">
      <dgm:prSet presAssocID="{DC2892FF-69C1-4ACC-AD51-990EF323440D}" presName="level3hierChild" presStyleCnt="0"/>
      <dgm:spPr/>
    </dgm:pt>
  </dgm:ptLst>
  <dgm:cxnLst>
    <dgm:cxn modelId="{7C8FF78C-B43F-4A37-873B-C0F8A0BAE318}" srcId="{5B53CC42-EC14-496E-9933-F22ADD326B77}" destId="{BCCA51B3-83D4-4121-8E07-10A4B01DEB71}" srcOrd="0" destOrd="0" parTransId="{0DA2FE7F-B1E8-48C5-8B62-C01EFE63EE2D}" sibTransId="{6202143A-87CD-4578-9C9C-A5BDFEA94499}"/>
    <dgm:cxn modelId="{783551BA-55C6-429E-8A3A-EC86D8EB0DC2}" type="presOf" srcId="{7E7C2162-7B2C-4366-9585-4F53011D2997}" destId="{08B4E53B-8A0A-4532-B490-9BAF1F8F387A}" srcOrd="0" destOrd="0" presId="urn:microsoft.com/office/officeart/2008/layout/HorizontalMultiLevelHierarchy"/>
    <dgm:cxn modelId="{61672DF8-DCEF-4E81-862B-75953DE06D61}" type="presOf" srcId="{5B53CC42-EC14-496E-9933-F22ADD326B77}" destId="{EF4181AA-6226-4AB2-A9FA-2750EDBC6525}" srcOrd="0" destOrd="0" presId="urn:microsoft.com/office/officeart/2008/layout/HorizontalMultiLevelHierarchy"/>
    <dgm:cxn modelId="{760F3FF5-3A14-401B-9365-F397DB623EA0}" type="presOf" srcId="{7E7C2162-7B2C-4366-9585-4F53011D2997}" destId="{537D9F6D-EAC4-474A-B651-7F80597BEEBC}" srcOrd="1" destOrd="0" presId="urn:microsoft.com/office/officeart/2008/layout/HorizontalMultiLevelHierarchy"/>
    <dgm:cxn modelId="{72F37BF3-ADE9-4A90-B85C-E95D32D37451}" srcId="{BCCA51B3-83D4-4121-8E07-10A4B01DEB71}" destId="{8F49B370-0DBD-4E3E-87F5-A1C7B7048681}" srcOrd="0" destOrd="0" parTransId="{3B4FDD10-7AFD-4822-9AF9-1A0493F9DFBF}" sibTransId="{3740B541-D224-41D3-924F-0D7268962963}"/>
    <dgm:cxn modelId="{AF9AD6ED-D845-436E-AD85-E67D8F775760}" type="presOf" srcId="{BCCA51B3-83D4-4121-8E07-10A4B01DEB71}" destId="{B464242B-A3B7-4893-BCBF-E92F60D7A867}" srcOrd="0" destOrd="0" presId="urn:microsoft.com/office/officeart/2008/layout/HorizontalMultiLevelHierarchy"/>
    <dgm:cxn modelId="{66AA390D-1AAE-4A2E-B030-FAC21C035614}" type="presOf" srcId="{8F49B370-0DBD-4E3E-87F5-A1C7B7048681}" destId="{8413B130-44A6-438F-BEBB-8AF29D4082EE}" srcOrd="0" destOrd="0" presId="urn:microsoft.com/office/officeart/2008/layout/HorizontalMultiLevelHierarchy"/>
    <dgm:cxn modelId="{F7E41A3E-51C9-43AB-8343-771CBF925AFC}" type="presOf" srcId="{DC2892FF-69C1-4ACC-AD51-990EF323440D}" destId="{D26F87A9-80DB-4478-BA22-369ED2F532CF}" srcOrd="0" destOrd="0" presId="urn:microsoft.com/office/officeart/2008/layout/HorizontalMultiLevelHierarchy"/>
    <dgm:cxn modelId="{24926D5A-FA6F-47EA-A3D9-7D9F3317AD74}" type="presOf" srcId="{3B4FDD10-7AFD-4822-9AF9-1A0493F9DFBF}" destId="{3138BD17-F8FC-4C8B-812A-FC4818F55869}" srcOrd="1" destOrd="0" presId="urn:microsoft.com/office/officeart/2008/layout/HorizontalMultiLevelHierarchy"/>
    <dgm:cxn modelId="{6305DD87-4D00-4538-965B-F3CE86893A07}" type="presOf" srcId="{3B4FDD10-7AFD-4822-9AF9-1A0493F9DFBF}" destId="{3DBA1389-7608-4C44-A842-C6A63C247745}" srcOrd="0" destOrd="0" presId="urn:microsoft.com/office/officeart/2008/layout/HorizontalMultiLevelHierarchy"/>
    <dgm:cxn modelId="{4D0C8712-E8AB-49C8-BF16-4E1C5989C600}" srcId="{BCCA51B3-83D4-4121-8E07-10A4B01DEB71}" destId="{DC2892FF-69C1-4ACC-AD51-990EF323440D}" srcOrd="1" destOrd="0" parTransId="{7E7C2162-7B2C-4366-9585-4F53011D2997}" sibTransId="{38A59C23-6EC9-48BE-92FB-69B59F1BC836}"/>
    <dgm:cxn modelId="{2F545238-E1E3-44D7-947E-7BF8D21C26D6}" type="presParOf" srcId="{EF4181AA-6226-4AB2-A9FA-2750EDBC6525}" destId="{2C02FB37-7C49-4703-AA6E-D16A4C8C1A11}" srcOrd="0" destOrd="0" presId="urn:microsoft.com/office/officeart/2008/layout/HorizontalMultiLevelHierarchy"/>
    <dgm:cxn modelId="{6EBA70A3-039A-4405-A35C-45011CD55D4D}" type="presParOf" srcId="{2C02FB37-7C49-4703-AA6E-D16A4C8C1A11}" destId="{B464242B-A3B7-4893-BCBF-E92F60D7A867}" srcOrd="0" destOrd="0" presId="urn:microsoft.com/office/officeart/2008/layout/HorizontalMultiLevelHierarchy"/>
    <dgm:cxn modelId="{C90DA4BE-EC42-409A-9DCC-61E2D6B79067}" type="presParOf" srcId="{2C02FB37-7C49-4703-AA6E-D16A4C8C1A11}" destId="{A62CE784-E8A8-4BAB-BCD2-79B58C29F72F}" srcOrd="1" destOrd="0" presId="urn:microsoft.com/office/officeart/2008/layout/HorizontalMultiLevelHierarchy"/>
    <dgm:cxn modelId="{6AEE0618-9186-43A5-B661-4977C7EE2CBB}" type="presParOf" srcId="{A62CE784-E8A8-4BAB-BCD2-79B58C29F72F}" destId="{3DBA1389-7608-4C44-A842-C6A63C247745}" srcOrd="0" destOrd="0" presId="urn:microsoft.com/office/officeart/2008/layout/HorizontalMultiLevelHierarchy"/>
    <dgm:cxn modelId="{198DFD88-C07A-4145-AF66-F983809F5DDB}" type="presParOf" srcId="{3DBA1389-7608-4C44-A842-C6A63C247745}" destId="{3138BD17-F8FC-4C8B-812A-FC4818F55869}" srcOrd="0" destOrd="0" presId="urn:microsoft.com/office/officeart/2008/layout/HorizontalMultiLevelHierarchy"/>
    <dgm:cxn modelId="{ADCEA7B5-1131-4F70-B745-2AFDE9DA9A61}" type="presParOf" srcId="{A62CE784-E8A8-4BAB-BCD2-79B58C29F72F}" destId="{4337F1EA-B564-49FB-99F2-C290F4F371AE}" srcOrd="1" destOrd="0" presId="urn:microsoft.com/office/officeart/2008/layout/HorizontalMultiLevelHierarchy"/>
    <dgm:cxn modelId="{C58BFE46-C885-48B1-AA60-5045E330F26D}" type="presParOf" srcId="{4337F1EA-B564-49FB-99F2-C290F4F371AE}" destId="{8413B130-44A6-438F-BEBB-8AF29D4082EE}" srcOrd="0" destOrd="0" presId="urn:microsoft.com/office/officeart/2008/layout/HorizontalMultiLevelHierarchy"/>
    <dgm:cxn modelId="{42301358-B20B-4B2A-8596-147765DF0916}" type="presParOf" srcId="{4337F1EA-B564-49FB-99F2-C290F4F371AE}" destId="{EA3501A9-75C5-4DC5-808D-5F6D5F383956}" srcOrd="1" destOrd="0" presId="urn:microsoft.com/office/officeart/2008/layout/HorizontalMultiLevelHierarchy"/>
    <dgm:cxn modelId="{6F3FDD5E-51AB-45D5-8F23-AD83CD711C1A}" type="presParOf" srcId="{A62CE784-E8A8-4BAB-BCD2-79B58C29F72F}" destId="{08B4E53B-8A0A-4532-B490-9BAF1F8F387A}" srcOrd="2" destOrd="0" presId="urn:microsoft.com/office/officeart/2008/layout/HorizontalMultiLevelHierarchy"/>
    <dgm:cxn modelId="{CA0EBADE-F84E-41A8-A3CE-B73DD09DE9EB}" type="presParOf" srcId="{08B4E53B-8A0A-4532-B490-9BAF1F8F387A}" destId="{537D9F6D-EAC4-474A-B651-7F80597BEEBC}" srcOrd="0" destOrd="0" presId="urn:microsoft.com/office/officeart/2008/layout/HorizontalMultiLevelHierarchy"/>
    <dgm:cxn modelId="{AC0018C1-C3BD-47D1-B39E-819FBA823432}" type="presParOf" srcId="{A62CE784-E8A8-4BAB-BCD2-79B58C29F72F}" destId="{382B6752-66C4-436F-887B-1313347898A7}" srcOrd="3" destOrd="0" presId="urn:microsoft.com/office/officeart/2008/layout/HorizontalMultiLevelHierarchy"/>
    <dgm:cxn modelId="{A65232FB-EE63-4E50-A75C-E9888D7F0CBC}" type="presParOf" srcId="{382B6752-66C4-436F-887B-1313347898A7}" destId="{D26F87A9-80DB-4478-BA22-369ED2F532CF}" srcOrd="0" destOrd="0" presId="urn:microsoft.com/office/officeart/2008/layout/HorizontalMultiLevelHierarchy"/>
    <dgm:cxn modelId="{01F638EC-6E5A-4138-BD6F-A5B26F47263F}" type="presParOf" srcId="{382B6752-66C4-436F-887B-1313347898A7}" destId="{57365DED-D5CF-4E6E-BD5F-88B17D5656F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4F4C4-7CE5-4F62-A10A-DA8C1662B37D}">
      <dsp:nvSpPr>
        <dsp:cNvPr id="0" name=""/>
        <dsp:cNvSpPr/>
      </dsp:nvSpPr>
      <dsp:spPr>
        <a:xfrm rot="16200000">
          <a:off x="704850" y="-704850"/>
          <a:ext cx="2400300" cy="381000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НОВОГО</a:t>
          </a:r>
          <a:endParaRPr lang="ru-RU" sz="2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0" y="0"/>
        <a:ext cx="3810000" cy="1800225"/>
      </dsp:txXfrm>
    </dsp:sp>
    <dsp:sp modelId="{0DC619BA-C5C5-4431-BD5B-DADF0975AD74}">
      <dsp:nvSpPr>
        <dsp:cNvPr id="0" name=""/>
        <dsp:cNvSpPr/>
      </dsp:nvSpPr>
      <dsp:spPr>
        <a:xfrm>
          <a:off x="3810000" y="0"/>
          <a:ext cx="3810000" cy="2400300"/>
        </a:xfrm>
        <a:prstGeom prst="round1Rect">
          <a:avLst/>
        </a:prstGeom>
        <a:solidFill>
          <a:schemeClr val="accent3">
            <a:hueOff val="224738"/>
            <a:satOff val="-8850"/>
            <a:lumOff val="431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bg1"/>
              </a:solidFill>
            </a:rPr>
            <a:t>ОТКАЗ ОТ СТАРОГО</a:t>
          </a:r>
          <a:endParaRPr lang="ru-RU" sz="2500" b="1" kern="1200" dirty="0">
            <a:solidFill>
              <a:schemeClr val="bg1"/>
            </a:solidFill>
          </a:endParaRPr>
        </a:p>
      </dsp:txBody>
      <dsp:txXfrm>
        <a:off x="3810000" y="0"/>
        <a:ext cx="3810000" cy="1800225"/>
      </dsp:txXfrm>
    </dsp:sp>
    <dsp:sp modelId="{AC3F36BE-41FC-4DEC-9352-CAA4B9086782}">
      <dsp:nvSpPr>
        <dsp:cNvPr id="0" name=""/>
        <dsp:cNvSpPr/>
      </dsp:nvSpPr>
      <dsp:spPr>
        <a:xfrm rot="10800000">
          <a:off x="0" y="2400300"/>
          <a:ext cx="3810000" cy="2400300"/>
        </a:xfrm>
        <a:prstGeom prst="round1Rect">
          <a:avLst/>
        </a:prstGeom>
        <a:solidFill>
          <a:schemeClr val="accent3">
            <a:hueOff val="449476"/>
            <a:satOff val="-17699"/>
            <a:lumOff val="8627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ГОРОДСКОЕ ПРОСТРАНСТВО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3000374"/>
        <a:ext cx="3810000" cy="1800225"/>
      </dsp:txXfrm>
    </dsp:sp>
    <dsp:sp modelId="{47BE96C4-E986-4A64-B521-626A5E344A41}">
      <dsp:nvSpPr>
        <dsp:cNvPr id="0" name=""/>
        <dsp:cNvSpPr/>
      </dsp:nvSpPr>
      <dsp:spPr>
        <a:xfrm rot="5400000">
          <a:off x="4514850" y="1695450"/>
          <a:ext cx="2400300" cy="3810000"/>
        </a:xfrm>
        <a:prstGeom prst="round1Rect">
          <a:avLst/>
        </a:prstGeom>
        <a:solidFill>
          <a:schemeClr val="accent3">
            <a:hueOff val="674214"/>
            <a:satOff val="-26549"/>
            <a:lumOff val="1294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ДЕРЕВЕНСКОЕ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ПРОСТРАНСТВО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-5400000">
        <a:off x="3810000" y="3000374"/>
        <a:ext cx="3810000" cy="1800225"/>
      </dsp:txXfrm>
    </dsp:sp>
    <dsp:sp modelId="{83120B30-A02C-48CC-8D00-07BA606CF484}">
      <dsp:nvSpPr>
        <dsp:cNvPr id="0" name=""/>
        <dsp:cNvSpPr/>
      </dsp:nvSpPr>
      <dsp:spPr>
        <a:xfrm>
          <a:off x="2667000" y="1800224"/>
          <a:ext cx="2286000" cy="1200150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локализовано</a:t>
          </a:r>
          <a:endParaRPr lang="ru-RU" sz="2500" kern="1200" dirty="0"/>
        </a:p>
      </dsp:txBody>
      <dsp:txXfrm>
        <a:off x="2725586" y="1858810"/>
        <a:ext cx="2168828" cy="1082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4E53B-8A0A-4532-B490-9BAF1F8F387A}">
      <dsp:nvSpPr>
        <dsp:cNvPr id="0" name=""/>
        <dsp:cNvSpPr/>
      </dsp:nvSpPr>
      <dsp:spPr>
        <a:xfrm>
          <a:off x="2471016" y="1417041"/>
          <a:ext cx="1715789" cy="2451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7894" y="0"/>
              </a:lnTo>
              <a:lnTo>
                <a:pt x="857894" y="2451990"/>
              </a:lnTo>
              <a:lnTo>
                <a:pt x="1715789" y="24519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254094" y="2568219"/>
        <a:ext cx="149634" cy="149634"/>
      </dsp:txXfrm>
    </dsp:sp>
    <dsp:sp modelId="{3DBA1389-7608-4C44-A842-C6A63C247745}">
      <dsp:nvSpPr>
        <dsp:cNvPr id="0" name=""/>
        <dsp:cNvSpPr/>
      </dsp:nvSpPr>
      <dsp:spPr>
        <a:xfrm>
          <a:off x="2471016" y="1417041"/>
          <a:ext cx="1715789" cy="363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7894" y="0"/>
              </a:lnTo>
              <a:lnTo>
                <a:pt x="857894" y="363760"/>
              </a:lnTo>
              <a:lnTo>
                <a:pt x="1715789" y="3637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3285063" y="1555073"/>
        <a:ext cx="87696" cy="87696"/>
      </dsp:txXfrm>
    </dsp:sp>
    <dsp:sp modelId="{B464242B-A3B7-4893-BCBF-E92F60D7A867}">
      <dsp:nvSpPr>
        <dsp:cNvPr id="0" name=""/>
        <dsp:cNvSpPr/>
      </dsp:nvSpPr>
      <dsp:spPr>
        <a:xfrm rot="20408326">
          <a:off x="-385340" y="960984"/>
          <a:ext cx="4800600" cy="9121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подпространство</a:t>
          </a:r>
          <a:endParaRPr lang="ru-RU" sz="5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-385340" y="960984"/>
        <a:ext cx="4800600" cy="912114"/>
      </dsp:txXfrm>
    </dsp:sp>
    <dsp:sp modelId="{8413B130-44A6-438F-BEBB-8AF29D4082EE}">
      <dsp:nvSpPr>
        <dsp:cNvPr id="0" name=""/>
        <dsp:cNvSpPr/>
      </dsp:nvSpPr>
      <dsp:spPr>
        <a:xfrm>
          <a:off x="4186805" y="1324744"/>
          <a:ext cx="2991733" cy="9121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«Полевой свет»</a:t>
          </a:r>
          <a:endParaRPr lang="ru-RU" sz="3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186805" y="1324744"/>
        <a:ext cx="2991733" cy="912114"/>
      </dsp:txXfrm>
    </dsp:sp>
    <dsp:sp modelId="{D26F87A9-80DB-4478-BA22-369ED2F532CF}">
      <dsp:nvSpPr>
        <dsp:cNvPr id="0" name=""/>
        <dsp:cNvSpPr/>
      </dsp:nvSpPr>
      <dsp:spPr>
        <a:xfrm>
          <a:off x="4186805" y="3412974"/>
          <a:ext cx="2991733" cy="9121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«Построечные леса»</a:t>
          </a:r>
          <a:endParaRPr lang="ru-RU" sz="3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186805" y="3412974"/>
        <a:ext cx="2991733" cy="912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ADABA-67E4-476E-8183-EE83B8B38F55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F7B4D-59F6-418F-AAD5-FECFBB1FD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193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5DF4-14DC-4F06-8A7B-5AC7C8B9871B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1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07E6-7C54-48F1-95FA-43816B6D52D0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4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3295-C00A-46DB-A745-CA4C6FC97C16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07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1C93-F2E5-4A36-ABE3-89F29CEF4EFF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77D8-85CB-4054-AF31-2CABF58B50F5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753B-1CD4-4DC1-B935-218AA79D6B53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8C01-A0B2-4CBA-86A8-98DC67F9010E}" type="datetime1">
              <a:rPr lang="ru-RU" smtClean="0"/>
              <a:t>09.11.2018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946D-64E1-40E3-AB90-B8D79AF3EA49}" type="datetime1">
              <a:rPr lang="ru-RU" smtClean="0"/>
              <a:t>09.11.2018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B7A68-B48A-423E-8938-D2BB96AC0738}" type="datetime1">
              <a:rPr lang="ru-RU" smtClean="0"/>
              <a:t>09.11.2018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9054-AC8C-4D0D-ACF1-9C26422E3C0C}" type="datetime1">
              <a:rPr lang="ru-RU" smtClean="0"/>
              <a:t>09.11.2018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2404-8AA5-4843-9F22-CF6E1F910F29}" type="datetime1">
              <a:rPr lang="ru-RU" smtClean="0"/>
              <a:t>09.11.2018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D8F7-1944-422C-B281-245C3745D991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5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64CC-C697-45B1-B33E-4D640F4E8091}" type="datetime1">
              <a:rPr lang="ru-RU" smtClean="0"/>
              <a:t>09.11.2018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50CE-2964-475F-8F09-95A6B18E8FF2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B474D-54FB-42EB-855B-274A16FD78D4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1C93-F2E5-4A36-ABE3-89F29CEF4EFF}" type="datetime1">
              <a:rPr lang="ru-RU" smtClean="0"/>
              <a:t>09.11.2018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77D8-85CB-4054-AF31-2CABF58B50F5}" type="datetime1">
              <a:rPr lang="ru-RU" smtClean="0"/>
              <a:t>09.11.2018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753B-1CD4-4DC1-B935-218AA79D6B53}" type="datetime1">
              <a:rPr lang="ru-RU" smtClean="0"/>
              <a:t>09.11.2018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8C01-A0B2-4CBA-86A8-98DC67F9010E}" type="datetime1">
              <a:rPr lang="ru-RU" smtClean="0"/>
              <a:t>09.11.2018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946D-64E1-40E3-AB90-B8D79AF3EA49}" type="datetime1">
              <a:rPr lang="ru-RU" smtClean="0"/>
              <a:t>09.11.2018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B7A68-B48A-423E-8938-D2BB96AC0738}" type="datetime1">
              <a:rPr lang="ru-RU" smtClean="0"/>
              <a:t>09.11.2018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9054-AC8C-4D0D-ACF1-9C26422E3C0C}" type="datetime1">
              <a:rPr lang="ru-RU" smtClean="0"/>
              <a:t>09.11.2018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C2ED-2A69-4570-9B92-31399136057D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7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2404-8AA5-4843-9F22-CF6E1F910F29}" type="datetime1">
              <a:rPr lang="ru-RU" smtClean="0"/>
              <a:t>09.11.2018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64CC-C697-45B1-B33E-4D640F4E8091}" type="datetime1">
              <a:rPr lang="ru-RU" smtClean="0"/>
              <a:t>09.11.2018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50CE-2964-475F-8F09-95A6B18E8FF2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B474D-54FB-42EB-855B-274A16FD78D4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1C93-F2E5-4A36-ABE3-89F29CEF4EFF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1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77D8-85CB-4054-AF31-2CABF58B50F5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11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753B-1CD4-4DC1-B935-218AA79D6B53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8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8C01-A0B2-4CBA-86A8-98DC67F9010E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0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946D-64E1-40E3-AB90-B8D79AF3EA49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0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B7A68-B48A-423E-8938-D2BB96AC0738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6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DA1B-151A-43AF-AC9B-4D0EF58B506E}" type="datetime1">
              <a:rPr lang="ru-RU" smtClean="0"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05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9054-AC8C-4D0D-ACF1-9C26422E3C0C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0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2404-8AA5-4843-9F22-CF6E1F910F29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2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64CC-C697-45B1-B33E-4D640F4E8091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50CE-2964-475F-8F09-95A6B18E8FF2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8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B474D-54FB-42EB-855B-274A16FD78D4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0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1C93-F2E5-4A36-ABE3-89F29CEF4EFF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77D8-85CB-4054-AF31-2CABF58B50F5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753B-1CD4-4DC1-B935-218AA79D6B53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8C01-A0B2-4CBA-86A8-98DC67F9010E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946D-64E1-40E3-AB90-B8D79AF3EA49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8853-7E6D-43D6-B24E-080D2DD2899E}" type="datetime1">
              <a:rPr lang="ru-RU" smtClean="0"/>
              <a:t>09.11.2018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7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B7A68-B48A-423E-8938-D2BB96AC0738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9054-AC8C-4D0D-ACF1-9C26422E3C0C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2404-8AA5-4843-9F22-CF6E1F910F29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64CC-C697-45B1-B33E-4D640F4E8091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50CE-2964-475F-8F09-95A6B18E8FF2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B474D-54FB-42EB-855B-274A16FD78D4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5DF4-14DC-4F06-8A7B-5AC7C8B9871B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D8F7-1944-422C-B281-245C3745D991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C2ED-2A69-4570-9B92-31399136057D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DA1B-151A-43AF-AC9B-4D0EF58B506E}" type="datetime1">
              <a:rPr lang="ru-RU" smtClean="0"/>
              <a:t>09.11.2018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C046-86F4-42AB-9BC7-124DC2FE2AAF}" type="datetime1">
              <a:rPr lang="ru-RU" smtClean="0"/>
              <a:t>09.11.2018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61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8853-7E6D-43D6-B24E-080D2DD2899E}" type="datetime1">
              <a:rPr lang="ru-RU" smtClean="0"/>
              <a:t>09.11.2018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C046-86F4-42AB-9BC7-124DC2FE2AAF}" type="datetime1">
              <a:rPr lang="ru-RU" smtClean="0"/>
              <a:t>09.11.2018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7DC-A38A-4A2E-A1AD-5B1412583983}" type="datetime1">
              <a:rPr lang="ru-RU" smtClean="0"/>
              <a:t>09.11.2018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7BA4-D872-4232-B516-5FCF508FC648}" type="datetime1">
              <a:rPr lang="ru-RU" smtClean="0"/>
              <a:t>09.11.2018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D6F04-FCCC-4E6C-B9C9-2D50D834CC24}" type="datetime1">
              <a:rPr lang="ru-RU" smtClean="0"/>
              <a:t>09.11.2018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07E6-7C54-48F1-95FA-43816B6D52D0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3295-C00A-46DB-A745-CA4C6FC97C16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7DC-A38A-4A2E-A1AD-5B1412583983}" type="datetime1">
              <a:rPr lang="ru-RU" smtClean="0"/>
              <a:t>09.11.2018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9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7BA4-D872-4232-B516-5FCF508FC648}" type="datetime1">
              <a:rPr lang="ru-RU" smtClean="0"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26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D6F04-FCCC-4E6C-B9C9-2D50D834CC24}" type="datetime1">
              <a:rPr lang="ru-RU" smtClean="0"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3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2AE59-D217-4CCA-8681-60BD989CBCAA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07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94F7D74-81BF-40AD-9967-84ADB26B9702}" type="datetime1">
              <a:rPr lang="ru-RU" smtClean="0"/>
              <a:t>09.11.2018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0B2AE59-D217-4CCA-8681-60BD989CBCAA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E34EC1A-B877-404E-91E5-7DE59F8DF6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94F7D74-81BF-40AD-9967-84ADB26B9702}" type="datetime1">
              <a:rPr lang="ru-RU" smtClean="0">
                <a:solidFill>
                  <a:srgbClr val="C8C8B1"/>
                </a:solidFill>
              </a:rPr>
              <a:pPr/>
              <a:t>09.11.2018</a:t>
            </a:fld>
            <a:endParaRPr lang="ru-RU">
              <a:solidFill>
                <a:srgbClr val="C8C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5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0B2AE59-D217-4CCA-8681-60BD989CBCAA}" type="datetime1">
              <a:rPr lang="ru-RU" smtClean="0"/>
              <a:t>09.11.2018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30B2AE59-D217-4CCA-8681-60BD989CBCAA}" type="datetime1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E34EC1A-B877-404E-91E5-7DE59F8DF65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3068960"/>
            <a:ext cx="8060432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15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«Котлован»</a:t>
            </a:r>
            <a:endParaRPr lang="ru-RU" sz="115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869160"/>
            <a:ext cx="6400800" cy="17526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Странноязычие</a:t>
            </a:r>
            <a:r>
              <a:rPr lang="ru-RU" sz="5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Андрея Платонова</a:t>
            </a:r>
            <a:endParaRPr lang="ru-RU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0239" y="2276872"/>
            <a:ext cx="5513754" cy="110799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1929 – 1930 гг.</a:t>
            </a:r>
            <a:endParaRPr lang="ru-RU" sz="6600" b="1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2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/>
              <a:t>Структура художественного пространства по горизонтали</a:t>
            </a:r>
            <a:endParaRPr lang="ru-RU" sz="44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9394793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10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39146" y="4090719"/>
            <a:ext cx="3618298" cy="1323439"/>
          </a:xfrm>
          <a:prstGeom prst="rect">
            <a:avLst/>
          </a:prstGeom>
          <a:noFill/>
          <a:effectLst>
            <a:outerShdw blurRad="673100" dist="241300" dir="6720000" algn="ctr" rotWithShape="0">
              <a:srgbClr val="000000"/>
            </a:outerShdw>
          </a:effectLst>
          <a:scene3d>
            <a:camera prst="perspectiveRelaxedModerately"/>
            <a:lightRig rig="threePt" dir="t"/>
          </a:scene3d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8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ВЕЧЕР</a:t>
            </a:r>
            <a:endParaRPr lang="ru-RU" sz="8000" b="1" dirty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5" y="1615412"/>
            <a:ext cx="846359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Свет, предметы, время суток, настроение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65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  <p:bldGraphic spid="6" grpId="1">
        <p:bldAsOne/>
      </p:bldGraphic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/>
              <a:t>Пятилетний план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2548880"/>
          </a:xfrm>
        </p:spPr>
        <p:txBody>
          <a:bodyPr/>
          <a:lstStyle/>
          <a:p>
            <a:pPr algn="just"/>
            <a:r>
              <a:rPr lang="ru-RU" dirty="0"/>
              <a:t>Главное назначение пятилетних планов — воплощать поставленные Коммунистической партией на данный конкретный отрезок времени социальные, экономические и научно-технические задачи в систему заданий и мероприятий, обеспечивающих условия и предпосылки для осуществления целей долгосрочного плана, вытекающих из Программы </a:t>
            </a:r>
            <a:r>
              <a:rPr lang="ru-RU" dirty="0" smtClean="0"/>
              <a:t>КПСС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11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108" y="4149080"/>
            <a:ext cx="80782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Возможна ли локализация места действия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 таких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масштабных задачах и целях?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2160240" cy="29694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55" y="1182977"/>
            <a:ext cx="1826594" cy="28220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3768" y="1124744"/>
            <a:ext cx="3833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КОТЛОВАН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РАСПОЛЗАЕТСЯ ВДАЛЬ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УХОДИТ ВГЛУБЬ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12" y="2572300"/>
            <a:ext cx="6663012" cy="3919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563688" y="4437112"/>
            <a:ext cx="53785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  ЭТО ПРОИСХОДИТ?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6" grpId="0"/>
      <p:bldP spid="6" grpId="1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СЛОВО - ЛОЗУНГ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12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00" b="23551"/>
          <a:stretch/>
        </p:blipFill>
        <p:spPr bwMode="auto">
          <a:xfrm>
            <a:off x="179512" y="1250447"/>
            <a:ext cx="3240359" cy="542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50446"/>
            <a:ext cx="7546111" cy="542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50447"/>
            <a:ext cx="3917070" cy="551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622" y="1250447"/>
            <a:ext cx="3810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2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Новояз в повести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7620000" cy="1728192"/>
          </a:xfrm>
        </p:spPr>
        <p:txBody>
          <a:bodyPr/>
          <a:lstStyle/>
          <a:p>
            <a:pPr algn="just"/>
            <a:r>
              <a:rPr lang="ru-RU" sz="2400" dirty="0" smtClean="0">
                <a:latin typeface="Times New Roman"/>
                <a:ea typeface="Calibri"/>
              </a:rPr>
              <a:t>В </a:t>
            </a:r>
            <a:r>
              <a:rPr lang="ru-RU" sz="2400" dirty="0">
                <a:latin typeface="Times New Roman"/>
                <a:ea typeface="Calibri"/>
              </a:rPr>
              <a:t>прозе Платонова слово не просто самостоятельная смысловая единица, у него множество контекстуальных значений, оно единица сюжета и художественного пространства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13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7504" y="3140968"/>
            <a:ext cx="476425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400" dirty="0" smtClean="0"/>
              <a:t>сухое…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 smtClean="0"/>
              <a:t>жалобная…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 smtClean="0"/>
              <a:t>на выкошенном пустыре пахло…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 smtClean="0"/>
              <a:t>мучительная…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 smtClean="0"/>
              <a:t>осмысленный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 smtClean="0"/>
              <a:t>задумчивые, внимательные</a:t>
            </a:r>
            <a:endParaRPr lang="ru-RU" sz="2400" dirty="0"/>
          </a:p>
          <a:p>
            <a:pPr marL="285750" indent="-285750">
              <a:buFont typeface="Wingdings" pitchFamily="2" charset="2"/>
              <a:buChar char="§"/>
            </a:pP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549128" y="314096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напряжение сознательност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девочка Настя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умершей травой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сила звёзд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ребёнок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головы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5589240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слова,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уже не являющиеся необходимыми для понимания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смысла -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1653" y="6014986"/>
            <a:ext cx="3256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ПЛЕОНАЗМЫ</a:t>
            </a:r>
            <a:endParaRPr lang="ru-RU" sz="36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40" y="2996952"/>
            <a:ext cx="5298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ОДНА ИЗ ВАЖНЕЙШИХ ТЕМ ПОВЕСТИ,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ЖИЗНИ И СМЕРТИ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r="7610" b="11905"/>
          <a:stretch/>
        </p:blipFill>
        <p:spPr>
          <a:xfrm>
            <a:off x="160851" y="2784736"/>
            <a:ext cx="2970989" cy="22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 build="allAtOnce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  эпохи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276872"/>
            <a:ext cx="7620000" cy="2520280"/>
          </a:xfrm>
        </p:spPr>
        <p:txBody>
          <a:bodyPr/>
          <a:lstStyle/>
          <a:p>
            <a:pPr marL="114300" indent="0">
              <a:buNone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В идеале</a:t>
            </a:r>
          </a:p>
          <a:p>
            <a:r>
              <a:rPr lang="ru-RU" sz="2400" dirty="0" smtClean="0">
                <a:latin typeface="Times New Roman"/>
                <a:ea typeface="Calibri"/>
                <a:cs typeface="Times New Roman"/>
              </a:rPr>
              <a:t>Лозунги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максимально точны, цели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ясны</a:t>
            </a:r>
          </a:p>
          <a:p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Директивы неоднократно дублируются, и не только на бумаге, но и по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радио</a:t>
            </a:r>
          </a:p>
          <a:p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Логическая ясность + фактическая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достоверность</a:t>
            </a:r>
          </a:p>
          <a:p>
            <a:pPr marL="11430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14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1700808"/>
            <a:ext cx="7863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Понятно ли вам значение лозунгов, призывов в повести?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44960" y="4576772"/>
            <a:ext cx="1616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деле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5107" y="5161547"/>
            <a:ext cx="80561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Гляжу на детей, а самому так и хочется крикнуть: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Да здравствует Первое мая!»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6730" y="5038435"/>
            <a:ext cx="78956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 суете сплачивания масс и организации подсобных радостей для рабочих он не помнил про удовлетворение удовольствиями личной жизни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5161547"/>
            <a:ext cx="7488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Зачем вы жалеете подымать производительность? Социализм обойдется и без вас, а вы без него проживете зря и помрете.</a:t>
            </a:r>
          </a:p>
        </p:txBody>
      </p:sp>
    </p:spTree>
    <p:extLst>
      <p:ext uri="{BB962C8B-B14F-4D97-AF65-F5344CB8AC3E}">
        <p14:creationId xmlns:p14="http://schemas.microsoft.com/office/powerpoint/2010/main" val="20661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7" grpId="0"/>
      <p:bldP spid="8" grpId="0"/>
      <p:bldP spid="8" grpId="1"/>
      <p:bldP spid="9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Деформация смысла, слова, пространства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2116832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Нет предметно-вещественной наполненности, столь привычной нам в литературе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marL="114300" indent="0" algn="just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Торжество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пустоты</a:t>
            </a:r>
          </a:p>
          <a:p>
            <a:pPr marL="114300" indent="0" algn="just"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Как создать в произведении ощущение подобного?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15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501008"/>
            <a:ext cx="756084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algn="just">
              <a:spcBef>
                <a:spcPct val="20000"/>
              </a:spcBef>
              <a:buClr>
                <a:srgbClr val="7A7A7A"/>
              </a:buClr>
            </a:pPr>
            <a:r>
              <a:rPr lang="ru-RU" sz="24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«Неимущая изба на голом земном месте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»; «пивная</a:t>
            </a:r>
            <a:r>
              <a:rPr lang="ru-RU" sz="24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… среди пустой светлой природы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»; </a:t>
            </a:r>
            <a:r>
              <a:rPr lang="ru-RU" sz="24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боязнь </a:t>
            </a:r>
            <a:r>
              <a:rPr lang="ru-RU" sz="24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Прушевского</a:t>
            </a:r>
            <a:r>
              <a:rPr lang="ru-RU" sz="24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2400" b="1" i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114300" lvl="0" algn="just">
              <a:spcBef>
                <a:spcPct val="20000"/>
              </a:spcBef>
              <a:buClr>
                <a:srgbClr val="7A7A7A"/>
              </a:buClr>
            </a:pPr>
            <a:r>
              <a:rPr lang="ru-RU" sz="2400" b="1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 </a:t>
            </a:r>
            <a:r>
              <a:rPr lang="ru-RU" sz="24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возводить пустые здание,… в которых живут только из-за непогоды», «ни одна тварь здесь не жила, ни крыса, ни червь….»</a:t>
            </a:r>
            <a:endParaRPr lang="ru-RU" sz="2000" b="1" i="1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628800"/>
            <a:ext cx="756084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Слишком много пустоты… если пустота преобладает над материальным миром – это смерть.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105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uiExpand="1" build="p"/>
      <p:bldP spid="6" grpId="0"/>
      <p:bldP spid="6" grpI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5760640"/>
          </a:xfrm>
        </p:spPr>
        <p:txBody>
          <a:bodyPr>
            <a:normAutofit fontScale="85000" lnSpcReduction="20000"/>
          </a:bodyPr>
          <a:lstStyle/>
          <a:p>
            <a:pPr marL="342900" lvl="0" indent="-342900" algn="just">
              <a:buFont typeface="Symbol"/>
              <a:buChar char=""/>
            </a:pPr>
            <a:r>
              <a:rPr lang="ru-RU" sz="3000" dirty="0">
                <a:effectLst/>
                <a:latin typeface="Times New Roman"/>
                <a:ea typeface="Calibri"/>
                <a:cs typeface="Times New Roman"/>
              </a:rPr>
              <a:t>— Либо мне </a:t>
            </a:r>
            <a:r>
              <a:rPr lang="ru-RU" sz="35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погибнуть</a:t>
            </a:r>
            <a:r>
              <a:rPr lang="ru-RU" sz="3000" dirty="0">
                <a:effectLst/>
                <a:latin typeface="Times New Roman"/>
                <a:ea typeface="Calibri"/>
                <a:cs typeface="Times New Roman"/>
              </a:rPr>
              <a:t>?</a:t>
            </a:r>
            <a:endParaRPr lang="ru-RU" sz="26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buFont typeface="Symbol"/>
              <a:buChar char=""/>
            </a:pPr>
            <a:r>
              <a:rPr lang="ru-RU" sz="3000" dirty="0" err="1">
                <a:effectLst/>
                <a:latin typeface="Times New Roman"/>
                <a:ea typeface="Calibri"/>
                <a:cs typeface="Times New Roman"/>
              </a:rPr>
              <a:t>Прушевский</a:t>
            </a:r>
            <a:r>
              <a:rPr lang="ru-RU" sz="3000" dirty="0">
                <a:effectLst/>
                <a:latin typeface="Times New Roman"/>
                <a:ea typeface="Calibri"/>
                <a:cs typeface="Times New Roman"/>
              </a:rPr>
              <a:t> не видел, кому бы он настолько требовался, чтоб непременно поддерживать себя до еще </a:t>
            </a:r>
            <a:r>
              <a:rPr lang="ru-RU" sz="35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далекой смерти</a:t>
            </a:r>
            <a:r>
              <a:rPr lang="ru-RU" sz="3000" dirty="0">
                <a:effectLst/>
                <a:latin typeface="Times New Roman"/>
                <a:ea typeface="Calibri"/>
                <a:cs typeface="Times New Roman"/>
              </a:rPr>
              <a:t>. </a:t>
            </a:r>
            <a:endParaRPr lang="ru-RU" sz="26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buFont typeface="Symbol"/>
              <a:buChar char=""/>
            </a:pPr>
            <a:r>
              <a:rPr lang="ru-RU" sz="3000" dirty="0">
                <a:effectLst/>
                <a:latin typeface="Times New Roman"/>
                <a:ea typeface="Calibri"/>
                <a:cs typeface="Times New Roman"/>
              </a:rPr>
              <a:t>существует его срок, когда придется лечь на койку, повернуться лицом к стене и </a:t>
            </a:r>
            <a:r>
              <a:rPr lang="ru-RU" sz="35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скончаться</a:t>
            </a:r>
            <a:r>
              <a:rPr lang="ru-RU" sz="3000" dirty="0">
                <a:effectLst/>
                <a:latin typeface="Times New Roman"/>
                <a:ea typeface="Calibri"/>
                <a:cs typeface="Times New Roman"/>
              </a:rPr>
              <a:t>, не сумев заплакать</a:t>
            </a:r>
            <a:endParaRPr lang="ru-RU" sz="26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buFont typeface="Symbol"/>
              <a:buChar char=""/>
            </a:pPr>
            <a:r>
              <a:rPr lang="ru-RU" sz="3000" dirty="0">
                <a:effectLst/>
                <a:latin typeface="Times New Roman"/>
                <a:ea typeface="Calibri"/>
                <a:cs typeface="Times New Roman"/>
              </a:rPr>
              <a:t>На свете будет жить только его сестра, но она родит ребенка, и жалость к нему станет сильнее грусти по </a:t>
            </a:r>
            <a:r>
              <a:rPr lang="ru-RU" sz="35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мертвому</a:t>
            </a:r>
            <a:r>
              <a:rPr lang="ru-RU" sz="3000" dirty="0">
                <a:effectLst/>
                <a:latin typeface="Times New Roman"/>
                <a:ea typeface="Calibri"/>
                <a:cs typeface="Times New Roman"/>
              </a:rPr>
              <a:t>, разрушенному брату.</a:t>
            </a:r>
            <a:endParaRPr lang="ru-RU" sz="26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buFont typeface="Symbol"/>
              <a:buChar char=""/>
            </a:pPr>
            <a:r>
              <a:rPr lang="ru-RU" sz="3000" dirty="0">
                <a:effectLst/>
                <a:latin typeface="Times New Roman"/>
                <a:ea typeface="Calibri"/>
                <a:cs typeface="Times New Roman"/>
              </a:rPr>
              <a:t>— Лучше </a:t>
            </a:r>
            <a:r>
              <a:rPr lang="ru-RU" sz="35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я умру</a:t>
            </a:r>
            <a:endParaRPr lang="ru-RU" sz="3000" b="1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buFont typeface="Symbol"/>
              <a:buChar char=""/>
            </a:pPr>
            <a:r>
              <a:rPr lang="ru-RU" sz="3000" dirty="0">
                <a:effectLst/>
                <a:latin typeface="Times New Roman"/>
                <a:ea typeface="Calibri"/>
                <a:cs typeface="Times New Roman"/>
              </a:rPr>
              <a:t>— Мною пользуются, но мне </a:t>
            </a:r>
            <a:r>
              <a:rPr lang="ru-RU" sz="35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никто не рад</a:t>
            </a:r>
            <a:endParaRPr lang="ru-RU" sz="2600" b="1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buFont typeface="Symbol"/>
              <a:buChar char=""/>
            </a:pPr>
            <a:r>
              <a:rPr lang="ru-RU" sz="3000" dirty="0">
                <a:effectLst/>
                <a:latin typeface="Times New Roman"/>
                <a:ea typeface="Calibri"/>
                <a:cs typeface="Times New Roman"/>
              </a:rPr>
              <a:t>И </a:t>
            </a:r>
            <a:r>
              <a:rPr lang="ru-RU" sz="35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решив скончаться</a:t>
            </a:r>
            <a:r>
              <a:rPr lang="ru-RU" sz="3000" dirty="0">
                <a:effectLst/>
                <a:latin typeface="Times New Roman"/>
                <a:ea typeface="Calibri"/>
                <a:cs typeface="Times New Roman"/>
              </a:rPr>
              <a:t>, он лег в кровать и заснул со счастьем равнодушия к жизни</a:t>
            </a:r>
            <a:endParaRPr lang="ru-RU" sz="2600" dirty="0">
              <a:effectLst/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979712" y="5805264"/>
            <a:ext cx="6967736" cy="914400"/>
          </a:xfrm>
        </p:spPr>
        <p:txBody>
          <a:bodyPr/>
          <a:lstStyle/>
          <a:p>
            <a:r>
              <a:rPr lang="ru-RU" dirty="0" smtClean="0"/>
              <a:t>82 слова/ 6 - смерть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dirty="0" smtClean="0"/>
              <a:t>Палагин Д.Ю.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50" y="0"/>
            <a:ext cx="5688632" cy="59035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184"/>
            <a:ext cx="2609589" cy="47559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23928" y="121792"/>
            <a:ext cx="4572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Скорей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рыть землю и ставить дом, а то умрешь и не поспеешь. Пусть сейчас жизнь уходит, как теченье дыханья, но зато посредством устройства дома ее можно организовать впрок — для будущего неподвижного счастья и для детства</a:t>
            </a:r>
          </a:p>
        </p:txBody>
      </p:sp>
    </p:spTree>
    <p:extLst>
      <p:ext uri="{BB962C8B-B14F-4D97-AF65-F5344CB8AC3E}">
        <p14:creationId xmlns:p14="http://schemas.microsoft.com/office/powerpoint/2010/main" val="9851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250"/>
                            </p:stCondLst>
                            <p:childTnLst>
                              <p:par>
                                <p:cTn id="100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 uiExpand="1" build="p"/>
      <p:bldP spid="6" grpId="0"/>
      <p:bldP spid="6" grpId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err="1">
                <a:latin typeface="Times New Roman"/>
                <a:ea typeface="Calibri"/>
              </a:rPr>
              <a:t>Странноязычие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467544" y="1196752"/>
            <a:ext cx="7620000" cy="864096"/>
          </a:xfrm>
        </p:spPr>
        <p:txBody>
          <a:bodyPr/>
          <a:lstStyle/>
          <a:p>
            <a:r>
              <a:rPr lang="ru-RU" sz="2400" dirty="0">
                <a:latin typeface="Times New Roman"/>
                <a:ea typeface="Calibri"/>
              </a:rPr>
              <a:t>позволяет определить пространства, пригодные для жизни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83568" y="2276872"/>
            <a:ext cx="7383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Где мы видим людей. Живых?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321" y="2967614"/>
            <a:ext cx="8076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Пространства огороженные и (или) нестеснённые 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0153" y="3429104"/>
            <a:ext cx="75306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Открытое внешнее пространство враждебно: «Весь мир инженер представлял себе мёртвым телом». Герои повести брошены, лишены «среды обитания»</a:t>
            </a:r>
            <a:endParaRPr lang="ru-RU" sz="36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920"/>
            <a:ext cx="8962091" cy="5271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105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388424" cy="11430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400" b="1" spc="0" dirty="0" smtClean="0">
                <a:ln/>
                <a:solidFill>
                  <a:schemeClr val="accent3"/>
                </a:solidFill>
              </a:rPr>
              <a:t>Грамматическая неправильность</a:t>
            </a:r>
            <a:endParaRPr lang="ru-RU" sz="4400" b="1" spc="0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67667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Замена обстоятельств определениями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2204864"/>
            <a:ext cx="62100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неверная адресация признака: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«постучать негромкой рукой» – 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 действия/ признак предмета</a:t>
            </a:r>
          </a:p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Должно быть: ???</a:t>
            </a:r>
          </a:p>
          <a:p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3348938"/>
            <a:ext cx="3738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постучать негромко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4293096"/>
            <a:ext cx="511447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Еще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долго надо иметь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жизнь-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Дать немедленный свисток-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Ударить молчаливой головой-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Жалость старой жизни –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1556792"/>
            <a:ext cx="67964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Свойства и качества «ВЕЩЕСТВА СОСТОЯНИЯ»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важнее характера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действия</a:t>
            </a:r>
          </a:p>
          <a:p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77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Значение абстрактных понятий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604664"/>
          </a:xfrm>
        </p:spPr>
        <p:txBody>
          <a:bodyPr/>
          <a:lstStyle/>
          <a:p>
            <a:r>
              <a:rPr lang="ru-RU" dirty="0" smtClean="0"/>
              <a:t>Истина, счастье, революция, бдительность, время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2276872"/>
            <a:ext cx="76393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Становятся доступными осязательному восприятию:</a:t>
            </a:r>
          </a:p>
          <a:p>
            <a:pPr marL="342900" indent="-342900">
              <a:buFontTx/>
              <a:buChar char="-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Отвыкшая от счастья рука</a:t>
            </a:r>
          </a:p>
          <a:p>
            <a:pPr marL="342900" indent="-342900">
              <a:buFontTx/>
              <a:buChar char="-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Или тронешь революцию</a:t>
            </a:r>
          </a:p>
          <a:p>
            <a:pPr marL="342900" indent="-342900">
              <a:buFontTx/>
              <a:buChar char="-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Ручной удар в грудь</a:t>
            </a:r>
          </a:p>
          <a:p>
            <a:pPr marL="342900" indent="-342900">
              <a:buFontTx/>
              <a:buChar char="-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Почувствую справедливость</a:t>
            </a:r>
          </a:p>
          <a:p>
            <a:pPr marL="342900" indent="-342900">
              <a:buFontTx/>
              <a:buChar char="-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Докопаться до истины (вещества существования)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3" y="4797152"/>
            <a:ext cx="7064691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Реализация метафоры</a:t>
            </a:r>
            <a:endParaRPr lang="ru-RU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6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92" y="4509120"/>
            <a:ext cx="8568952" cy="16002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Какие слова начинаются на А… Б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784976" cy="864096"/>
          </a:xfrm>
        </p:spPr>
        <p:txBody>
          <a:bodyPr/>
          <a:lstStyle/>
          <a:p>
            <a:r>
              <a:rPr lang="ru-RU" dirty="0"/>
              <a:t> Авангард, актив, </a:t>
            </a:r>
            <a:r>
              <a:rPr lang="ru-RU" dirty="0" err="1"/>
              <a:t>аллилуйщик</a:t>
            </a:r>
            <a:r>
              <a:rPr lang="ru-RU" dirty="0"/>
              <a:t>, аванс, </a:t>
            </a:r>
            <a:r>
              <a:rPr lang="ru-RU" dirty="0" err="1"/>
              <a:t>архилевый</a:t>
            </a:r>
            <a:r>
              <a:rPr lang="ru-RU" dirty="0"/>
              <a:t>, антифашист!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Твердый знак везде нужен, а </a:t>
            </a:r>
            <a:r>
              <a:rPr lang="ru-RU" sz="2400" b="1" dirty="0" smtClean="0">
                <a:solidFill>
                  <a:srgbClr val="C00000"/>
                </a:solidFill>
              </a:rPr>
              <a:t>архи левому </a:t>
            </a:r>
            <a:r>
              <a:rPr lang="ru-RU" sz="2400" b="1" dirty="0">
                <a:solidFill>
                  <a:srgbClr val="C00000"/>
                </a:solidFill>
              </a:rPr>
              <a:t>не надо</a:t>
            </a:r>
            <a:r>
              <a:rPr lang="ru-RU" sz="2400" b="1" dirty="0" smtClean="0">
                <a:solidFill>
                  <a:srgbClr val="C00000"/>
                </a:solidFill>
              </a:rPr>
              <a:t>!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архи - часть </a:t>
            </a:r>
            <a:r>
              <a:rPr lang="ru-RU" b="1" dirty="0">
                <a:solidFill>
                  <a:srgbClr val="C00000"/>
                </a:solidFill>
              </a:rPr>
              <a:t>сложного слова, означающая высшую, крайнюю степень чего-либо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002" y="2436033"/>
            <a:ext cx="8086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— Большевик, буржуй, бугор, бессменный председатель</a:t>
            </a:r>
            <a:r>
              <a:rPr lang="ru-RU" sz="2400" b="1" dirty="0" smtClean="0"/>
              <a:t>,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колхоз есть благо бедняка, браво-браво-ленинцы! </a:t>
            </a:r>
          </a:p>
          <a:p>
            <a:endParaRPr lang="ru-RU" sz="2400" b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3501008"/>
            <a:ext cx="77768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Твердые знаки 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ставить на </a:t>
            </a:r>
            <a:r>
              <a:rPr lang="ru-RU" sz="3200" dirty="0">
                <a:solidFill>
                  <a:prstClr val="black"/>
                </a:solidFill>
              </a:rPr>
              <a:t>бугр</a:t>
            </a:r>
            <a:r>
              <a:rPr lang="ru-RU" sz="2400" dirty="0">
                <a:solidFill>
                  <a:prstClr val="black"/>
                </a:solidFill>
              </a:rPr>
              <a:t>е</a:t>
            </a:r>
            <a:r>
              <a:rPr lang="ru-RU" dirty="0">
                <a:solidFill>
                  <a:prstClr val="black"/>
                </a:solidFill>
              </a:rPr>
              <a:t> и </a:t>
            </a:r>
            <a:r>
              <a:rPr lang="ru-RU" sz="3200" dirty="0">
                <a:solidFill>
                  <a:prstClr val="black"/>
                </a:solidFill>
              </a:rPr>
              <a:t>большевик</a:t>
            </a:r>
            <a:r>
              <a:rPr lang="ru-RU" sz="2400" dirty="0">
                <a:solidFill>
                  <a:prstClr val="black"/>
                </a:solidFill>
              </a:rPr>
              <a:t>е</a:t>
            </a:r>
            <a:r>
              <a:rPr lang="ru-RU" dirty="0">
                <a:solidFill>
                  <a:prstClr val="black"/>
                </a:solidFill>
              </a:rPr>
              <a:t> и еще на конце </a:t>
            </a:r>
            <a:r>
              <a:rPr lang="ru-RU" sz="3200" dirty="0">
                <a:solidFill>
                  <a:prstClr val="black"/>
                </a:solidFill>
              </a:rPr>
              <a:t>колхоз</a:t>
            </a:r>
            <a:r>
              <a:rPr lang="ru-RU" dirty="0">
                <a:solidFill>
                  <a:prstClr val="black"/>
                </a:solidFill>
              </a:rPr>
              <a:t>а</a:t>
            </a:r>
            <a:r>
              <a:rPr lang="ru-RU" dirty="0" smtClean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а там везде мягкие места!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72" y="4608916"/>
            <a:ext cx="5499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«Заранее организованные женщины» </a:t>
            </a: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пишут штукатуркой на досках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44" y="3501008"/>
            <a:ext cx="2753656" cy="2251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7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Возвращение изначального смысла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191389"/>
            <a:ext cx="8064896" cy="2253835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Переносное значение превращается в прямое:</a:t>
            </a:r>
          </a:p>
          <a:p>
            <a:pPr marL="114300" indent="0">
              <a:buNone/>
            </a:pP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</a:rPr>
              <a:t>страшный жар под кожей - …</a:t>
            </a:r>
          </a:p>
          <a:p>
            <a:pPr marL="114300" indent="0">
              <a:buNone/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  <a:t>мысль освещала…</a:t>
            </a:r>
            <a:endParaRPr lang="ru-RU" sz="2800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114300" indent="0">
              <a:buNone/>
            </a:pP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  <a:t>отходил в вечер опустошенный летний 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</a:rPr>
              <a:t>день-…</a:t>
            </a:r>
          </a:p>
          <a:p>
            <a:pPr marL="114300" indent="0">
              <a:buNone/>
            </a:pP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</a:rPr>
              <a:t>мы не чувствуем жар от костра классовой борьбы…-</a:t>
            </a:r>
            <a:endParaRPr lang="ru-RU" sz="28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556792"/>
            <a:ext cx="76328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Мета́фора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(от др.-греч.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μετ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αφορά — «перенос», «переносное значение») — троп, слово или выражение, употребляемое в переносном значении, в основе которого лежит неназванное сравнение предмета с каким-либо другим на основании их общего признака.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5001" y="5517232"/>
            <a:ext cx="8222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/>
              <a:t>все постепенно кончалось вблизи и </a:t>
            </a:r>
            <a:r>
              <a:rPr lang="ru-RU" sz="2400" b="1" u="sng" dirty="0" smtClean="0"/>
              <a:t>вдали; рубашка </a:t>
            </a:r>
            <a:r>
              <a:rPr lang="ru-RU" sz="2400" b="1" u="sng" dirty="0"/>
              <a:t>сгорит, </a:t>
            </a:r>
            <a:endParaRPr lang="ru-RU" sz="2400" b="1" u="sng" dirty="0" smtClean="0"/>
          </a:p>
          <a:p>
            <a:r>
              <a:rPr lang="ru-RU" sz="2400" b="1" u="sng" dirty="0" smtClean="0"/>
              <a:t>редкая</a:t>
            </a:r>
            <a:r>
              <a:rPr lang="ru-RU" sz="2400" b="1" u="sng" dirty="0"/>
              <a:t>, заранее </a:t>
            </a:r>
            <a:r>
              <a:rPr lang="ru-RU" sz="2400" b="1" u="sng" dirty="0" smtClean="0"/>
              <a:t>утомленная; вдохновение от…</a:t>
            </a:r>
            <a:endParaRPr lang="ru-RU" sz="2400" b="1" u="sng" dirty="0"/>
          </a:p>
        </p:txBody>
      </p:sp>
    </p:spTree>
    <p:extLst>
      <p:ext uri="{BB962C8B-B14F-4D97-AF65-F5344CB8AC3E}">
        <p14:creationId xmlns:p14="http://schemas.microsoft.com/office/powerpoint/2010/main" val="21091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Распад социальных и нравственных связей в обществе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2116832"/>
          </a:xfrm>
        </p:spPr>
        <p:txBody>
          <a:bodyPr/>
          <a:lstStyle/>
          <a:p>
            <a:r>
              <a:rPr lang="ru-RU" dirty="0" smtClean="0"/>
              <a:t>Действия зажиточных мужиков</a:t>
            </a:r>
          </a:p>
          <a:p>
            <a:r>
              <a:rPr lang="ru-RU" dirty="0" smtClean="0"/>
              <a:t>Работа на «рытье» котлована</a:t>
            </a:r>
          </a:p>
          <a:p>
            <a:r>
              <a:rPr lang="ru-RU" dirty="0" smtClean="0"/>
              <a:t>Плоты с раскулаченными</a:t>
            </a:r>
          </a:p>
          <a:p>
            <a:r>
              <a:rPr lang="ru-RU" dirty="0" smtClean="0"/>
              <a:t>Мысли о смерти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Вывернутость</a:t>
            </a:r>
            <a:r>
              <a:rPr lang="ru-RU" dirty="0" smtClean="0"/>
              <a:t>» пространственной конструкции</a:t>
            </a:r>
          </a:p>
          <a:p>
            <a:pPr marL="11430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100000" l="41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22860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 rot="16200000">
            <a:off x="1481380" y="4185484"/>
            <a:ext cx="978408" cy="24231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91742" y="3933056"/>
            <a:ext cx="88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высота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35896" y="4117722"/>
            <a:ext cx="228600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09" y="3608928"/>
            <a:ext cx="2809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08104" y="4136590"/>
            <a:ext cx="271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Втягивание пространства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1792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4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52 0.0162 L -0.05035 0.10648 C -0.0375 0.14653 -0.05799 0.22222 -0.09028 0.23935 L -0.16111 0.28056 " pathEditMode="relative" rAng="3995551" ptsTypes="FfFF">
                                      <p:cBhvr>
                                        <p:cTn id="8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7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7620000" cy="2808312"/>
          </a:xfrm>
        </p:spPr>
        <p:txBody>
          <a:bodyPr/>
          <a:lstStyle/>
          <a:p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 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А.Платонова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/>
              <a:t>Основа дома-мечты – гроб с телом ребёнка («слезинка замученного ребёнка в основании мировой гармонии» </a:t>
            </a:r>
            <a:r>
              <a:rPr lang="ru-RU" dirty="0" err="1" smtClean="0"/>
              <a:t>Ф.Достоевский</a:t>
            </a:r>
            <a:r>
              <a:rPr lang="ru-RU" dirty="0" smtClean="0"/>
              <a:t> (</a:t>
            </a:r>
            <a:r>
              <a:rPr lang="ru-RU" dirty="0" err="1" smtClean="0"/>
              <a:t>И.Карамазов</a:t>
            </a:r>
            <a:r>
              <a:rPr lang="ru-RU" dirty="0" smtClean="0"/>
              <a:t>)</a:t>
            </a:r>
          </a:p>
          <a:p>
            <a:pPr>
              <a:buFontTx/>
              <a:buChar char="-"/>
            </a:pPr>
            <a:r>
              <a:rPr lang="ru-RU" dirty="0" smtClean="0"/>
              <a:t>«Я теперь ни во что не верю!» -  итог строительства жизни и создания нового человека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3552685" cy="325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55776" y="2924944"/>
            <a:ext cx="5948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«Так могилы роют, а не дома…»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75856" y="4149080"/>
            <a:ext cx="5357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«меридианы – загородки от буржуев»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3131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лучше?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8C8B1"/>
                </a:solidFill>
              </a:rPr>
              <a:t>Палагин Д.Ю.</a:t>
            </a:r>
            <a:endParaRPr lang="ru-RU">
              <a:solidFill>
                <a:srgbClr val="C8C8B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6" b="18421"/>
          <a:stretch/>
        </p:blipFill>
        <p:spPr bwMode="auto">
          <a:xfrm>
            <a:off x="251521" y="1412777"/>
            <a:ext cx="4104456" cy="3240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46" y="1381741"/>
            <a:ext cx="4361658" cy="32712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747210"/>
            <a:ext cx="91438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«Красин» или Кремль?</a:t>
            </a:r>
            <a:endParaRPr lang="ru-RU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23" b="89780" l="9023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79024"/>
            <a:ext cx="4932363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723" b="89699" l="1610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798" y="1355777"/>
            <a:ext cx="4694237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12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perspectiveRelaxedModerately"/>
            <a:lightRig rig="threePt" dir="t"/>
          </a:scene3d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1929 - 1933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Москва. </a:t>
            </a:r>
            <a:r>
              <a:rPr lang="ru-RU" sz="3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XVI </a:t>
            </a:r>
            <a:r>
              <a:rPr lang="ru-RU" sz="3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конференция </a:t>
            </a:r>
            <a:r>
              <a:rPr lang="ru-RU" sz="3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ВКП(б) 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– утверждение директивы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 </a:t>
            </a:r>
            <a:r>
              <a:rPr lang="ru-RU" sz="77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1-го пятилетнего плана </a:t>
            </a:r>
            <a:endParaRPr lang="ru-RU" sz="5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развития </a:t>
            </a:r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народного хозяйства </a:t>
            </a: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СССР</a:t>
            </a:r>
            <a:r>
              <a:rPr lang="ru-RU" dirty="0" smtClean="0">
                <a:ea typeface="Calibri"/>
                <a:cs typeface="Times New Roman"/>
              </a:rPr>
              <a:t>, 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 принявшая </a:t>
            </a:r>
            <a:r>
              <a:rPr lang="ru-RU" dirty="0">
                <a:ea typeface="Calibri"/>
                <a:cs typeface="Times New Roman"/>
              </a:rPr>
              <a:t>обращение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"Ко всем рабочим и трудящимся крестьянам Советского Союза"</a:t>
            </a:r>
            <a:r>
              <a:rPr lang="ru-RU" dirty="0">
                <a:ea typeface="Calibri"/>
                <a:cs typeface="Times New Roman"/>
              </a:rPr>
              <a:t> с призывом </a:t>
            </a:r>
            <a:r>
              <a:rPr lang="ru-RU" sz="4600" b="1" dirty="0">
                <a:ea typeface="Calibri"/>
                <a:cs typeface="Times New Roman"/>
              </a:rPr>
              <a:t>мобилизоват</a:t>
            </a:r>
            <a:r>
              <a:rPr lang="ru-RU" dirty="0">
                <a:ea typeface="Calibri"/>
                <a:cs typeface="Times New Roman"/>
              </a:rPr>
              <a:t>ь все силы на выполнение пятилетнего </a:t>
            </a:r>
            <a:r>
              <a:rPr lang="ru-RU" dirty="0" smtClean="0">
                <a:ea typeface="Calibri"/>
                <a:cs typeface="Times New Roman"/>
              </a:rPr>
              <a:t>плана, шире </a:t>
            </a:r>
            <a:r>
              <a:rPr lang="ru-RU" sz="4600" b="1" dirty="0">
                <a:ea typeface="Calibri"/>
                <a:cs typeface="Times New Roman"/>
              </a:rPr>
              <a:t>развертывать</a:t>
            </a:r>
            <a:r>
              <a:rPr lang="ru-RU" dirty="0">
                <a:ea typeface="Calibri"/>
                <a:cs typeface="Times New Roman"/>
              </a:rPr>
              <a:t> социалистическое соревнование.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0955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8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1930 год</a:t>
            </a:r>
            <a:endParaRPr lang="ru-RU" sz="88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dirty="0" smtClean="0">
                <a:ea typeface="Calibri"/>
                <a:cs typeface="Times New Roman"/>
              </a:rPr>
              <a:t>Строительство </a:t>
            </a:r>
            <a:r>
              <a:rPr lang="ru-RU" dirty="0">
                <a:ea typeface="Calibri"/>
                <a:cs typeface="Times New Roman"/>
              </a:rPr>
              <a:t>около </a:t>
            </a:r>
            <a:r>
              <a:rPr lang="ru-RU" sz="5700" b="1" dirty="0">
                <a:ea typeface="Calibri"/>
                <a:cs typeface="Times New Roman"/>
              </a:rPr>
              <a:t>1500</a:t>
            </a:r>
            <a:r>
              <a:rPr lang="ru-RU" dirty="0">
                <a:ea typeface="Calibri"/>
                <a:cs typeface="Times New Roman"/>
              </a:rPr>
              <a:t> объектов, из которых </a:t>
            </a:r>
            <a:r>
              <a:rPr lang="ru-RU" sz="5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50 </a:t>
            </a:r>
            <a:r>
              <a:rPr lang="ru-RU" dirty="0">
                <a:ea typeface="Calibri"/>
                <a:cs typeface="Times New Roman"/>
              </a:rPr>
              <a:t>поглощали почти половину всех </a:t>
            </a:r>
            <a:r>
              <a:rPr lang="ru-RU" dirty="0" smtClean="0">
                <a:ea typeface="Calibri"/>
                <a:cs typeface="Times New Roman"/>
              </a:rPr>
              <a:t>капиталовложений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dirty="0" smtClean="0">
                <a:ea typeface="Calibri"/>
                <a:cs typeface="Times New Roman"/>
              </a:rPr>
              <a:t> Воздвигнут ряд </a:t>
            </a:r>
            <a:r>
              <a:rPr lang="ru-RU" sz="5200" b="1" dirty="0">
                <a:ea typeface="Calibri"/>
                <a:cs typeface="Times New Roman"/>
              </a:rPr>
              <a:t>гигантских</a:t>
            </a:r>
            <a:r>
              <a:rPr lang="ru-RU" dirty="0">
                <a:ea typeface="Calibri"/>
                <a:cs typeface="Times New Roman"/>
              </a:rPr>
              <a:t> транспортных и промышленных сооружений: </a:t>
            </a:r>
            <a:r>
              <a:rPr lang="ru-RU" dirty="0" err="1">
                <a:ea typeface="Calibri"/>
                <a:cs typeface="Times New Roman"/>
              </a:rPr>
              <a:t>Турксиб</a:t>
            </a:r>
            <a:r>
              <a:rPr lang="ru-RU" dirty="0">
                <a:ea typeface="Calibri"/>
                <a:cs typeface="Times New Roman"/>
              </a:rPr>
              <a:t>, </a:t>
            </a:r>
            <a:r>
              <a:rPr lang="ru-RU" dirty="0" err="1">
                <a:ea typeface="Calibri"/>
                <a:cs typeface="Times New Roman"/>
              </a:rPr>
              <a:t>ДнепроГЭС</a:t>
            </a:r>
            <a:r>
              <a:rPr lang="ru-RU" dirty="0">
                <a:ea typeface="Calibri"/>
                <a:cs typeface="Times New Roman"/>
              </a:rPr>
              <a:t>, металлургические заводы в Магнитогорске, Липецке и Челябинске, Новокузнецке, Норильске а также Уралмаш, тракторные заводы в Волгограде, Челябинске, Харькове, Уралвагонзавод, ГАЗ, ЗИС (современный ЗИЛ) и др. </a:t>
            </a:r>
            <a:endParaRPr lang="ru-RU" dirty="0" smtClean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71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60346" cy="6408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2" y="476672"/>
            <a:ext cx="8775058" cy="6037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620000" cy="5362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6367"/>
            <a:ext cx="8227980" cy="6170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0"/>
            <a:ext cx="531495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32655"/>
            <a:ext cx="8010987" cy="56506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5"/>
            <a:ext cx="7864032" cy="5976665"/>
          </a:xfrm>
          <a:prstGeom prst="rect">
            <a:avLst/>
          </a:prstGeom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1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3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4624"/>
            <a:ext cx="8229600" cy="5832648"/>
          </a:xfrm>
        </p:spPr>
        <p:txBody>
          <a:bodyPr>
            <a:noAutofit/>
          </a:bodyPr>
          <a:lstStyle/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sz="2800" dirty="0">
                <a:ea typeface="Calibri"/>
                <a:cs typeface="Times New Roman"/>
              </a:rPr>
              <a:t>1929.11.07 	Москва. В </a:t>
            </a:r>
            <a:r>
              <a:rPr lang="ru-RU" sz="2800" b="1" dirty="0">
                <a:ea typeface="Calibri"/>
                <a:cs typeface="Times New Roman"/>
              </a:rPr>
              <a:t>"Правде" </a:t>
            </a:r>
            <a:r>
              <a:rPr lang="ru-RU" sz="2800" dirty="0">
                <a:ea typeface="Calibri"/>
                <a:cs typeface="Times New Roman"/>
              </a:rPr>
              <a:t>опубликована </a:t>
            </a:r>
            <a:r>
              <a:rPr lang="ru-RU" sz="2800" b="1" dirty="0">
                <a:ea typeface="Calibri"/>
                <a:cs typeface="Times New Roman"/>
              </a:rPr>
              <a:t>статья </a:t>
            </a:r>
            <a:r>
              <a:rPr lang="ru-RU" sz="2800" b="1" dirty="0" err="1">
                <a:ea typeface="Calibri"/>
                <a:cs typeface="Times New Roman"/>
              </a:rPr>
              <a:t>И.Сталина</a:t>
            </a:r>
            <a:r>
              <a:rPr lang="ru-RU" sz="2800" b="1" dirty="0">
                <a:ea typeface="Calibri"/>
                <a:cs typeface="Times New Roman"/>
              </a:rPr>
              <a:t>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a typeface="Calibri"/>
                <a:cs typeface="Times New Roman"/>
              </a:rPr>
              <a:t>"Год великого перелома", </a:t>
            </a:r>
            <a:r>
              <a:rPr lang="ru-RU" sz="2800" dirty="0">
                <a:ea typeface="Calibri"/>
                <a:cs typeface="Times New Roman"/>
              </a:rPr>
              <a:t>где он утверждал, что началось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"массовое колхозное движение", </a:t>
            </a:r>
            <a:r>
              <a:rPr lang="ru-RU" sz="2800" dirty="0">
                <a:ea typeface="Calibri"/>
                <a:cs typeface="Times New Roman"/>
              </a:rPr>
              <a:t>удалось организовать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"коренной перелом в недрах самого крестьянства"</a:t>
            </a:r>
            <a:r>
              <a:rPr lang="ru-RU" sz="2800" dirty="0">
                <a:ea typeface="Calibri"/>
                <a:cs typeface="Times New Roman"/>
              </a:rPr>
              <a:t> в пользу колхозов.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800" dirty="0">
                <a:ea typeface="Calibri"/>
                <a:cs typeface="Times New Roman"/>
              </a:rPr>
              <a:t>1930.02.01 	Москва. Постановление ЦИК и СНК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"О мероприятиях по укреплению социалистического переустройства сельского хозяйства в районах сплошной коллективизации и по борьбе с кулачеством".</a:t>
            </a:r>
          </a:p>
          <a:p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11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/>
          <a:lstStyle/>
          <a:p>
            <a:r>
              <a:rPr lang="ru-RU" dirty="0" smtClean="0"/>
              <a:t>Котлован – основа художественного мироздания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1324744"/>
          </a:xfrm>
        </p:spPr>
        <p:txBody>
          <a:bodyPr/>
          <a:lstStyle/>
          <a:p>
            <a:r>
              <a:rPr lang="ru-RU" sz="3200" b="1" i="1" dirty="0" smtClean="0"/>
              <a:t>Пространство </a:t>
            </a:r>
          </a:p>
          <a:p>
            <a:r>
              <a:rPr lang="ru-RU" sz="3200" b="1" i="1" dirty="0" smtClean="0"/>
              <a:t>Художественное пространство</a:t>
            </a:r>
          </a:p>
          <a:p>
            <a:pPr marL="11430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924944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ПРОСТРАНСТВО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- на уровне повседневного восприятия пространство интуитивно понимается как арена действий, общий контейнер для рассматриваемых объектов, сущность некоторой системы.</a:t>
            </a:r>
            <a:endParaRPr lang="ru-RU" dirty="0"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306163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ХУДОЖЕСТВЕННОЕ ПРОСТРАНСТВО</a:t>
            </a:r>
          </a:p>
          <a:p>
            <a:r>
              <a:rPr lang="ru-RU" sz="2400" dirty="0" smtClean="0"/>
              <a:t> — пространство произведения искусства, совокупность тех   свойств, которые придают ему внутреннее единство и завершенность и наделяют его характером эстетического.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0025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352928" cy="778098"/>
          </a:xfrm>
        </p:spPr>
        <p:txBody>
          <a:bodyPr/>
          <a:lstStyle/>
          <a:p>
            <a:r>
              <a:rPr lang="ru-RU" sz="4000" dirty="0" smtClean="0">
                <a:latin typeface="Times New Roman"/>
                <a:ea typeface="Calibri"/>
                <a:cs typeface="Times New Roman"/>
              </a:rPr>
              <a:t>Пространство – доминирующее место</a:t>
            </a:r>
            <a:endParaRPr lang="ru-RU" sz="4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8941800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70490" y="3933056"/>
            <a:ext cx="33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?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67944" y="3645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701826" y="3418532"/>
            <a:ext cx="4540602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72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КОТЛОВАН</a:t>
            </a:r>
            <a:endParaRPr lang="ru-RU" sz="72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2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219" y="188640"/>
            <a:ext cx="8094476" cy="1152128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Котлован, выемка в грунте, предназначенная для устройства оснований и фундаментов зданий и др. инженерных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сооружений  (БСЭ)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Палагин Д.Ю.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C1A-B877-404E-91E5-7DE59F8DF656}" type="slidenum">
              <a:rPr lang="ru-RU" smtClean="0"/>
              <a:t>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9512" y="2140114"/>
            <a:ext cx="7992888" cy="156966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котлован</a:t>
            </a:r>
            <a:endParaRPr lang="ru-RU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718022" y="3501008"/>
            <a:ext cx="684076" cy="1296144"/>
          </a:xfrm>
          <a:prstGeom prst="downArrow">
            <a:avLst/>
          </a:prstGeom>
          <a:scene3d>
            <a:camera prst="perspectiveLef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1224136" cy="2253683"/>
          </a:xfrm>
          <a:prstGeom prst="rect">
            <a:avLst/>
          </a:prstGeom>
          <a:noFill/>
          <a:ln>
            <a:noFill/>
          </a:ln>
          <a:effectLst/>
          <a:scene3d>
            <a:camera prst="isometricOffAxis1Top"/>
            <a:lightRig rig="threePt" dir="t"/>
          </a:scene3d>
          <a:sp3d>
            <a:bevelT w="25400" h="9525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46448" y="1628800"/>
            <a:ext cx="755650" cy="93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авая фигурная скобка 7"/>
          <p:cNvSpPr/>
          <p:nvPr/>
        </p:nvSpPr>
        <p:spPr>
          <a:xfrm rot="5400000">
            <a:off x="3915668" y="1332508"/>
            <a:ext cx="864096" cy="7073303"/>
          </a:xfrm>
          <a:prstGeom prst="rightBrace">
            <a:avLst>
              <a:gd name="adj1" fmla="val 142230"/>
              <a:gd name="adj2" fmla="val 49868"/>
            </a:avLst>
          </a:prstGeom>
          <a:ln w="76200"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11560" y="5589240"/>
            <a:ext cx="74917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Котлован – основа, позволяющая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понять художественный строй повести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8" grpId="0" animBg="1"/>
      <p:bldP spid="9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седство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Соседство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506</TotalTime>
  <Words>1232</Words>
  <Application>Microsoft Office PowerPoint</Application>
  <PresentationFormat>Экран (4:3)</PresentationFormat>
  <Paragraphs>204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Тема Office</vt:lpstr>
      <vt:lpstr>Соседство</vt:lpstr>
      <vt:lpstr>Базовая</vt:lpstr>
      <vt:lpstr>1_Соседство</vt:lpstr>
      <vt:lpstr>Апекс</vt:lpstr>
      <vt:lpstr>NewsPrint</vt:lpstr>
      <vt:lpstr>«Котлован»</vt:lpstr>
      <vt:lpstr>Какие слова начинаются на А… Б</vt:lpstr>
      <vt:lpstr>1929 - 1933</vt:lpstr>
      <vt:lpstr>1930 год</vt:lpstr>
      <vt:lpstr>Презентация PowerPoint</vt:lpstr>
      <vt:lpstr>Презентация PowerPoint</vt:lpstr>
      <vt:lpstr>Котлован – основа художественного мироздания</vt:lpstr>
      <vt:lpstr>Пространство – доминирующее место</vt:lpstr>
      <vt:lpstr>Котлован, выемка в грунте, предназначенная для устройства оснований и фундаментов зданий и др. инженерных сооружений  (БСЭ)</vt:lpstr>
      <vt:lpstr>Структура художественного пространства по горизонтали</vt:lpstr>
      <vt:lpstr>Пятилетний план</vt:lpstr>
      <vt:lpstr>СЛОВО - ЛОЗУНГ</vt:lpstr>
      <vt:lpstr>Новояз в повести</vt:lpstr>
      <vt:lpstr>Дух  эпохи</vt:lpstr>
      <vt:lpstr>Деформация смысла, слова, пространства</vt:lpstr>
      <vt:lpstr>82 слова/ 6 - смерть</vt:lpstr>
      <vt:lpstr>Странноязычие</vt:lpstr>
      <vt:lpstr>Грамматическая неправильность</vt:lpstr>
      <vt:lpstr>Значение абстрактных понятий</vt:lpstr>
      <vt:lpstr>Возвращение изначального смысла</vt:lpstr>
      <vt:lpstr>Распад социальных и нравственных связей в обществе</vt:lpstr>
      <vt:lpstr>Презентация PowerPoint</vt:lpstr>
      <vt:lpstr>Что лучше?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Дмитрий</cp:lastModifiedBy>
  <cp:revision>35</cp:revision>
  <dcterms:created xsi:type="dcterms:W3CDTF">2012-02-06T18:26:48Z</dcterms:created>
  <dcterms:modified xsi:type="dcterms:W3CDTF">2018-11-09T17:52:52Z</dcterms:modified>
</cp:coreProperties>
</file>