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37371-80C0-4CEB-8B03-552BA9F9FB99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13C6-21E2-4181-96AB-4495AA2762E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37371-80C0-4CEB-8B03-552BA9F9FB99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13C6-21E2-4181-96AB-4495AA2762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37371-80C0-4CEB-8B03-552BA9F9FB99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13C6-21E2-4181-96AB-4495AA2762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37371-80C0-4CEB-8B03-552BA9F9FB99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13C6-21E2-4181-96AB-4495AA2762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37371-80C0-4CEB-8B03-552BA9F9FB99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A8413C6-21E2-4181-96AB-4495AA2762E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37371-80C0-4CEB-8B03-552BA9F9FB99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13C6-21E2-4181-96AB-4495AA2762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37371-80C0-4CEB-8B03-552BA9F9FB99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13C6-21E2-4181-96AB-4495AA2762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37371-80C0-4CEB-8B03-552BA9F9FB99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13C6-21E2-4181-96AB-4495AA2762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37371-80C0-4CEB-8B03-552BA9F9FB99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13C6-21E2-4181-96AB-4495AA2762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37371-80C0-4CEB-8B03-552BA9F9FB99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13C6-21E2-4181-96AB-4495AA2762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37371-80C0-4CEB-8B03-552BA9F9FB99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13C6-21E2-4181-96AB-4495AA2762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C737371-80C0-4CEB-8B03-552BA9F9FB99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A8413C6-21E2-4181-96AB-4495AA2762E5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Сочинение-рассуждение 15.2 ОГЭ по русскому языку</a:t>
            </a:r>
            <a:endParaRPr lang="ru-RU" i="1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Муранова</a:t>
            </a:r>
            <a:r>
              <a:rPr lang="ru-RU" dirty="0" smtClean="0"/>
              <a:t> Елена Николаевна,</a:t>
            </a:r>
          </a:p>
          <a:p>
            <a:r>
              <a:rPr lang="ru-RU" dirty="0" smtClean="0"/>
              <a:t>учитель русского языка и литературы</a:t>
            </a:r>
          </a:p>
          <a:p>
            <a:r>
              <a:rPr lang="ru-RU" dirty="0" smtClean="0"/>
              <a:t>МБОУ СОШ №14</a:t>
            </a:r>
          </a:p>
          <a:p>
            <a:r>
              <a:rPr lang="ru-RU" dirty="0" err="1" smtClean="0"/>
              <a:t>г.Сергиева</a:t>
            </a:r>
            <a:r>
              <a:rPr lang="ru-RU" smtClean="0"/>
              <a:t> Посада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 </a:t>
            </a:r>
            <a:r>
              <a:rPr lang="ru-RU" b="1" dirty="0"/>
              <a:t>Как должно быть построено сочинение?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Поскольку ваша задача - написать сочинение-</a:t>
            </a:r>
            <a:r>
              <a:rPr lang="ru-RU" u="sng" dirty="0"/>
              <a:t>рассуждение</a:t>
            </a:r>
            <a:r>
              <a:rPr lang="ru-RU" dirty="0"/>
              <a:t>, то необходимо соблюдать </a:t>
            </a:r>
            <a:r>
              <a:rPr lang="ru-RU" u="sng" dirty="0"/>
              <a:t>требования</a:t>
            </a:r>
            <a:r>
              <a:rPr lang="ru-RU" dirty="0"/>
              <a:t> к построению текста именно указанного типа речи.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Напомню, что рассуждение состоит из следующих частей: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1. </a:t>
            </a:r>
            <a:r>
              <a:rPr lang="ru-RU" b="1" i="1" dirty="0"/>
              <a:t>Вступление</a:t>
            </a:r>
            <a:r>
              <a:rPr lang="ru-RU" i="1" dirty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i="1" dirty="0"/>
              <a:t>2. </a:t>
            </a:r>
            <a:r>
              <a:rPr lang="ru-RU" b="1" i="1" dirty="0"/>
              <a:t>Основная </a:t>
            </a:r>
            <a:r>
              <a:rPr lang="ru-RU" b="1" i="1" dirty="0" smtClean="0"/>
              <a:t>часть</a:t>
            </a:r>
          </a:p>
          <a:p>
            <a:pPr>
              <a:buNone/>
            </a:pPr>
            <a:r>
              <a:rPr lang="ru-RU" i="1" dirty="0" smtClean="0"/>
              <a:t> - формулировка понимания цитаты</a:t>
            </a:r>
          </a:p>
          <a:p>
            <a:pPr>
              <a:buNone/>
            </a:pPr>
            <a:r>
              <a:rPr lang="ru-RU" i="1" dirty="0" smtClean="0"/>
              <a:t> </a:t>
            </a:r>
            <a:r>
              <a:rPr lang="ru-RU" i="1" dirty="0"/>
              <a:t>-</a:t>
            </a:r>
            <a:r>
              <a:rPr lang="ru-RU" i="1" dirty="0" smtClean="0"/>
              <a:t> </a:t>
            </a:r>
            <a:r>
              <a:rPr lang="ru-RU" i="1" dirty="0"/>
              <a:t>доказательства (аргументы) </a:t>
            </a:r>
            <a:r>
              <a:rPr lang="ru-RU" i="1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i="1" dirty="0"/>
              <a:t>3. </a:t>
            </a:r>
            <a:r>
              <a:rPr lang="ru-RU" b="1" i="1" dirty="0"/>
              <a:t>Заключение</a:t>
            </a:r>
            <a:r>
              <a:rPr lang="ru-RU" i="1" dirty="0"/>
              <a:t> – вывод</a:t>
            </a:r>
            <a:endParaRPr lang="ru-RU" dirty="0"/>
          </a:p>
          <a:p>
            <a:pPr>
              <a:buNone/>
            </a:pPr>
            <a:r>
              <a:rPr lang="ru-RU" dirty="0"/>
              <a:t> </a:t>
            </a:r>
          </a:p>
          <a:p>
            <a:r>
              <a:rPr lang="ru-RU" dirty="0"/>
              <a:t>Отсутствие в сочинении одного из элементов композиции рассматривается как ошибка и будет стоить вам </a:t>
            </a:r>
            <a:r>
              <a:rPr lang="ru-RU" u="sng" dirty="0"/>
              <a:t>потери баллов.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70328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Как начинать сочинение?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Поскольку </a:t>
            </a:r>
            <a:r>
              <a:rPr lang="ru-RU" dirty="0"/>
              <a:t>объём всего сочинения небольшой, вступление  может состоять </a:t>
            </a:r>
            <a:r>
              <a:rPr lang="ru-RU" u="sng" dirty="0"/>
              <a:t>из 1-2-х предложений</a:t>
            </a:r>
            <a:r>
              <a:rPr lang="ru-RU" dirty="0"/>
              <a:t>. </a:t>
            </a:r>
            <a:r>
              <a:rPr lang="ru-RU" dirty="0" smtClean="0"/>
              <a:t>Здесь вы общих словах можете сказать о чем данный текст и записать предложенную цитату.</a:t>
            </a:r>
          </a:p>
          <a:p>
            <a:pPr lvl="0"/>
            <a:r>
              <a:rPr lang="ru-RU" i="1" dirty="0" smtClean="0"/>
              <a:t>Например:</a:t>
            </a:r>
          </a:p>
          <a:p>
            <a:pPr lvl="0">
              <a:buNone/>
            </a:pPr>
            <a:r>
              <a:rPr lang="ru-RU" i="1" dirty="0"/>
              <a:t> </a:t>
            </a:r>
            <a:r>
              <a:rPr lang="ru-RU" i="1" dirty="0" smtClean="0"/>
              <a:t>  В </a:t>
            </a:r>
            <a:r>
              <a:rPr lang="ru-RU" i="1" dirty="0"/>
              <a:t>этом отрывке автор </a:t>
            </a:r>
            <a:r>
              <a:rPr lang="ru-RU" i="1" dirty="0" smtClean="0"/>
              <a:t>рассказывает </a:t>
            </a:r>
            <a:r>
              <a:rPr lang="ru-RU" i="1" dirty="0"/>
              <a:t>о том, что</a:t>
            </a:r>
            <a:r>
              <a:rPr lang="ru-RU" i="1" dirty="0" smtClean="0"/>
              <a:t>… + «цитата»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Основная часть</a:t>
            </a:r>
            <a:br>
              <a:rPr lang="ru-RU" dirty="0" smtClean="0"/>
            </a:br>
            <a:r>
              <a:rPr lang="ru-RU" dirty="0" smtClean="0"/>
              <a:t>Формулировка тезиса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Тезис</a:t>
            </a:r>
            <a:r>
              <a:rPr lang="ru-RU" dirty="0" smtClean="0"/>
              <a:t> – это мысль, которую нужно доказать. В тезисе вы должны коротко сформулировать </a:t>
            </a:r>
            <a:r>
              <a:rPr lang="ru-RU" u="sng" dirty="0" smtClean="0"/>
              <a:t>своё понимание смысла</a:t>
            </a:r>
            <a:r>
              <a:rPr lang="ru-RU" dirty="0" smtClean="0"/>
              <a:t> указанного фрагмента.</a:t>
            </a:r>
          </a:p>
          <a:p>
            <a:r>
              <a:rPr lang="ru-RU" b="1" dirty="0" smtClean="0"/>
              <a:t>Речевые клише:</a:t>
            </a:r>
          </a:p>
          <a:p>
            <a:pPr lvl="0"/>
            <a:r>
              <a:rPr lang="ru-RU" i="1" dirty="0"/>
              <a:t>Я считаю, что мысль  автора данного текста, выраженная в выделенном фрагменте, заключается в том, что … </a:t>
            </a:r>
            <a:endParaRPr lang="ru-RU" dirty="0"/>
          </a:p>
          <a:p>
            <a:pPr lvl="0"/>
            <a:r>
              <a:rPr lang="ru-RU" i="1" dirty="0"/>
              <a:t>Автор данного текста привлекает читателя к размышлению над вопросом...</a:t>
            </a:r>
            <a:endParaRPr lang="ru-RU" dirty="0"/>
          </a:p>
          <a:p>
            <a:pPr lvl="0"/>
            <a:r>
              <a:rPr lang="ru-RU" i="1" dirty="0"/>
              <a:t>По моему мнению, в  указанном фрагменте  выражена главная мысль текста, которая заключается в следующем: </a:t>
            </a:r>
            <a:r>
              <a:rPr lang="ru-RU" i="1" dirty="0" smtClean="0"/>
              <a:t>…</a:t>
            </a:r>
            <a:endParaRPr lang="ru-RU" dirty="0"/>
          </a:p>
          <a:p>
            <a:pPr lvl="0"/>
            <a:r>
              <a:rPr lang="ru-RU" i="1" dirty="0"/>
              <a:t>Смысл данного отрывка я понимаю так: …</a:t>
            </a:r>
            <a:endParaRPr lang="ru-RU" dirty="0"/>
          </a:p>
          <a:p>
            <a:pPr lvl="0"/>
            <a:r>
              <a:rPr lang="ru-RU" i="1" dirty="0"/>
              <a:t>В выделенной фразе автор выражает мысль о том, что…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Варианты формулировки тезиса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Вариант 1.</a:t>
            </a:r>
            <a:r>
              <a:rPr lang="ru-RU" i="1" dirty="0"/>
              <a:t> Я считаю, что мысль П. Флоренского, выраженная в выделенном фрагменте текста, заключается в том, что люди по-разному относятся к культуре.</a:t>
            </a:r>
            <a:endParaRPr lang="ru-RU" dirty="0"/>
          </a:p>
          <a:p>
            <a:pPr lvl="0"/>
            <a:r>
              <a:rPr lang="ru-RU" b="1" dirty="0"/>
              <a:t>Вариант 2.</a:t>
            </a:r>
            <a:r>
              <a:rPr lang="ru-RU" i="1" dirty="0"/>
              <a:t> </a:t>
            </a:r>
            <a:r>
              <a:rPr lang="ru-RU" i="1" dirty="0" smtClean="0"/>
              <a:t>Автор данного текста привлекает читателя к размышлению над вопросом </a:t>
            </a:r>
            <a:r>
              <a:rPr lang="ru-RU" i="1" dirty="0"/>
              <a:t>о том, какое это ответственное дело - выбор будущей профессии, выбор жизненного пути.</a:t>
            </a:r>
            <a:endParaRPr lang="ru-RU" dirty="0"/>
          </a:p>
          <a:p>
            <a:pPr lvl="0"/>
            <a:r>
              <a:rPr lang="ru-RU" b="1" dirty="0"/>
              <a:t>Вариант 3</a:t>
            </a:r>
            <a:r>
              <a:rPr lang="ru-RU" b="1" dirty="0" smtClean="0"/>
              <a:t>.</a:t>
            </a:r>
            <a:r>
              <a:rPr lang="ru-RU" i="1" dirty="0" smtClean="0"/>
              <a:t> Смысл данного отрывка я понимаю так:   </a:t>
            </a:r>
            <a:r>
              <a:rPr lang="ru-RU" i="1" dirty="0"/>
              <a:t>лучшие стороны человеческой души могут раскрыться окружающим неожиданно, спустя какое-то время, через поступки и дела человека, что и произошло с героем рассказа.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Аргументы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Основная часть вашего сочинения должна быть по объёму </a:t>
            </a:r>
            <a:r>
              <a:rPr lang="ru-RU" u="sng" dirty="0"/>
              <a:t>больше</a:t>
            </a:r>
            <a:r>
              <a:rPr lang="ru-RU" dirty="0"/>
              <a:t>, чем вступление и заключение.</a:t>
            </a:r>
          </a:p>
          <a:p>
            <a:r>
              <a:rPr lang="ru-RU" dirty="0"/>
              <a:t>В основной части следует </a:t>
            </a:r>
            <a:r>
              <a:rPr lang="ru-RU" dirty="0" smtClean="0"/>
              <a:t>избегать</a:t>
            </a:r>
            <a:r>
              <a:rPr lang="ru-RU" dirty="0"/>
              <a:t> </a:t>
            </a:r>
            <a:r>
              <a:rPr lang="ru-RU" u="sng" dirty="0" smtClean="0"/>
              <a:t> </a:t>
            </a:r>
            <a:r>
              <a:rPr lang="ru-RU" u="sng" dirty="0"/>
              <a:t>пересказа</a:t>
            </a:r>
            <a:r>
              <a:rPr lang="ru-RU" dirty="0"/>
              <a:t> текста </a:t>
            </a:r>
          </a:p>
          <a:p>
            <a:r>
              <a:rPr lang="ru-RU" dirty="0" smtClean="0"/>
              <a:t>В </a:t>
            </a:r>
            <a:r>
              <a:rPr lang="ru-RU" dirty="0"/>
              <a:t>основной части вы должны доказать </a:t>
            </a:r>
            <a:r>
              <a:rPr lang="ru-RU" u="sng" dirty="0"/>
              <a:t>справедливость выраженной в тезисе мысли.</a:t>
            </a:r>
            <a:endParaRPr lang="ru-RU" dirty="0"/>
          </a:p>
          <a:p>
            <a:r>
              <a:rPr lang="ru-RU" dirty="0"/>
              <a:t>Как это сделать? Вот некоторые </a:t>
            </a:r>
            <a:r>
              <a:rPr lang="ru-RU" b="1" dirty="0"/>
              <a:t>рекомендации</a:t>
            </a:r>
            <a:r>
              <a:rPr lang="ru-RU" b="1" dirty="0" smtClean="0"/>
              <a:t>: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1.    </a:t>
            </a:r>
            <a:r>
              <a:rPr lang="ru-RU" u="sng" dirty="0"/>
              <a:t>Перечитайте</a:t>
            </a:r>
            <a:r>
              <a:rPr lang="ru-RU" dirty="0"/>
              <a:t> текст несколько раз.</a:t>
            </a:r>
          </a:p>
          <a:p>
            <a:pPr>
              <a:buNone/>
            </a:pPr>
            <a:r>
              <a:rPr lang="ru-RU" dirty="0"/>
              <a:t>2.    Определите его </a:t>
            </a:r>
            <a:r>
              <a:rPr lang="ru-RU" u="sng" dirty="0"/>
              <a:t>тему</a:t>
            </a:r>
            <a:r>
              <a:rPr lang="ru-RU" dirty="0"/>
              <a:t> (о чём текст?), </a:t>
            </a:r>
            <a:r>
              <a:rPr lang="ru-RU" u="sng" dirty="0"/>
              <a:t>идею </a:t>
            </a:r>
            <a:r>
              <a:rPr lang="ru-RU" dirty="0"/>
              <a:t>(какими мыслями хочет поделиться с читателями автор?) Как правило, идея текста заключается именно в выделенном фрагменте.</a:t>
            </a:r>
          </a:p>
          <a:p>
            <a:pPr>
              <a:buNone/>
            </a:pPr>
            <a:r>
              <a:rPr lang="ru-RU" dirty="0"/>
              <a:t>3.    Сформулируйте заключённую в выделенном отрывке идею </a:t>
            </a:r>
            <a:r>
              <a:rPr lang="ru-RU" u="sng" dirty="0"/>
              <a:t>своими словами</a:t>
            </a:r>
            <a:r>
              <a:rPr lang="ru-RU" dirty="0"/>
              <a:t> и запишите её на черновике.</a:t>
            </a:r>
          </a:p>
          <a:p>
            <a:pPr>
              <a:buNone/>
            </a:pPr>
            <a:r>
              <a:rPr lang="ru-RU" dirty="0"/>
              <a:t>4.    </a:t>
            </a:r>
            <a:r>
              <a:rPr lang="ru-RU" u="sng" dirty="0"/>
              <a:t>Отметьте</a:t>
            </a:r>
            <a:r>
              <a:rPr lang="ru-RU" dirty="0"/>
              <a:t> те фрагменты текста, которые подтверждают, по вашему мнению, эту идею. </a:t>
            </a:r>
          </a:p>
          <a:p>
            <a:pPr>
              <a:buNone/>
            </a:pPr>
            <a:r>
              <a:rPr lang="ru-RU" dirty="0"/>
              <a:t>5.   Сформулируйте смысл каждого из них </a:t>
            </a:r>
            <a:r>
              <a:rPr lang="ru-RU" u="sng" dirty="0"/>
              <a:t>своими словами</a:t>
            </a:r>
            <a:r>
              <a:rPr lang="ru-RU" dirty="0"/>
              <a:t> и запишите на черновике. Помните, что это должен быть</a:t>
            </a:r>
            <a:r>
              <a:rPr lang="ru-RU" u="sng" dirty="0"/>
              <a:t> не пересказ,</a:t>
            </a:r>
            <a:r>
              <a:rPr lang="ru-RU" dirty="0"/>
              <a:t> а </a:t>
            </a:r>
            <a:r>
              <a:rPr lang="ru-RU" u="sng" dirty="0"/>
              <a:t>рассуждение</a:t>
            </a:r>
            <a:r>
              <a:rPr lang="ru-RU" dirty="0"/>
              <a:t> и </a:t>
            </a:r>
            <a:r>
              <a:rPr lang="ru-RU" u="sng" dirty="0"/>
              <a:t>анализ</a:t>
            </a:r>
            <a:r>
              <a:rPr lang="ru-RU" dirty="0"/>
              <a:t> текста! </a:t>
            </a:r>
            <a:endParaRPr lang="ru-RU" dirty="0" smtClean="0"/>
          </a:p>
          <a:p>
            <a:pPr>
              <a:buNone/>
            </a:pPr>
            <a:endParaRPr lang="ru-RU" dirty="0"/>
          </a:p>
          <a:p>
            <a:r>
              <a:rPr lang="ru-RU" dirty="0"/>
              <a:t>В основной части вы должны привести </a:t>
            </a:r>
            <a:r>
              <a:rPr lang="ru-RU" u="sng" dirty="0"/>
              <a:t>не менее двух аргументов</a:t>
            </a:r>
            <a:r>
              <a:rPr lang="ru-RU" dirty="0"/>
              <a:t> (или доказательств) и подтвердить каждый аргумент минимум </a:t>
            </a:r>
            <a:r>
              <a:rPr lang="ru-RU" u="sng" dirty="0"/>
              <a:t>одним примером, взятым из текста</a:t>
            </a:r>
            <a:r>
              <a:rPr lang="ru-RU" dirty="0"/>
              <a:t>. 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оформлять аргументы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  1</a:t>
            </a:r>
            <a:r>
              <a:rPr lang="ru-RU" dirty="0"/>
              <a:t>) </a:t>
            </a:r>
            <a:r>
              <a:rPr lang="ru-RU" u="sng" dirty="0"/>
              <a:t>цитировать</a:t>
            </a:r>
            <a:r>
              <a:rPr lang="ru-RU" dirty="0"/>
              <a:t> предложение (если оно не очень длинное), при этом знаки препинания расставляются так же, как и в предложении с прямой речью, или же предложение заключается</a:t>
            </a:r>
            <a:r>
              <a:rPr lang="ru-RU" u="sng" dirty="0"/>
              <a:t> в скобки</a:t>
            </a:r>
            <a:r>
              <a:rPr lang="ru-RU" dirty="0"/>
              <a:t>. </a:t>
            </a:r>
            <a:br>
              <a:rPr lang="ru-RU" dirty="0"/>
            </a:br>
            <a:r>
              <a:rPr lang="ru-RU" dirty="0"/>
              <a:t>В некоторых случаях цитировать можно </a:t>
            </a:r>
            <a:r>
              <a:rPr lang="ru-RU" u="sng" dirty="0"/>
              <a:t>не всё предложение</a:t>
            </a:r>
            <a:r>
              <a:rPr lang="ru-RU" dirty="0"/>
              <a:t>, а </a:t>
            </a:r>
            <a:r>
              <a:rPr lang="ru-RU" u="sng" dirty="0"/>
              <a:t>часть</a:t>
            </a:r>
            <a:r>
              <a:rPr lang="ru-RU" dirty="0"/>
              <a:t> его, ставя на месте пропущенных слов </a:t>
            </a:r>
            <a:r>
              <a:rPr lang="ru-RU" u="sng" dirty="0"/>
              <a:t>многоточие</a:t>
            </a:r>
            <a:r>
              <a:rPr lang="ru-RU" dirty="0"/>
              <a:t>. </a:t>
            </a:r>
            <a:br>
              <a:rPr lang="ru-RU" dirty="0"/>
            </a:br>
            <a:r>
              <a:rPr lang="ru-RU" dirty="0"/>
              <a:t>2) указывать </a:t>
            </a:r>
            <a:r>
              <a:rPr lang="ru-RU" u="sng" dirty="0"/>
              <a:t>номера предложений без цитирования</a:t>
            </a:r>
            <a:r>
              <a:rPr lang="ru-RU" dirty="0"/>
              <a:t> (это делается в том случае, если предложение очень длинное). </a:t>
            </a:r>
            <a:br>
              <a:rPr lang="ru-RU" dirty="0"/>
            </a:br>
            <a:r>
              <a:rPr lang="ru-RU" dirty="0"/>
              <a:t>3) для того чтобы включение примеров не нарушало требование связности, можно использовать следующие </a:t>
            </a:r>
            <a:r>
              <a:rPr lang="ru-RU" u="sng" dirty="0"/>
              <a:t>речевые клише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i="1" dirty="0"/>
              <a:t>• Чтобы подтвердить сказанное, обратимся к … предложению текста.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i="1" dirty="0"/>
              <a:t>• В подтверждение собственных выводов приведу пример из … предложения прочитанного мною текста. </a:t>
            </a:r>
            <a:endParaRPr lang="ru-RU" i="1" dirty="0" smtClean="0"/>
          </a:p>
          <a:p>
            <a:pPr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i="1" dirty="0"/>
              <a:t>• Предложение № … подтверждает мысль о том, что … 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 чём писать в заключении?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Заключение так же, как и вступление, </a:t>
            </a:r>
            <a:r>
              <a:rPr lang="ru-RU" u="sng" dirty="0"/>
              <a:t>не должно превышать</a:t>
            </a:r>
            <a:r>
              <a:rPr lang="ru-RU" dirty="0"/>
              <a:t> по объёму основную часть сочинения.</a:t>
            </a:r>
          </a:p>
          <a:p>
            <a:r>
              <a:rPr lang="ru-RU" dirty="0"/>
              <a:t>Задача </a:t>
            </a:r>
            <a:r>
              <a:rPr lang="ru-RU" b="1" dirty="0"/>
              <a:t>ЗАКЛЮЧЕНИЯ</a:t>
            </a:r>
            <a:r>
              <a:rPr lang="ru-RU" dirty="0"/>
              <a:t> — подвести </a:t>
            </a:r>
            <a:r>
              <a:rPr lang="ru-RU" u="sng" dirty="0"/>
              <a:t>итог</a:t>
            </a:r>
            <a:r>
              <a:rPr lang="ru-RU" dirty="0"/>
              <a:t>, </a:t>
            </a:r>
            <a:r>
              <a:rPr lang="ru-RU" u="sng" dirty="0"/>
              <a:t>обобщить</a:t>
            </a:r>
            <a:r>
              <a:rPr lang="ru-RU" dirty="0"/>
              <a:t> сказанное, </a:t>
            </a:r>
            <a:r>
              <a:rPr lang="ru-RU" u="sng" dirty="0"/>
              <a:t>завершить</a:t>
            </a:r>
            <a:r>
              <a:rPr lang="ru-RU" dirty="0"/>
              <a:t> работу, еще раз обратив внимание на самое главное. </a:t>
            </a:r>
          </a:p>
          <a:p>
            <a:r>
              <a:rPr lang="ru-RU" dirty="0"/>
              <a:t>Вывод должен быть:</a:t>
            </a:r>
          </a:p>
          <a:p>
            <a:pPr lvl="0"/>
            <a:r>
              <a:rPr lang="ru-RU" u="sng" dirty="0"/>
              <a:t>коротким</a:t>
            </a:r>
            <a:r>
              <a:rPr lang="ru-RU" dirty="0"/>
              <a:t>, но </a:t>
            </a:r>
            <a:r>
              <a:rPr lang="ru-RU" u="sng" dirty="0"/>
              <a:t>ёмким</a:t>
            </a:r>
            <a:r>
              <a:rPr lang="ru-RU" dirty="0"/>
              <a:t> по содержанию </a:t>
            </a:r>
          </a:p>
          <a:p>
            <a:pPr lvl="0"/>
            <a:r>
              <a:rPr lang="ru-RU" dirty="0"/>
              <a:t>логически </a:t>
            </a:r>
            <a:r>
              <a:rPr lang="ru-RU" u="sng" dirty="0"/>
              <a:t>связан</a:t>
            </a:r>
            <a:r>
              <a:rPr lang="ru-RU" dirty="0"/>
              <a:t> с предыдущим изложением </a:t>
            </a:r>
          </a:p>
          <a:p>
            <a:pPr lvl="0"/>
            <a:r>
              <a:rPr lang="ru-RU" u="sng" dirty="0"/>
              <a:t>не должен противоречить</a:t>
            </a:r>
            <a:r>
              <a:rPr lang="ru-RU" dirty="0"/>
              <a:t> по смыслу тезису и аргументам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В начале заключения можно использовать следующие </a:t>
            </a:r>
            <a:r>
              <a:rPr lang="ru-RU" u="sng" dirty="0"/>
              <a:t>вводные слова</a:t>
            </a:r>
            <a:r>
              <a:rPr lang="ru-RU" dirty="0"/>
              <a:t>: </a:t>
            </a:r>
            <a:r>
              <a:rPr lang="ru-RU" i="1" dirty="0"/>
              <a:t>итак, следовательно, значит, таким образом, мы пришли к выводу, подводя итог вышесказанному, делая выводы из вышеизложенных доказательств </a:t>
            </a:r>
            <a:r>
              <a:rPr lang="ru-RU" dirty="0"/>
              <a:t> и т.д. </a:t>
            </a:r>
          </a:p>
          <a:p>
            <a:r>
              <a:rPr lang="ru-RU" dirty="0"/>
              <a:t>Помните, что вводные слова всегда выделяются </a:t>
            </a:r>
            <a:r>
              <a:rPr lang="ru-RU" u="sng" dirty="0"/>
              <a:t>запятой!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Образцы заключений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Образец 1.</a:t>
            </a:r>
            <a:r>
              <a:rPr lang="ru-RU" i="1" dirty="0"/>
              <a:t> </a:t>
            </a:r>
            <a:r>
              <a:rPr lang="ru-RU" i="1" u="sng" dirty="0"/>
              <a:t>Таким образом</a:t>
            </a:r>
            <a:r>
              <a:rPr lang="ru-RU" i="1" dirty="0"/>
              <a:t>, Е.Велтистов поднимает очень серьёзную проблему важности правильного, взвешенного выбора молодыми людьми будущей профессии.</a:t>
            </a:r>
            <a:endParaRPr lang="ru-RU" dirty="0"/>
          </a:p>
          <a:p>
            <a:r>
              <a:rPr lang="ru-RU" b="1" dirty="0"/>
              <a:t>Образец 2.</a:t>
            </a:r>
            <a:r>
              <a:rPr lang="ru-RU" dirty="0"/>
              <a:t> </a:t>
            </a:r>
            <a:r>
              <a:rPr lang="ru-RU" i="1" u="sng" dirty="0"/>
              <a:t>Итак</a:t>
            </a:r>
            <a:r>
              <a:rPr lang="ru-RU" i="1" dirty="0"/>
              <a:t>, автор текста убеждает нас в том, что главное в дружбе – доверие и понимание.  Надо быть искренними с друзьями и поступать так, чтобы они не страдали.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23</TotalTime>
  <Words>334</Words>
  <Application>Microsoft Office PowerPoint</Application>
  <PresentationFormat>Экран (4:3)</PresentationFormat>
  <Paragraphs>57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Апекс</vt:lpstr>
      <vt:lpstr>Сочинение-рассуждение 15.2 ОГЭ по русскому языку</vt:lpstr>
      <vt:lpstr> Как должно быть построено сочинение? </vt:lpstr>
      <vt:lpstr>Как начинать сочинение?  </vt:lpstr>
      <vt:lpstr>Основная часть Формулировка тезиса</vt:lpstr>
      <vt:lpstr>Варианты формулировки тезиса</vt:lpstr>
      <vt:lpstr>Аргументы</vt:lpstr>
      <vt:lpstr>Как оформлять аргументы</vt:lpstr>
      <vt:lpstr>О чём писать в заключении? </vt:lpstr>
      <vt:lpstr>Образцы заключений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Admin</cp:lastModifiedBy>
  <cp:revision>5</cp:revision>
  <dcterms:created xsi:type="dcterms:W3CDTF">2015-03-31T06:40:29Z</dcterms:created>
  <dcterms:modified xsi:type="dcterms:W3CDTF">2018-11-10T14:00:02Z</dcterms:modified>
</cp:coreProperties>
</file>