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98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ru-RU" smtClean="0"/>
              <a:t>Образец заголовка</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28.10.2017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28.10.2017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28.10.2017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28.10.2017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28.10.2017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28.10.2017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28.10.2017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28.10.2017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28.10.2017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28.10.2017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28.10.2017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B4C71EC6-210F-42DE-9C53-41977AD35B3D}" type="datetimeFigureOut">
              <a:rPr lang="ru-RU" smtClean="0"/>
              <a:t>28.10.2017</a:t>
            </a:fld>
            <a:endParaRPr lang="ru-RU"/>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ru-RU"/>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ci-dig.ru/wp-content/uploads/2015/10/sauna4.jpg" TargetMode="External"/><Relationship Id="rId3" Type="http://schemas.openxmlformats.org/officeDocument/2006/relationships/image" Target="../media/image5.jpeg"/><Relationship Id="rId7" Type="http://schemas.openxmlformats.org/officeDocument/2006/relationships/image" Target="../media/image7.jpeg"/><Relationship Id="rId2" Type="http://schemas.openxmlformats.org/officeDocument/2006/relationships/hyperlink" Target="http://sci-dig.ru/wp-content/uploads/2015/10/sauna1.jpg" TargetMode="External"/><Relationship Id="rId1" Type="http://schemas.openxmlformats.org/officeDocument/2006/relationships/slideLayout" Target="../slideLayouts/slideLayout2.xml"/><Relationship Id="rId6" Type="http://schemas.openxmlformats.org/officeDocument/2006/relationships/hyperlink" Target="http://sci-dig.ru/wp-content/uploads/2015/10/sauna3.jpg" TargetMode="External"/><Relationship Id="rId11" Type="http://schemas.openxmlformats.org/officeDocument/2006/relationships/image" Target="../media/image9.jpeg"/><Relationship Id="rId5" Type="http://schemas.openxmlformats.org/officeDocument/2006/relationships/image" Target="../media/image6.jpeg"/><Relationship Id="rId10" Type="http://schemas.openxmlformats.org/officeDocument/2006/relationships/hyperlink" Target="http://sci-dig.ru/wp-content/uploads/2015/10/sauna5.jpg" TargetMode="External"/><Relationship Id="rId4" Type="http://schemas.openxmlformats.org/officeDocument/2006/relationships/hyperlink" Target="http://sci-dig.ru/wp-content/uploads/2015/10/sauna2.jpg" TargetMode="External"/><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620689"/>
            <a:ext cx="7772400" cy="2736304"/>
          </a:xfrm>
        </p:spPr>
        <p:txBody>
          <a:bodyPr/>
          <a:lstStyle/>
          <a:p>
            <a:pPr algn="ctr"/>
            <a:r>
              <a:rPr lang="ru-RU" sz="1600" b="1" dirty="0">
                <a:latin typeface="Bookman Old Style" panose="02050604050505020204" pitchFamily="18" charset="0"/>
              </a:rPr>
              <a:t>Инновационная площадка института развития образования Российской академии образования </a:t>
            </a:r>
            <a:r>
              <a:rPr lang="ru-RU" sz="1600" b="1" dirty="0" smtClean="0">
                <a:latin typeface="Bookman Old Style" panose="02050604050505020204" pitchFamily="18" charset="0"/>
              </a:rPr>
              <a:t/>
            </a:r>
            <a:br>
              <a:rPr lang="ru-RU" sz="1600" b="1" dirty="0" smtClean="0">
                <a:latin typeface="Bookman Old Style" panose="02050604050505020204" pitchFamily="18" charset="0"/>
              </a:rPr>
            </a:br>
            <a:r>
              <a:rPr lang="ru-RU" sz="1600" b="1" dirty="0" smtClean="0">
                <a:latin typeface="Bookman Old Style" panose="02050604050505020204" pitchFamily="18" charset="0"/>
              </a:rPr>
              <a:t>«Технология </a:t>
            </a:r>
            <a:r>
              <a:rPr lang="ru-RU" sz="1600" b="1" dirty="0" err="1" smtClean="0">
                <a:latin typeface="Bookman Old Style" panose="02050604050505020204" pitchFamily="18" charset="0"/>
              </a:rPr>
              <a:t>медиапроектирования</a:t>
            </a:r>
            <a:r>
              <a:rPr lang="ru-RU" sz="1600" b="1" dirty="0" smtClean="0">
                <a:latin typeface="Bookman Old Style" panose="02050604050505020204" pitchFamily="18" charset="0"/>
              </a:rPr>
              <a:t> </a:t>
            </a:r>
            <a:r>
              <a:rPr lang="ru-RU" sz="1600" b="1" dirty="0">
                <a:latin typeface="Bookman Old Style" panose="02050604050505020204" pitchFamily="18" charset="0"/>
              </a:rPr>
              <a:t>и инструментарий развития читательской грамотности»</a:t>
            </a:r>
            <a:r>
              <a:rPr lang="ru-RU" sz="1600" b="1" dirty="0" smtClean="0">
                <a:latin typeface="Bookman Old Style" panose="02050604050505020204" pitchFamily="18" charset="0"/>
              </a:rPr>
              <a:t/>
            </a:r>
            <a:br>
              <a:rPr lang="ru-RU" sz="1600" b="1" dirty="0" smtClean="0">
                <a:latin typeface="Bookman Old Style" panose="02050604050505020204" pitchFamily="18" charset="0"/>
              </a:rPr>
            </a:br>
            <a:r>
              <a:rPr lang="ru-RU" sz="1600" b="1" dirty="0">
                <a:latin typeface="Bookman Old Style" panose="02050604050505020204" pitchFamily="18" charset="0"/>
              </a:rPr>
              <a:t/>
            </a:r>
            <a:br>
              <a:rPr lang="ru-RU" sz="1600" b="1" dirty="0">
                <a:latin typeface="Bookman Old Style" panose="02050604050505020204" pitchFamily="18" charset="0"/>
              </a:rPr>
            </a:br>
            <a:r>
              <a:rPr lang="ru-RU" sz="1600" b="1" dirty="0" smtClean="0">
                <a:latin typeface="Bookman Old Style" panose="02050604050505020204" pitchFamily="18" charset="0"/>
              </a:rPr>
              <a:t/>
            </a:r>
            <a:br>
              <a:rPr lang="ru-RU" sz="1600" b="1" dirty="0" smtClean="0">
                <a:latin typeface="Bookman Old Style" panose="02050604050505020204" pitchFamily="18" charset="0"/>
              </a:rPr>
            </a:br>
            <a:r>
              <a:rPr lang="ru-RU" sz="1600" b="1" dirty="0">
                <a:latin typeface="Bookman Old Style" panose="02050604050505020204" pitchFamily="18" charset="0"/>
              </a:rPr>
              <a:t/>
            </a:r>
            <a:br>
              <a:rPr lang="ru-RU" sz="1600" b="1" dirty="0">
                <a:latin typeface="Bookman Old Style" panose="02050604050505020204" pitchFamily="18" charset="0"/>
              </a:rPr>
            </a:br>
            <a:r>
              <a:rPr lang="ru-RU" sz="1600" b="1" dirty="0" smtClean="0">
                <a:latin typeface="Bookman Old Style" panose="02050604050505020204" pitchFamily="18" charset="0"/>
              </a:rPr>
              <a:t/>
            </a:r>
            <a:br>
              <a:rPr lang="ru-RU" sz="1600" b="1" dirty="0" smtClean="0">
                <a:latin typeface="Bookman Old Style" panose="02050604050505020204" pitchFamily="18" charset="0"/>
              </a:rPr>
            </a:br>
            <a:r>
              <a:rPr lang="ru-RU" sz="3600" i="1" dirty="0" smtClean="0">
                <a:latin typeface="Bookman Old Style" panose="02050604050505020204" pitchFamily="18" charset="0"/>
              </a:rPr>
              <a:t>Творческая группа</a:t>
            </a:r>
            <a:endParaRPr lang="ru-RU" sz="3600" i="1" dirty="0">
              <a:latin typeface="Bookman Old Style" panose="02050604050505020204" pitchFamily="18" charset="0"/>
            </a:endParaRPr>
          </a:p>
        </p:txBody>
      </p:sp>
      <p:sp>
        <p:nvSpPr>
          <p:cNvPr id="3" name="Подзаголовок 2"/>
          <p:cNvSpPr>
            <a:spLocks noGrp="1"/>
          </p:cNvSpPr>
          <p:nvPr>
            <p:ph type="subTitle" idx="1"/>
          </p:nvPr>
        </p:nvSpPr>
        <p:spPr>
          <a:xfrm>
            <a:off x="1403648" y="3933056"/>
            <a:ext cx="6400800" cy="1752600"/>
          </a:xfrm>
        </p:spPr>
        <p:txBody>
          <a:bodyPr>
            <a:normAutofit lnSpcReduction="10000"/>
          </a:bodyPr>
          <a:lstStyle/>
          <a:p>
            <a:pPr algn="ctr"/>
            <a:endParaRPr lang="ru-RU" dirty="0" smtClean="0"/>
          </a:p>
          <a:p>
            <a:pPr algn="ctr"/>
            <a:endParaRPr lang="ru-RU" dirty="0"/>
          </a:p>
          <a:p>
            <a:pPr algn="ctr"/>
            <a:r>
              <a:rPr lang="ru-RU" dirty="0" smtClean="0"/>
              <a:t>МБОУ «Гимназия № 9»</a:t>
            </a:r>
          </a:p>
          <a:p>
            <a:pPr algn="ctr"/>
            <a:r>
              <a:rPr lang="ru-RU" dirty="0" smtClean="0"/>
              <a:t>Занятие 2</a:t>
            </a:r>
            <a:endParaRPr lang="ru-RU" dirty="0"/>
          </a:p>
        </p:txBody>
      </p:sp>
    </p:spTree>
    <p:extLst>
      <p:ext uri="{BB962C8B-B14F-4D97-AF65-F5344CB8AC3E}">
        <p14:creationId xmlns:p14="http://schemas.microsoft.com/office/powerpoint/2010/main" val="40503594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33400"/>
            <a:ext cx="8229600" cy="519336"/>
          </a:xfrm>
        </p:spPr>
        <p:txBody>
          <a:bodyPr>
            <a:normAutofit fontScale="90000"/>
          </a:bodyPr>
          <a:lstStyle/>
          <a:p>
            <a:pPr algn="ctr"/>
            <a:r>
              <a:rPr lang="ru-RU" dirty="0" smtClean="0"/>
              <a:t>Рефлексия</a:t>
            </a:r>
            <a:endParaRPr lang="ru-RU" dirty="0"/>
          </a:p>
        </p:txBody>
      </p:sp>
      <p:sp>
        <p:nvSpPr>
          <p:cNvPr id="3" name="Объект 2"/>
          <p:cNvSpPr>
            <a:spLocks noGrp="1"/>
          </p:cNvSpPr>
          <p:nvPr>
            <p:ph idx="1"/>
          </p:nvPr>
        </p:nvSpPr>
        <p:spPr>
          <a:xfrm>
            <a:off x="457200" y="1196752"/>
            <a:ext cx="8229600" cy="5280248"/>
          </a:xfrm>
        </p:spPr>
        <p:txBody>
          <a:bodyPr/>
          <a:lstStyle/>
          <a:p>
            <a:pPr marL="0" indent="0">
              <a:buNone/>
            </a:pPr>
            <a:r>
              <a:rPr lang="ru-RU" dirty="0" smtClean="0"/>
              <a:t>Вспомните термины, понимание которых вы оценивали в начале занятия:</a:t>
            </a:r>
          </a:p>
          <a:p>
            <a:r>
              <a:rPr lang="ru-RU" dirty="0" smtClean="0"/>
              <a:t>Критическое </a:t>
            </a:r>
            <a:r>
              <a:rPr lang="ru-RU" dirty="0"/>
              <a:t>мышление</a:t>
            </a:r>
          </a:p>
          <a:p>
            <a:r>
              <a:rPr lang="ru-RU" dirty="0"/>
              <a:t>Смысловое чтение</a:t>
            </a:r>
          </a:p>
          <a:p>
            <a:r>
              <a:rPr lang="ru-RU" dirty="0"/>
              <a:t>Читательская грамотность</a:t>
            </a:r>
          </a:p>
          <a:p>
            <a:r>
              <a:rPr lang="ru-RU" dirty="0"/>
              <a:t>Читательский опыт</a:t>
            </a:r>
          </a:p>
          <a:p>
            <a:r>
              <a:rPr lang="ru-RU" dirty="0"/>
              <a:t>Работа в группе</a:t>
            </a:r>
          </a:p>
          <a:p>
            <a:r>
              <a:rPr lang="ru-RU" dirty="0"/>
              <a:t>Дискуссия</a:t>
            </a:r>
          </a:p>
          <a:p>
            <a:r>
              <a:rPr lang="ru-RU" dirty="0"/>
              <a:t>Приёмы работы по развитию читательской компетентности</a:t>
            </a:r>
          </a:p>
          <a:p>
            <a:pPr marL="0" indent="0">
              <a:buNone/>
            </a:pPr>
            <a:r>
              <a:rPr lang="ru-RU" dirty="0" smtClean="0"/>
              <a:t>Оцените свои компетентности снова и снимите с доски или добавьте новые </a:t>
            </a:r>
            <a:r>
              <a:rPr lang="ru-RU" dirty="0" err="1" smtClean="0"/>
              <a:t>стикеры</a:t>
            </a:r>
            <a:r>
              <a:rPr lang="ru-RU" dirty="0" smtClean="0"/>
              <a:t>.</a:t>
            </a:r>
            <a:endParaRPr lang="ru-RU" dirty="0"/>
          </a:p>
        </p:txBody>
      </p:sp>
    </p:spTree>
    <p:extLst>
      <p:ext uri="{BB962C8B-B14F-4D97-AF65-F5344CB8AC3E}">
        <p14:creationId xmlns:p14="http://schemas.microsoft.com/office/powerpoint/2010/main" val="20854541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476672"/>
            <a:ext cx="8229600" cy="6000328"/>
          </a:xfrm>
        </p:spPr>
        <p:txBody>
          <a:bodyPr/>
          <a:lstStyle/>
          <a:p>
            <a:pPr algn="ctr"/>
            <a:endParaRPr lang="ru-RU" dirty="0" smtClean="0"/>
          </a:p>
          <a:p>
            <a:pPr algn="ctr"/>
            <a:endParaRPr lang="ru-RU" dirty="0"/>
          </a:p>
          <a:p>
            <a:pPr algn="ctr"/>
            <a:endParaRPr lang="ru-RU" dirty="0" smtClean="0"/>
          </a:p>
          <a:p>
            <a:pPr algn="ctr"/>
            <a:endParaRPr lang="ru-RU" dirty="0"/>
          </a:p>
          <a:p>
            <a:pPr algn="ctr"/>
            <a:endParaRPr lang="ru-RU" dirty="0" smtClean="0"/>
          </a:p>
          <a:p>
            <a:pPr algn="ctr"/>
            <a:endParaRPr lang="ru-RU" dirty="0"/>
          </a:p>
          <a:p>
            <a:pPr marL="0" indent="0" algn="ctr">
              <a:buNone/>
            </a:pPr>
            <a:endParaRPr lang="ru-RU" sz="4800" dirty="0" smtClean="0"/>
          </a:p>
          <a:p>
            <a:pPr marL="0" indent="0" algn="ctr">
              <a:buNone/>
            </a:pPr>
            <a:endParaRPr lang="ru-RU" sz="4800" dirty="0"/>
          </a:p>
        </p:txBody>
      </p:sp>
      <p:pic>
        <p:nvPicPr>
          <p:cNvPr id="3082" name="Picture 10" descr="Блестяшки - СПАСИБО Спасибо в картинках"/>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6120680" cy="6120680"/>
          </a:xfrm>
          <a:prstGeom prst="rect">
            <a:avLst/>
          </a:prstGeom>
          <a:noFill/>
          <a:extLst>
            <a:ext uri="{909E8E84-426E-40DD-AFC4-6F175D3DCCD1}">
              <a14:hiddenFill xmlns:a14="http://schemas.microsoft.com/office/drawing/2010/main">
                <a:solidFill>
                  <a:srgbClr val="FFFFFF"/>
                </a:solidFill>
              </a14:hiddenFill>
            </a:ext>
          </a:extLst>
        </p:spPr>
      </p:pic>
      <p:sp>
        <p:nvSpPr>
          <p:cNvPr id="4" name="Сердце 3"/>
          <p:cNvSpPr/>
          <p:nvPr/>
        </p:nvSpPr>
        <p:spPr>
          <a:xfrm>
            <a:off x="5364088" y="1700808"/>
            <a:ext cx="3456384" cy="4176464"/>
          </a:xfrm>
          <a:prstGeom prst="heart">
            <a:avLst/>
          </a:prstGeom>
          <a:solidFill>
            <a:srgbClr val="FF6699"/>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3600" b="1" dirty="0" smtClean="0">
                <a:ln/>
                <a:solidFill>
                  <a:schemeClr val="accent3"/>
                </a:solidFill>
              </a:rPr>
              <a:t>За то, что пришли!</a:t>
            </a:r>
            <a:endParaRPr lang="ru-RU" sz="3600" b="1" dirty="0">
              <a:ln/>
              <a:solidFill>
                <a:schemeClr val="accent3"/>
              </a:solidFill>
            </a:endParaRPr>
          </a:p>
        </p:txBody>
      </p:sp>
    </p:spTree>
    <p:extLst>
      <p:ext uri="{BB962C8B-B14F-4D97-AF65-F5344CB8AC3E}">
        <p14:creationId xmlns:p14="http://schemas.microsoft.com/office/powerpoint/2010/main" val="3175594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82"/>
                                        </p:tgtEl>
                                        <p:attrNameLst>
                                          <p:attrName>style.visibility</p:attrName>
                                        </p:attrNameLst>
                                      </p:cBhvr>
                                      <p:to>
                                        <p:strVal val="visible"/>
                                      </p:to>
                                    </p:set>
                                    <p:anim calcmode="lin" valueType="num">
                                      <p:cBhvr additive="base">
                                        <p:cTn id="7" dur="500" fill="hold"/>
                                        <p:tgtEl>
                                          <p:spTgt spid="3082"/>
                                        </p:tgtEl>
                                        <p:attrNameLst>
                                          <p:attrName>ppt_x</p:attrName>
                                        </p:attrNameLst>
                                      </p:cBhvr>
                                      <p:tavLst>
                                        <p:tav tm="0">
                                          <p:val>
                                            <p:strVal val="#ppt_x"/>
                                          </p:val>
                                        </p:tav>
                                        <p:tav tm="100000">
                                          <p:val>
                                            <p:strVal val="#ppt_x"/>
                                          </p:val>
                                        </p:tav>
                                      </p:tavLst>
                                    </p:anim>
                                    <p:anim calcmode="lin" valueType="num">
                                      <p:cBhvr additive="base">
                                        <p:cTn id="8" dur="500" fill="hold"/>
                                        <p:tgtEl>
                                          <p:spTgt spid="308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Целеполагание</a:t>
            </a:r>
            <a:endParaRPr lang="ru-RU" dirty="0"/>
          </a:p>
        </p:txBody>
      </p:sp>
      <p:sp>
        <p:nvSpPr>
          <p:cNvPr id="3" name="Объект 2"/>
          <p:cNvSpPr>
            <a:spLocks noGrp="1"/>
          </p:cNvSpPr>
          <p:nvPr>
            <p:ph idx="1"/>
          </p:nvPr>
        </p:nvSpPr>
        <p:spPr/>
        <p:txBody>
          <a:bodyPr>
            <a:normAutofit fontScale="92500"/>
          </a:bodyPr>
          <a:lstStyle/>
          <a:p>
            <a:pPr marL="0" indent="0">
              <a:buNone/>
            </a:pPr>
            <a:r>
              <a:rPr lang="ru-RU" u="sng" dirty="0" smtClean="0"/>
              <a:t>Дайте оценку своим компетентностям, связанным с терминами (от 0 до 3):</a:t>
            </a:r>
          </a:p>
          <a:p>
            <a:r>
              <a:rPr lang="ru-RU" dirty="0" smtClean="0"/>
              <a:t>Критическое мышление</a:t>
            </a:r>
          </a:p>
          <a:p>
            <a:r>
              <a:rPr lang="ru-RU" dirty="0" smtClean="0"/>
              <a:t>Смысловое чтение</a:t>
            </a:r>
          </a:p>
          <a:p>
            <a:r>
              <a:rPr lang="ru-RU" dirty="0" smtClean="0"/>
              <a:t>Читательская грамотность</a:t>
            </a:r>
          </a:p>
          <a:p>
            <a:r>
              <a:rPr lang="ru-RU" dirty="0" smtClean="0"/>
              <a:t>Читательский опыт</a:t>
            </a:r>
          </a:p>
          <a:p>
            <a:r>
              <a:rPr lang="ru-RU" dirty="0" smtClean="0"/>
              <a:t>Работа в группе</a:t>
            </a:r>
          </a:p>
          <a:p>
            <a:r>
              <a:rPr lang="ru-RU" dirty="0" smtClean="0"/>
              <a:t>Дискуссия</a:t>
            </a:r>
          </a:p>
          <a:p>
            <a:r>
              <a:rPr lang="ru-RU" dirty="0" smtClean="0"/>
              <a:t>Приёмы работы по развитию читательской компетентности</a:t>
            </a:r>
          </a:p>
          <a:p>
            <a:pPr marL="0" indent="0">
              <a:buNone/>
            </a:pPr>
            <a:r>
              <a:rPr lang="ru-RU" u="sng" dirty="0" smtClean="0"/>
              <a:t>Напишите на розовых </a:t>
            </a:r>
            <a:r>
              <a:rPr lang="ru-RU" u="sng" dirty="0" err="1" smtClean="0"/>
              <a:t>стикерах</a:t>
            </a:r>
            <a:r>
              <a:rPr lang="ru-RU" u="sng" dirty="0" smtClean="0"/>
              <a:t> термины, за которые вы поставили 0-1; на голубых – за которые поставили 2-3</a:t>
            </a:r>
          </a:p>
          <a:p>
            <a:pPr marL="0" indent="0">
              <a:buNone/>
            </a:pPr>
            <a:endParaRPr lang="ru-RU" u="sng" dirty="0"/>
          </a:p>
        </p:txBody>
      </p:sp>
    </p:spTree>
    <p:extLst>
      <p:ext uri="{BB962C8B-B14F-4D97-AF65-F5344CB8AC3E}">
        <p14:creationId xmlns:p14="http://schemas.microsoft.com/office/powerpoint/2010/main" val="37078866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33400"/>
            <a:ext cx="8229600" cy="1023392"/>
          </a:xfrm>
        </p:spPr>
        <p:txBody>
          <a:bodyPr>
            <a:noAutofit/>
          </a:bodyPr>
          <a:lstStyle/>
          <a:p>
            <a:pPr algn="ctr"/>
            <a:r>
              <a:rPr lang="ru-RU" sz="3200" dirty="0"/>
              <a:t>ДЕРЕВО ПРЕДСКАЗАНИЙ</a:t>
            </a:r>
            <a:br>
              <a:rPr lang="ru-RU" sz="3200" dirty="0"/>
            </a:br>
            <a:endParaRPr lang="ru-RU" sz="3200" dirty="0"/>
          </a:p>
        </p:txBody>
      </p:sp>
      <p:sp>
        <p:nvSpPr>
          <p:cNvPr id="3" name="Объект 2"/>
          <p:cNvSpPr>
            <a:spLocks noGrp="1"/>
          </p:cNvSpPr>
          <p:nvPr>
            <p:ph idx="1"/>
          </p:nvPr>
        </p:nvSpPr>
        <p:spPr>
          <a:xfrm>
            <a:off x="457200" y="1052736"/>
            <a:ext cx="8229600" cy="5424264"/>
          </a:xfrm>
        </p:spPr>
        <p:txBody>
          <a:bodyPr>
            <a:normAutofit lnSpcReduction="10000"/>
          </a:bodyPr>
          <a:lstStyle/>
          <a:p>
            <a:r>
              <a:rPr lang="ru-RU" dirty="0"/>
              <a:t>На доске рисуется силуэт дерева:</a:t>
            </a:r>
          </a:p>
          <a:p>
            <a:r>
              <a:rPr lang="ru-RU" b="1" dirty="0"/>
              <a:t>Ствол дерева</a:t>
            </a:r>
            <a:r>
              <a:rPr lang="ru-RU" dirty="0"/>
              <a:t> — это выбранная тема, ключевой вопрос темы, смоделированная или реальная ситуация, которые предполагают множественность решений.</a:t>
            </a:r>
          </a:p>
          <a:p>
            <a:r>
              <a:rPr lang="ru-RU" b="1" dirty="0"/>
              <a:t>Ветви дерева</a:t>
            </a:r>
            <a:r>
              <a:rPr lang="ru-RU" dirty="0"/>
              <a:t> — это варианты предположений, которые начинаются со слов: "Возможно,…", "Вероятно,…". Количество ветвей не ограничено.</a:t>
            </a:r>
          </a:p>
          <a:p>
            <a:r>
              <a:rPr lang="ru-RU" b="1" dirty="0"/>
              <a:t>Листья дерева</a:t>
            </a:r>
            <a:r>
              <a:rPr lang="ru-RU" dirty="0"/>
              <a:t> — обоснование, аргументы, которые доказывают правоту высказанного предположения (указанного на ветви).</a:t>
            </a:r>
          </a:p>
          <a:p>
            <a:r>
              <a:rPr lang="ru-RU" dirty="0"/>
              <a:t>На уроках, построенных по методу РКМ, прием "Дерево предсказаний" применяется на стадии вызова и анализируется на стадии размышления, или </a:t>
            </a:r>
            <a:r>
              <a:rPr lang="ru-RU" dirty="0" smtClean="0"/>
              <a:t>рефлексии.</a:t>
            </a:r>
            <a:endParaRPr lang="ru-RU" dirty="0"/>
          </a:p>
          <a:p>
            <a:endParaRPr lang="ru-RU" dirty="0"/>
          </a:p>
        </p:txBody>
      </p:sp>
    </p:spTree>
    <p:extLst>
      <p:ext uri="{BB962C8B-B14F-4D97-AF65-F5344CB8AC3E}">
        <p14:creationId xmlns:p14="http://schemas.microsoft.com/office/powerpoint/2010/main" val="1336572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35596" y="203638"/>
            <a:ext cx="6984776" cy="6669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283968" y="3140968"/>
            <a:ext cx="288032" cy="30963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b="1" dirty="0" smtClean="0">
                <a:solidFill>
                  <a:schemeClr val="tx1"/>
                </a:solidFill>
              </a:rPr>
              <a:t>Почему люди не летают</a:t>
            </a:r>
            <a:endParaRPr lang="ru-RU" b="1" dirty="0">
              <a:solidFill>
                <a:schemeClr val="tx1"/>
              </a:solidFill>
            </a:endParaRPr>
          </a:p>
        </p:txBody>
      </p:sp>
      <p:sp>
        <p:nvSpPr>
          <p:cNvPr id="5" name="Прямоугольник 4"/>
          <p:cNvSpPr/>
          <p:nvPr/>
        </p:nvSpPr>
        <p:spPr>
          <a:xfrm rot="1460611">
            <a:off x="1475656" y="3140968"/>
            <a:ext cx="2160240" cy="396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Не нужно</a:t>
            </a:r>
            <a:endParaRPr lang="ru-RU" b="1" dirty="0">
              <a:solidFill>
                <a:schemeClr val="tx1"/>
              </a:solidFill>
            </a:endParaRPr>
          </a:p>
        </p:txBody>
      </p:sp>
      <p:sp>
        <p:nvSpPr>
          <p:cNvPr id="7" name="Прямоугольник 6"/>
          <p:cNvSpPr/>
          <p:nvPr/>
        </p:nvSpPr>
        <p:spPr>
          <a:xfrm rot="1460611">
            <a:off x="1475654" y="679607"/>
            <a:ext cx="2160240" cy="396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Нет крыльев</a:t>
            </a:r>
            <a:endParaRPr lang="ru-RU" b="1" dirty="0">
              <a:solidFill>
                <a:schemeClr val="tx1"/>
              </a:solidFill>
            </a:endParaRPr>
          </a:p>
        </p:txBody>
      </p:sp>
      <p:sp>
        <p:nvSpPr>
          <p:cNvPr id="8" name="Прямоугольник 7"/>
          <p:cNvSpPr/>
          <p:nvPr/>
        </p:nvSpPr>
        <p:spPr>
          <a:xfrm rot="19924645">
            <a:off x="5259063" y="3623711"/>
            <a:ext cx="2160240" cy="3960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Сильные ноги</a:t>
            </a:r>
            <a:endParaRPr lang="ru-RU" b="1" dirty="0">
              <a:solidFill>
                <a:schemeClr val="tx1"/>
              </a:solidFill>
            </a:endParaRPr>
          </a:p>
        </p:txBody>
      </p:sp>
      <p:sp>
        <p:nvSpPr>
          <p:cNvPr id="9" name="Прямоугольник 8"/>
          <p:cNvSpPr/>
          <p:nvPr/>
        </p:nvSpPr>
        <p:spPr>
          <a:xfrm rot="20384553">
            <a:off x="5302675" y="2449725"/>
            <a:ext cx="2149370" cy="4200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Это опасно</a:t>
            </a:r>
            <a:endParaRPr lang="ru-RU" b="1" dirty="0">
              <a:solidFill>
                <a:schemeClr val="tx1"/>
              </a:solidFill>
            </a:endParaRPr>
          </a:p>
        </p:txBody>
      </p:sp>
      <p:sp>
        <p:nvSpPr>
          <p:cNvPr id="10" name="Прямоугольник 9"/>
          <p:cNvSpPr/>
          <p:nvPr/>
        </p:nvSpPr>
        <p:spPr>
          <a:xfrm rot="19495504">
            <a:off x="3459568" y="873057"/>
            <a:ext cx="3130921" cy="4258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Летает во сне и мечтах</a:t>
            </a:r>
            <a:endParaRPr lang="ru-RU" b="1" dirty="0">
              <a:solidFill>
                <a:schemeClr val="tx1"/>
              </a:solidFill>
            </a:endParaRPr>
          </a:p>
        </p:txBody>
      </p:sp>
      <p:pic>
        <p:nvPicPr>
          <p:cNvPr id="1028" name="Picture 4" descr="http://coloringhome.com/coloring/p6c/y5z/p6cy5z9T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2532324">
            <a:off x="522798" y="2996942"/>
            <a:ext cx="1359350" cy="209434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coloringhome.com/coloring/p6c/y5z/p6cy5z9T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229922">
            <a:off x="489912" y="1612587"/>
            <a:ext cx="1359350" cy="2094345"/>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759908" y="2359379"/>
            <a:ext cx="1080120" cy="56682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rPr>
              <a:t>Условия жизни</a:t>
            </a:r>
            <a:endParaRPr lang="ru-RU" sz="1400" b="1" dirty="0">
              <a:solidFill>
                <a:schemeClr val="tx1"/>
              </a:solidFill>
            </a:endParaRPr>
          </a:p>
        </p:txBody>
      </p:sp>
      <p:sp>
        <p:nvSpPr>
          <p:cNvPr id="16" name="Прямоугольник 15"/>
          <p:cNvSpPr/>
          <p:nvPr/>
        </p:nvSpPr>
        <p:spPr>
          <a:xfrm>
            <a:off x="759908" y="3538318"/>
            <a:ext cx="1080120" cy="56682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rPr>
              <a:t>Руки удобнее</a:t>
            </a:r>
            <a:endParaRPr lang="ru-RU" sz="1400" b="1" dirty="0">
              <a:solidFill>
                <a:schemeClr val="tx1"/>
              </a:solidFill>
            </a:endParaRPr>
          </a:p>
        </p:txBody>
      </p:sp>
      <p:pic>
        <p:nvPicPr>
          <p:cNvPr id="17" name="Picture 4" descr="http://coloringhome.com/coloring/p6c/y5z/p6cy5z9T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989776">
            <a:off x="503371" y="374906"/>
            <a:ext cx="1359350" cy="2255292"/>
          </a:xfrm>
          <a:prstGeom prst="rect">
            <a:avLst/>
          </a:prstGeom>
          <a:noFill/>
          <a:extLst>
            <a:ext uri="{909E8E84-426E-40DD-AFC4-6F175D3DCCD1}">
              <a14:hiddenFill xmlns:a14="http://schemas.microsoft.com/office/drawing/2010/main">
                <a:solidFill>
                  <a:srgbClr val="FFFFFF"/>
                </a:solidFill>
              </a14:hiddenFill>
            </a:ext>
          </a:extLst>
        </p:spPr>
      </p:pic>
      <p:sp>
        <p:nvSpPr>
          <p:cNvPr id="18" name="Прямоугольник 17"/>
          <p:cNvSpPr/>
          <p:nvPr/>
        </p:nvSpPr>
        <p:spPr>
          <a:xfrm>
            <a:off x="830546" y="1237461"/>
            <a:ext cx="1080120" cy="75137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rPr>
              <a:t>На земле больше еды</a:t>
            </a:r>
            <a:endParaRPr lang="ru-RU" sz="1400" b="1" dirty="0">
              <a:solidFill>
                <a:schemeClr val="tx1"/>
              </a:solidFill>
            </a:endParaRPr>
          </a:p>
        </p:txBody>
      </p:sp>
    </p:spTree>
    <p:extLst>
      <p:ext uri="{BB962C8B-B14F-4D97-AF65-F5344CB8AC3E}">
        <p14:creationId xmlns:p14="http://schemas.microsoft.com/office/powerpoint/2010/main" val="244345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28"/>
                                        </p:tgtEl>
                                        <p:attrNameLst>
                                          <p:attrName>style.visibility</p:attrName>
                                        </p:attrNameLst>
                                      </p:cBhvr>
                                      <p:to>
                                        <p:strVal val="visible"/>
                                      </p:to>
                                    </p:set>
                                    <p:anim calcmode="lin" valueType="num">
                                      <p:cBhvr additive="base">
                                        <p:cTn id="49" dur="500" fill="hold"/>
                                        <p:tgtEl>
                                          <p:spTgt spid="1028"/>
                                        </p:tgtEl>
                                        <p:attrNameLst>
                                          <p:attrName>ppt_x</p:attrName>
                                        </p:attrNameLst>
                                      </p:cBhvr>
                                      <p:tavLst>
                                        <p:tav tm="0">
                                          <p:val>
                                            <p:strVal val="#ppt_x"/>
                                          </p:val>
                                        </p:tav>
                                        <p:tav tm="100000">
                                          <p:val>
                                            <p:strVal val="#ppt_x"/>
                                          </p:val>
                                        </p:tav>
                                      </p:tavLst>
                                    </p:anim>
                                    <p:anim calcmode="lin" valueType="num">
                                      <p:cBhvr additive="base">
                                        <p:cTn id="50" dur="500" fill="hold"/>
                                        <p:tgtEl>
                                          <p:spTgt spid="102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ppt_x"/>
                                          </p:val>
                                        </p:tav>
                                        <p:tav tm="100000">
                                          <p:val>
                                            <p:strVal val="#ppt_x"/>
                                          </p:val>
                                        </p:tav>
                                      </p:tavLst>
                                    </p:anim>
                                    <p:anim calcmode="lin" valueType="num">
                                      <p:cBhvr additive="base">
                                        <p:cTn id="6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p:bldP spid="8" grpId="0"/>
      <p:bldP spid="9" grpId="0"/>
      <p:bldP spid="10" grpId="0"/>
      <p:bldP spid="6" grpId="0" animBg="1"/>
      <p:bldP spid="16"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33400"/>
            <a:ext cx="8229600" cy="591344"/>
          </a:xfrm>
        </p:spPr>
        <p:txBody>
          <a:bodyPr>
            <a:normAutofit fontScale="90000"/>
          </a:bodyPr>
          <a:lstStyle/>
          <a:p>
            <a:pPr algn="ctr"/>
            <a:r>
              <a:rPr lang="ru-RU" dirty="0" err="1" smtClean="0"/>
              <a:t>Инсерт</a:t>
            </a:r>
            <a:endParaRPr lang="ru-RU" dirty="0"/>
          </a:p>
        </p:txBody>
      </p:sp>
      <p:sp>
        <p:nvSpPr>
          <p:cNvPr id="3" name="Объект 2"/>
          <p:cNvSpPr>
            <a:spLocks noGrp="1"/>
          </p:cNvSpPr>
          <p:nvPr>
            <p:ph idx="1"/>
          </p:nvPr>
        </p:nvSpPr>
        <p:spPr>
          <a:xfrm>
            <a:off x="457200" y="1196752"/>
            <a:ext cx="8229600" cy="5280248"/>
          </a:xfrm>
        </p:spPr>
        <p:txBody>
          <a:bodyPr>
            <a:normAutofit lnSpcReduction="10000"/>
          </a:bodyPr>
          <a:lstStyle/>
          <a:p>
            <a:pPr marL="0" indent="0">
              <a:buNone/>
            </a:pPr>
            <a:r>
              <a:rPr lang="ru-RU" i="1" dirty="0" smtClean="0"/>
              <a:t> </a:t>
            </a:r>
            <a:r>
              <a:rPr lang="ru-RU" i="1" dirty="0"/>
              <a:t>Авторы приема — ученые Д. </a:t>
            </a:r>
            <a:r>
              <a:rPr lang="ru-RU" i="1" dirty="0" err="1"/>
              <a:t>Воган</a:t>
            </a:r>
            <a:r>
              <a:rPr lang="ru-RU" i="1" dirty="0"/>
              <a:t> и Т. </a:t>
            </a:r>
            <a:r>
              <a:rPr lang="ru-RU" i="1" dirty="0" err="1"/>
              <a:t>Эстес</a:t>
            </a:r>
            <a:r>
              <a:rPr lang="ru-RU" i="1" dirty="0"/>
              <a:t>. Позднее прием модифицировали Ч. Темпл, К. </a:t>
            </a:r>
            <a:r>
              <a:rPr lang="ru-RU" i="1" dirty="0" err="1"/>
              <a:t>Меридит</a:t>
            </a:r>
            <a:r>
              <a:rPr lang="ru-RU" i="1" dirty="0"/>
              <a:t> и Д. </a:t>
            </a:r>
            <a:r>
              <a:rPr lang="ru-RU" i="1" dirty="0" err="1"/>
              <a:t>Стилл</a:t>
            </a:r>
            <a:r>
              <a:rPr lang="ru-RU" i="1" dirty="0"/>
              <a:t>, которые предложили использовать "</a:t>
            </a:r>
            <a:r>
              <a:rPr lang="ru-RU" i="1" dirty="0" err="1"/>
              <a:t>инсерт</a:t>
            </a:r>
            <a:r>
              <a:rPr lang="ru-RU" i="1" dirty="0"/>
              <a:t>" в технологии критического </a:t>
            </a:r>
            <a:r>
              <a:rPr lang="ru-RU" i="1" dirty="0" smtClean="0"/>
              <a:t>мышления</a:t>
            </a:r>
          </a:p>
          <a:p>
            <a:r>
              <a:rPr lang="ru-RU" dirty="0"/>
              <a:t>I — </a:t>
            </a:r>
            <a:r>
              <a:rPr lang="ru-RU" dirty="0" err="1"/>
              <a:t>interactive</a:t>
            </a:r>
            <a:r>
              <a:rPr lang="ru-RU" dirty="0"/>
              <a:t> (интерактивная).</a:t>
            </a:r>
          </a:p>
          <a:p>
            <a:r>
              <a:rPr lang="ru-RU" dirty="0"/>
              <a:t>N — </a:t>
            </a:r>
            <a:r>
              <a:rPr lang="ru-RU" dirty="0" err="1"/>
              <a:t>noting</a:t>
            </a:r>
            <a:r>
              <a:rPr lang="ru-RU" dirty="0"/>
              <a:t> (познавательная).</a:t>
            </a:r>
          </a:p>
          <a:p>
            <a:r>
              <a:rPr lang="en-US" dirty="0"/>
              <a:t>S — system  for (</a:t>
            </a:r>
            <a:r>
              <a:rPr lang="ru-RU" dirty="0"/>
              <a:t>система</a:t>
            </a:r>
            <a:r>
              <a:rPr lang="en-US" dirty="0"/>
              <a:t>).</a:t>
            </a:r>
            <a:endParaRPr lang="ru-RU" dirty="0"/>
          </a:p>
          <a:p>
            <a:r>
              <a:rPr lang="en-US" dirty="0"/>
              <a:t>E — effective (</a:t>
            </a:r>
            <a:r>
              <a:rPr lang="ru-RU" dirty="0"/>
              <a:t>для</a:t>
            </a:r>
            <a:r>
              <a:rPr lang="en-US" dirty="0"/>
              <a:t> </a:t>
            </a:r>
            <a:r>
              <a:rPr lang="ru-RU" dirty="0"/>
              <a:t>эффективного</a:t>
            </a:r>
            <a:r>
              <a:rPr lang="en-US" dirty="0"/>
              <a:t>).</a:t>
            </a:r>
            <a:endParaRPr lang="ru-RU" dirty="0"/>
          </a:p>
          <a:p>
            <a:r>
              <a:rPr lang="ru-RU" dirty="0"/>
              <a:t>R — </a:t>
            </a:r>
            <a:r>
              <a:rPr lang="ru-RU" dirty="0" err="1"/>
              <a:t>reading</a:t>
            </a:r>
            <a:r>
              <a:rPr lang="ru-RU" dirty="0"/>
              <a:t> (чтения).</a:t>
            </a:r>
          </a:p>
          <a:p>
            <a:r>
              <a:rPr lang="ru-RU" dirty="0"/>
              <a:t>T — </a:t>
            </a:r>
            <a:r>
              <a:rPr lang="ru-RU" dirty="0" err="1"/>
              <a:t>thinking</a:t>
            </a:r>
            <a:r>
              <a:rPr lang="ru-RU" dirty="0"/>
              <a:t>  (размышления).</a:t>
            </a:r>
          </a:p>
          <a:p>
            <a:pPr marL="0" indent="0">
              <a:buNone/>
            </a:pPr>
            <a:r>
              <a:rPr lang="ru-RU" dirty="0"/>
              <a:t>В методике </a:t>
            </a:r>
            <a:r>
              <a:rPr lang="ru-RU" dirty="0" err="1"/>
              <a:t>Инсерт</a:t>
            </a:r>
            <a:r>
              <a:rPr lang="ru-RU" dirty="0"/>
              <a:t> часто называют и технологией эффективного чтения.</a:t>
            </a:r>
          </a:p>
          <a:p>
            <a:pPr marL="0" indent="0">
              <a:buNone/>
            </a:pPr>
            <a:endParaRPr lang="ru-RU" dirty="0"/>
          </a:p>
        </p:txBody>
      </p:sp>
    </p:spTree>
    <p:extLst>
      <p:ext uri="{BB962C8B-B14F-4D97-AF65-F5344CB8AC3E}">
        <p14:creationId xmlns:p14="http://schemas.microsoft.com/office/powerpoint/2010/main" val="15269094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Способ применения </a:t>
            </a:r>
            <a:r>
              <a:rPr lang="ru-RU" dirty="0" err="1" smtClean="0"/>
              <a:t>инсерта</a:t>
            </a:r>
            <a:endParaRPr lang="ru-RU"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52582491"/>
              </p:ext>
            </p:extLst>
          </p:nvPr>
        </p:nvGraphicFramePr>
        <p:xfrm>
          <a:off x="457200" y="1628800"/>
          <a:ext cx="8496000" cy="4176464"/>
        </p:xfrm>
        <a:graphic>
          <a:graphicData uri="http://schemas.openxmlformats.org/drawingml/2006/table">
            <a:tbl>
              <a:tblPr firstRow="1" firstCol="1" bandRow="1">
                <a:tableStyleId>{BC89EF96-8CEA-46FF-86C4-4CE0E7609802}</a:tableStyleId>
              </a:tblPr>
              <a:tblGrid>
                <a:gridCol w="2124000"/>
                <a:gridCol w="2124000"/>
                <a:gridCol w="2124000"/>
                <a:gridCol w="2124000"/>
              </a:tblGrid>
              <a:tr h="723501">
                <a:tc>
                  <a:txBody>
                    <a:bodyPr/>
                    <a:lstStyle/>
                    <a:p>
                      <a:pPr algn="just">
                        <a:lnSpc>
                          <a:spcPts val="1200"/>
                        </a:lnSpc>
                        <a:spcAft>
                          <a:spcPts val="0"/>
                        </a:spcAft>
                      </a:pPr>
                      <a:r>
                        <a:rPr lang="ru-RU" sz="2400" i="1" dirty="0">
                          <a:effectLst/>
                        </a:rPr>
                        <a:t>V</a:t>
                      </a:r>
                      <a:endParaRPr lang="ru-RU" sz="2400" i="1" dirty="0">
                        <a:solidFill>
                          <a:srgbClr val="0000FF"/>
                        </a:solidFill>
                        <a:effectLst/>
                        <a:latin typeface="Times New Roman"/>
                        <a:ea typeface="Times New Roman"/>
                      </a:endParaRPr>
                    </a:p>
                  </a:txBody>
                  <a:tcPr marL="95250" marR="95250" marT="95250" marB="95250" anchor="ctr"/>
                </a:tc>
                <a:tc>
                  <a:txBody>
                    <a:bodyPr/>
                    <a:lstStyle/>
                    <a:p>
                      <a:pPr algn="just">
                        <a:lnSpc>
                          <a:spcPts val="1200"/>
                        </a:lnSpc>
                        <a:spcAft>
                          <a:spcPts val="0"/>
                        </a:spcAft>
                      </a:pPr>
                      <a:r>
                        <a:rPr lang="ru-RU" sz="2400" i="1" dirty="0">
                          <a:effectLst/>
                        </a:rPr>
                        <a:t>+</a:t>
                      </a:r>
                      <a:endParaRPr lang="ru-RU" sz="2400" i="1" dirty="0">
                        <a:solidFill>
                          <a:srgbClr val="0000FF"/>
                        </a:solidFill>
                        <a:effectLst/>
                        <a:latin typeface="Times New Roman"/>
                        <a:ea typeface="Times New Roman"/>
                      </a:endParaRPr>
                    </a:p>
                  </a:txBody>
                  <a:tcPr marL="95250" marR="95250" marT="95250" marB="95250" anchor="ctr"/>
                </a:tc>
                <a:tc>
                  <a:txBody>
                    <a:bodyPr/>
                    <a:lstStyle/>
                    <a:p>
                      <a:pPr algn="just">
                        <a:lnSpc>
                          <a:spcPts val="1200"/>
                        </a:lnSpc>
                        <a:spcAft>
                          <a:spcPts val="0"/>
                        </a:spcAft>
                      </a:pPr>
                      <a:r>
                        <a:rPr lang="ru-RU" sz="2400" i="1" dirty="0">
                          <a:effectLst/>
                        </a:rPr>
                        <a:t>—</a:t>
                      </a:r>
                      <a:endParaRPr lang="ru-RU" sz="2400" i="1" dirty="0">
                        <a:solidFill>
                          <a:srgbClr val="0000FF"/>
                        </a:solidFill>
                        <a:effectLst/>
                        <a:latin typeface="Times New Roman"/>
                        <a:ea typeface="Times New Roman"/>
                      </a:endParaRPr>
                    </a:p>
                  </a:txBody>
                  <a:tcPr marL="95250" marR="95250" marT="95250" marB="95250" anchor="ctr"/>
                </a:tc>
                <a:tc>
                  <a:txBody>
                    <a:bodyPr/>
                    <a:lstStyle/>
                    <a:p>
                      <a:pPr algn="just">
                        <a:lnSpc>
                          <a:spcPts val="1200"/>
                        </a:lnSpc>
                        <a:spcAft>
                          <a:spcPts val="0"/>
                        </a:spcAft>
                      </a:pPr>
                      <a:r>
                        <a:rPr lang="ru-RU" sz="2400" i="1" dirty="0">
                          <a:effectLst/>
                        </a:rPr>
                        <a:t>?</a:t>
                      </a:r>
                      <a:endParaRPr lang="ru-RU" sz="2400" i="1" dirty="0">
                        <a:solidFill>
                          <a:srgbClr val="0000FF"/>
                        </a:solidFill>
                        <a:effectLst/>
                        <a:latin typeface="Times New Roman"/>
                        <a:ea typeface="Times New Roman"/>
                      </a:endParaRPr>
                    </a:p>
                  </a:txBody>
                  <a:tcPr marL="95250" marR="95250" marT="95250" marB="95250" anchor="ctr"/>
                </a:tc>
              </a:tr>
              <a:tr h="3452963">
                <a:tc>
                  <a:txBody>
                    <a:bodyPr/>
                    <a:lstStyle/>
                    <a:p>
                      <a:pPr algn="just">
                        <a:lnSpc>
                          <a:spcPct val="100000"/>
                        </a:lnSpc>
                        <a:spcAft>
                          <a:spcPts val="0"/>
                        </a:spcAft>
                      </a:pPr>
                      <a:r>
                        <a:rPr lang="ru-RU" sz="2000" dirty="0" smtClean="0">
                          <a:effectLst/>
                          <a:latin typeface="Times New Roman" panose="02020603050405020304" pitchFamily="18" charset="0"/>
                          <a:cs typeface="Times New Roman" panose="02020603050405020304" pitchFamily="18" charset="0"/>
                        </a:rPr>
                        <a:t>Записываются </a:t>
                      </a:r>
                      <a:r>
                        <a:rPr lang="ru-RU" sz="2000" dirty="0">
                          <a:effectLst/>
                          <a:latin typeface="Times New Roman" panose="02020603050405020304" pitchFamily="18" charset="0"/>
                          <a:cs typeface="Times New Roman" panose="02020603050405020304" pitchFamily="18" charset="0"/>
                        </a:rPr>
                        <a:t>термины и понятия, встречающиеся в тексте, которые уже были известны.</a:t>
                      </a:r>
                      <a:endParaRPr lang="ru-RU" sz="2000" dirty="0">
                        <a:solidFill>
                          <a:srgbClr val="0000FF"/>
                        </a:solidFill>
                        <a:effectLst/>
                        <a:latin typeface="Times New Roman" panose="02020603050405020304" pitchFamily="18" charset="0"/>
                        <a:ea typeface="Times New Roman"/>
                        <a:cs typeface="Times New Roman" panose="02020603050405020304" pitchFamily="18" charset="0"/>
                      </a:endParaRPr>
                    </a:p>
                  </a:txBody>
                  <a:tcPr marL="95250" marR="95250" marT="95250" marB="95250" anchor="ctr"/>
                </a:tc>
                <a:tc>
                  <a:txBody>
                    <a:bodyPr/>
                    <a:lstStyle/>
                    <a:p>
                      <a:pPr algn="just">
                        <a:lnSpc>
                          <a:spcPct val="100000"/>
                        </a:lnSpc>
                        <a:spcAft>
                          <a:spcPts val="0"/>
                        </a:spcAft>
                      </a:pPr>
                      <a:r>
                        <a:rPr lang="ru-RU" sz="2000" b="1" dirty="0">
                          <a:effectLst/>
                          <a:latin typeface="Times New Roman" panose="02020603050405020304" pitchFamily="18" charset="0"/>
                          <a:cs typeface="Times New Roman" panose="02020603050405020304" pitchFamily="18" charset="0"/>
                        </a:rPr>
                        <a:t>Отмечается все новое, что стало известно из текста</a:t>
                      </a:r>
                      <a:endParaRPr lang="ru-RU" sz="2000" b="1" dirty="0">
                        <a:solidFill>
                          <a:srgbClr val="0000FF"/>
                        </a:solidFill>
                        <a:effectLst/>
                        <a:latin typeface="Times New Roman" panose="02020603050405020304" pitchFamily="18" charset="0"/>
                        <a:ea typeface="Times New Roman"/>
                        <a:cs typeface="Times New Roman" panose="02020603050405020304" pitchFamily="18" charset="0"/>
                      </a:endParaRPr>
                    </a:p>
                  </a:txBody>
                  <a:tcPr marL="95250" marR="95250" marT="95250" marB="95250" anchor="ctr"/>
                </a:tc>
                <a:tc>
                  <a:txBody>
                    <a:bodyPr/>
                    <a:lstStyle/>
                    <a:p>
                      <a:pPr algn="just">
                        <a:lnSpc>
                          <a:spcPct val="100000"/>
                        </a:lnSpc>
                        <a:spcAft>
                          <a:spcPts val="0"/>
                        </a:spcAft>
                      </a:pPr>
                      <a:r>
                        <a:rPr lang="ru-RU" sz="2000" b="1" dirty="0">
                          <a:effectLst/>
                          <a:latin typeface="Times New Roman" panose="02020603050405020304" pitchFamily="18" charset="0"/>
                          <a:cs typeface="Times New Roman" panose="02020603050405020304" pitchFamily="18" charset="0"/>
                        </a:rPr>
                        <a:t>Отмечаются противоречия. То есть, ученик отмечает то, что идет вразрез с его знаниями и убеждениями.</a:t>
                      </a:r>
                      <a:endParaRPr lang="ru-RU" sz="2000" b="1" dirty="0">
                        <a:solidFill>
                          <a:srgbClr val="0000FF"/>
                        </a:solidFill>
                        <a:effectLst/>
                        <a:latin typeface="Times New Roman" panose="02020603050405020304" pitchFamily="18" charset="0"/>
                        <a:ea typeface="Times New Roman"/>
                        <a:cs typeface="Times New Roman" panose="02020603050405020304" pitchFamily="18" charset="0"/>
                      </a:endParaRPr>
                    </a:p>
                  </a:txBody>
                  <a:tcPr marL="95250" marR="95250" marT="95250" marB="95250" anchor="ctr"/>
                </a:tc>
                <a:tc>
                  <a:txBody>
                    <a:bodyPr/>
                    <a:lstStyle/>
                    <a:p>
                      <a:pPr algn="just">
                        <a:lnSpc>
                          <a:spcPct val="100000"/>
                        </a:lnSpc>
                        <a:spcAft>
                          <a:spcPts val="0"/>
                        </a:spcAft>
                      </a:pPr>
                      <a:r>
                        <a:rPr lang="ru-RU" sz="2000" b="1" dirty="0">
                          <a:effectLst/>
                          <a:latin typeface="Times New Roman" panose="02020603050405020304" pitchFamily="18" charset="0"/>
                          <a:cs typeface="Times New Roman" panose="02020603050405020304" pitchFamily="18" charset="0"/>
                        </a:rPr>
                        <a:t>Перечисляются непонятные моменты, те, что требуют уточнения или вопросы, возникшие по </a:t>
                      </a:r>
                      <a:r>
                        <a:rPr lang="ru-RU" sz="2000" b="1" dirty="0" smtClean="0">
                          <a:effectLst/>
                          <a:latin typeface="Times New Roman" panose="02020603050405020304" pitchFamily="18" charset="0"/>
                          <a:cs typeface="Times New Roman" panose="02020603050405020304" pitchFamily="18" charset="0"/>
                        </a:rPr>
                        <a:t>мере</a:t>
                      </a:r>
                      <a:r>
                        <a:rPr lang="ru-RU" sz="2000" b="1" baseline="0" dirty="0" smtClean="0">
                          <a:effectLst/>
                          <a:latin typeface="Times New Roman" panose="02020603050405020304" pitchFamily="18" charset="0"/>
                          <a:cs typeface="Times New Roman" panose="02020603050405020304" pitchFamily="18" charset="0"/>
                        </a:rPr>
                        <a:t> </a:t>
                      </a:r>
                      <a:r>
                        <a:rPr lang="ru-RU" sz="2000" b="1" dirty="0" smtClean="0">
                          <a:effectLst/>
                          <a:latin typeface="Times New Roman" panose="02020603050405020304" pitchFamily="18" charset="0"/>
                          <a:cs typeface="Times New Roman" panose="02020603050405020304" pitchFamily="18" charset="0"/>
                        </a:rPr>
                        <a:t>чтения </a:t>
                      </a:r>
                      <a:r>
                        <a:rPr lang="ru-RU" sz="2000" b="1" dirty="0">
                          <a:effectLst/>
                          <a:latin typeface="Times New Roman" panose="02020603050405020304" pitchFamily="18" charset="0"/>
                          <a:cs typeface="Times New Roman" panose="02020603050405020304" pitchFamily="18" charset="0"/>
                        </a:rPr>
                        <a:t>текста.</a:t>
                      </a:r>
                      <a:endParaRPr lang="ru-RU" sz="2000" b="1" dirty="0">
                        <a:solidFill>
                          <a:srgbClr val="0000FF"/>
                        </a:solidFill>
                        <a:effectLst/>
                        <a:latin typeface="Times New Roman" panose="02020603050405020304" pitchFamily="18" charset="0"/>
                        <a:ea typeface="Times New Roman"/>
                        <a:cs typeface="Times New Roman" panose="02020603050405020304" pitchFamily="18" charset="0"/>
                      </a:endParaRPr>
                    </a:p>
                  </a:txBody>
                  <a:tcPr marL="95250" marR="95250" marT="95250" marB="95250" anchor="ctr"/>
                </a:tc>
              </a:tr>
            </a:tbl>
          </a:graphicData>
        </a:graphic>
      </p:graphicFrame>
    </p:spTree>
    <p:extLst>
      <p:ext uri="{BB962C8B-B14F-4D97-AF65-F5344CB8AC3E}">
        <p14:creationId xmlns:p14="http://schemas.microsoft.com/office/powerpoint/2010/main" val="36088737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33400"/>
            <a:ext cx="8229600" cy="519336"/>
          </a:xfrm>
        </p:spPr>
        <p:txBody>
          <a:bodyPr>
            <a:normAutofit fontScale="90000"/>
          </a:bodyPr>
          <a:lstStyle/>
          <a:p>
            <a:pPr algn="ctr"/>
            <a:r>
              <a:rPr lang="ru-RU" dirty="0" smtClean="0"/>
              <a:t>Зигзаг</a:t>
            </a:r>
            <a:endParaRPr lang="ru-RU" dirty="0"/>
          </a:p>
        </p:txBody>
      </p:sp>
      <p:sp>
        <p:nvSpPr>
          <p:cNvPr id="3" name="Объект 2"/>
          <p:cNvSpPr>
            <a:spLocks noGrp="1"/>
          </p:cNvSpPr>
          <p:nvPr>
            <p:ph idx="1"/>
          </p:nvPr>
        </p:nvSpPr>
        <p:spPr>
          <a:xfrm>
            <a:off x="457200" y="1196752"/>
            <a:ext cx="8579296" cy="5472608"/>
          </a:xfrm>
        </p:spPr>
        <p:txBody>
          <a:bodyPr>
            <a:normAutofit fontScale="85000" lnSpcReduction="10000"/>
          </a:bodyPr>
          <a:lstStyle/>
          <a:p>
            <a:r>
              <a:rPr lang="ru-RU" dirty="0"/>
              <a:t>Целью данного приема является изучение и систематизация большого по </a:t>
            </a:r>
            <a:r>
              <a:rPr lang="ru-RU" sz="2600" dirty="0"/>
              <a:t>объему материала</a:t>
            </a:r>
            <a:r>
              <a:rPr lang="ru-RU" sz="2600" dirty="0" smtClean="0"/>
              <a:t>.</a:t>
            </a:r>
          </a:p>
          <a:p>
            <a:r>
              <a:rPr lang="ru-RU" sz="2600" dirty="0"/>
              <a:t>Для этого предстоит </a:t>
            </a:r>
            <a:r>
              <a:rPr lang="ru-RU" sz="2600" b="1" dirty="0"/>
              <a:t>сначала разбить текст на смысловые отрывки</a:t>
            </a:r>
            <a:r>
              <a:rPr lang="ru-RU" sz="2600" dirty="0"/>
              <a:t> для </a:t>
            </a:r>
            <a:r>
              <a:rPr lang="ru-RU" sz="2600" dirty="0" err="1"/>
              <a:t>взаимообучения</a:t>
            </a:r>
            <a:r>
              <a:rPr lang="ru-RU" sz="2600" dirty="0"/>
              <a:t>. Количество отрывков должно совпадать с количеством членов групп. Например, если текст разбит на 5 смысловых отрывков, то в группах (назовем их условно рабочими) - 5 человек.</a:t>
            </a:r>
          </a:p>
          <a:p>
            <a:r>
              <a:rPr lang="ru-RU" sz="2600" dirty="0"/>
              <a:t>    1.В данной стратегии может не быть фазы вызова как таковой, так как само задание - организация работы с текстом большого объема - само по себе служит вызовом.</a:t>
            </a:r>
          </a:p>
          <a:p>
            <a:r>
              <a:rPr lang="ru-RU" sz="2600" dirty="0"/>
              <a:t>    2.Смысловая стадия. Класс делится на группы. Группе выдаются тексты различного содержания. Каждый учащийся работает со своим текстом: выделяя главное, либо составляет опорный конспект, либо использует одну из графических форм (например "кластер"). По окончании работы учащиеся переходят в другие группы - группы экспертов.</a:t>
            </a:r>
          </a:p>
          <a:p>
            <a:endParaRPr lang="ru-RU" sz="2600" dirty="0"/>
          </a:p>
        </p:txBody>
      </p:sp>
    </p:spTree>
    <p:extLst>
      <p:ext uri="{BB962C8B-B14F-4D97-AF65-F5344CB8AC3E}">
        <p14:creationId xmlns:p14="http://schemas.microsoft.com/office/powerpoint/2010/main" val="2183312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764704"/>
            <a:ext cx="8229600" cy="5712296"/>
          </a:xfrm>
        </p:spPr>
        <p:txBody>
          <a:bodyPr>
            <a:normAutofit/>
          </a:bodyPr>
          <a:lstStyle/>
          <a:p>
            <a:r>
              <a:rPr lang="ru-RU" dirty="0"/>
              <a:t>3.Стадия размышления: работа в группе "экспертов".  Новые группы составляются так, чтобы в каждой оказались «специалисты» по одной теме. В процессе обмена результатами своей работы, составляется общая презентационная схема рассказа по теме. </a:t>
            </a:r>
            <a:endParaRPr lang="ru-RU" dirty="0" smtClean="0"/>
          </a:p>
          <a:p>
            <a:r>
              <a:rPr lang="ru-RU" dirty="0" smtClean="0"/>
              <a:t>4.  </a:t>
            </a:r>
            <a:r>
              <a:rPr lang="ru-RU" dirty="0"/>
              <a:t> Следующим этапом станет презентация сведений по отдельным темам, которую проводит один из экспертов, другие вносят дополнения, отвечают на вопросы. Таким образом, идет "второе слушание" темы. </a:t>
            </a:r>
            <a:br>
              <a:rPr lang="ru-RU" dirty="0"/>
            </a:br>
            <a:r>
              <a:rPr lang="ru-RU" dirty="0"/>
              <a:t>   </a:t>
            </a:r>
            <a:endParaRPr lang="ru-RU" dirty="0" smtClean="0"/>
          </a:p>
          <a:p>
            <a:r>
              <a:rPr lang="ru-RU" dirty="0" smtClean="0"/>
              <a:t>Итогом </a:t>
            </a:r>
            <a:r>
              <a:rPr lang="ru-RU" dirty="0"/>
              <a:t>урока может стать исследовательское или творческое задание по изученной теме.</a:t>
            </a:r>
            <a:endParaRPr lang="ru-RU" dirty="0"/>
          </a:p>
        </p:txBody>
      </p:sp>
    </p:spTree>
    <p:extLst>
      <p:ext uri="{BB962C8B-B14F-4D97-AF65-F5344CB8AC3E}">
        <p14:creationId xmlns:p14="http://schemas.microsoft.com/office/powerpoint/2010/main" val="9562798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6422" y="332656"/>
            <a:ext cx="8229600" cy="519336"/>
          </a:xfrm>
        </p:spPr>
        <p:txBody>
          <a:bodyPr>
            <a:normAutofit fontScale="90000"/>
          </a:bodyPr>
          <a:lstStyle/>
          <a:p>
            <a:pPr algn="ctr"/>
            <a:r>
              <a:rPr lang="ru-RU" dirty="0" smtClean="0"/>
              <a:t>Работа с текстом</a:t>
            </a:r>
            <a:endParaRPr lang="ru-RU" dirty="0"/>
          </a:p>
        </p:txBody>
      </p:sp>
      <p:sp>
        <p:nvSpPr>
          <p:cNvPr id="3" name="Объект 2"/>
          <p:cNvSpPr>
            <a:spLocks noGrp="1"/>
          </p:cNvSpPr>
          <p:nvPr>
            <p:ph idx="1"/>
          </p:nvPr>
        </p:nvSpPr>
        <p:spPr>
          <a:xfrm>
            <a:off x="323528" y="1196752"/>
            <a:ext cx="8363272" cy="5280248"/>
          </a:xfrm>
        </p:spPr>
        <p:txBody>
          <a:bodyPr>
            <a:normAutofit/>
          </a:bodyPr>
          <a:lstStyle/>
          <a:p>
            <a:r>
              <a:rPr lang="ru-RU" sz="3600" dirty="0" smtClean="0"/>
              <a:t>Группа 1</a:t>
            </a:r>
          </a:p>
          <a:p>
            <a:r>
              <a:rPr lang="ru-RU" sz="3600" dirty="0" smtClean="0"/>
              <a:t>Группа 2</a:t>
            </a:r>
          </a:p>
          <a:p>
            <a:r>
              <a:rPr lang="ru-RU" sz="3600" dirty="0" smtClean="0"/>
              <a:t>Группа 3</a:t>
            </a:r>
            <a:endParaRPr lang="ru-RU" sz="3600" dirty="0"/>
          </a:p>
        </p:txBody>
      </p:sp>
      <p:pic>
        <p:nvPicPr>
          <p:cNvPr id="4" name="Рисунок 3" descr="Средневековая баня">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1722704" y="4812004"/>
            <a:ext cx="3312368" cy="1836986"/>
          </a:xfrm>
          <a:prstGeom prst="rect">
            <a:avLst/>
          </a:prstGeom>
          <a:noFill/>
          <a:ln>
            <a:noFill/>
          </a:ln>
        </p:spPr>
      </p:pic>
      <p:pic>
        <p:nvPicPr>
          <p:cNvPr id="5" name="Рисунок 4" descr="Бросок катапульты  К середине XIV века Европа не знала чумы уже почти восемьсот лет подряд — чумная палочка не была эндемичной для этих территорий, а переносившие ее крысы и блохи определенных видов сами по себе никак не могли попасть из Китая на противоположный конец материка.  Но в 1346 году им немного помогли — катапультой. Ордынцев, осаждавших генуэзскую факторию Кафа в Крыму, косила чума, и они стали забрасывать тела умерших в крепость. Блохи перенесли бубонную чуму на осажденных, а после отступления ордынцев генуэзские корабли отбыли в Средиземноморье, неся «черную смерть» дальше по просторам Европы.  Это вызвало невиданную катастрофу: наиболее пострадавшие от чумы страны лишились от трети до половины населения. Общее число умерших оценивается от 75 миллионов человек и выше, что превосходит количество погибших во Второй мировой войне.  С той поры чума не покидала Европу: местные блохи (крысиные) и сами крысы стали ее постоянными носителями. Крупные эпидемии случались в Старом Свете вплоть до XVIII века. Эпоха невежества и мракобесия?  У Средневековья сложилась неважная репутация. «Нормальный уровень средневекового зверства» (Стругацкие), «средние века — эпоха культурного регресса, невежества и мракобесия» и так далее. В частности, принято считать, что с падением римской империи в Европе забыли, как делать мыло, и забросили обычай мыться. В общем, «церковь запрещала мыться, так как нагота — грех». К тому же непонимание того, что болезнь вызывают бактерии, а не воля Божья, мешало объявлять карантин и грамотно бороться с эпидемией.  Увы, эти представления, базирующиеся на лучших исследованиях исторической науки XVIII-XIX веков, уже в прошлом столетии не выдержали проверки фактами. Фото: Hulton Archive / Getty Images  Даже в раннесредневековой Германии, где никаких римских традиций никогда не было, слово «баня» встречается в Баварской правде VIII века, равно как и во многих других источниках. Обычным делом были общественные купальни, где мылись и мужчины, и женщины — ведь представление о недопустимости наготы в общественных местах, приписываемое церкви, на самом деле возникло в Европе только в XIX веке.  В Париже еще в XIII веке число общественных купален исчислялось десятками, а британский энциклопедист XII века, монах Александр Неккам писал, что просыпался по утрам от слишком громких криков банщиков, зазывавших людей в свои заведения. Единственное, что серьезно смущало церковь в этих местах, — то, что их часто использовали несколько не по назначению.  Находки в тирольском замке Лемберг показали, что в средневековой Европе были не только запечатленные на множестве средневековых миниатюр брэ (к XV веку выглядевшие как семейные трусы), но и бюстгальтеры и женские трусы вполне современного вида. Более того, Мишель Монтень (XVI век) упоминает о манере менять это белье с частотой, которую практикуют, к сожалению, далеко не все наши современники. Изображение: Antithesis Christi et Antichristi (Jenský kodex/Jena Codex), Praha, Knihovna Národního muzea, IV.B.24, fol. 80r Изобретение карантина  Сомнительно и представление о том, что средневековые люди считали единственным источником болезни Божий гнев, из-за чего не принимали мер против заражения чумой. Еще до нашей эры было известно, что «мельчайшие создания, невидимые глазу, парящие в воздухе, входят в тело через рот и нос, вызывая серьезные заболевания». О них говорил, хотя и менее уверенно, и венецианский врач XV столетия Джироламо Фракасторо. И хотя в Средние века более распространенной была греческая теория миазмов — вредных газов, отравляющих тело и вызывающих болезни, она также логично вела к мерам по карантину.  Власти Генуи не пускали в город больных под страхом смерти. В Венеции с 1348 года заставляли все приходившие суда подолгу ждать в море (инкубационный период чумы невелик), а всех умерших от болезни горожан приказывали хоронить на значительной глубине на специально выделенном острове. Само слово «карантин» произошло именно из средневекового венецианского диалекта и означает 40 дней изоляции для прибывших кораблей. Более того, опыт организации противоэпидемической борьбы в Венеции того времени даже сегодняшними специалистами признается настолько образцовым, что из него предложили извлечь уроки в связи с современной вспышкой Эболы. Лазарет Дубровника (здание XVII века) Лазарет Дубровника (здание XVII века) Фото: Lasta / Wikipedia  Этот опыт был постепенно позаимствован всей Европой. «Великая чума» в Лондоне XVII века сопровождалась запретом для заболевших покидать свои дома на карантинный период, равно как и введением норм по глубине чумных захоронений. До чего довел прогресс  Чумные пандемии резко повысили интерес к медицине: вся Европа осознала важность этой науки. Особо любознательные медработники от ознакомления с античными теориями Галена перешли к практическим опытам по вскрытию трупов и — со второй половины XV века — к собственной теоретической работе.  В начале Нового времени врачи выдвинули гипотезу, что миазмы, исходящие от земли, вызывают болезни тем легче, чем уязвимее к ним сам человек. Мытье же, расширяющее поры организма, сильно облегчает миазмам путь внутрь организма. Вердикт: все эти общественные купальни и бани не повышают шансы выжить.  Как суммировал Эразм Роттердамский: «Нет ничего более опасного, чем когда многие подвергают себя действию одного и того же пара, особенно когда их тела открыты жару...» Казалось логичным, что если болезни переносятся миазмами или «мельчайшими организмами, плавающими в воздухе», то пар (или газ) этот процесс ускоряет — ведь про то, что высокая температура убивает микробов, еще никто не знал! К тому же, продолжает титан Возрождения, многие посетители таких мест «страдают инфекционными заболеваниями,... без сомнения многие из них больны сифилисом». Как отмечает Эразм, хотя обычай посещать бани и сохраняется (на 1526 год), он стремительно теряет популярность: «25 лет назад ничто в Брабанте не было так модно, как посещение бань, но теперь они везде вышли из моды, ведь сифилис научил нас держаться от них подальше». Б. Луини. Купание нимф. Фреска. Миланская Брере.  Забавное наложение не совсем корректной гипотезы нарождавшейся современной медицины на эпидемию импортированного из Америки сифилиса дало свои плоды: среди населения распространилось мнение, что мыться вредно. Разумеется, победа разума над безрассудным мытьем была не мгновенной. Дневник немецкого торговца Лукаса Рема фиксирует, что в мае-июне 1511 года он мылся 127 раз — существенно чаще, чем мы с вами.  Ничего странного в этом нет: тогда совместное мытье в бане или купальне хозяин часто предлагал гостю (в том числе — во время торговых сделок), как наши современники предлагают выпивку. Но активная пропаганда сторонников модной теории миазмов меняла ситуацию. Всего через три десятка лет Генрих VIII уже запрещает бани в окрестностях Лондона.  Итоги перехода от Средневековья к Новому времени в гигиеническом плане были печальны. Еще недавно регулярно мывшиеся европейцы часто вообще перестали делать это — врачи не советуют! Учитывая, что другие рекомендации врачей того времени (например, строгий карантин во время лондонской Великой чумы XVII века) явно работали, то и к этим прислушивались. Чистые русские варвары  Конечно, были и те, кто остался в стороне от столбовой дороги прогресса. Так, в конце XVI века просвещенный европеец, ученый выпускник Кембриджа, посланный с дипломатической миссией в варварскую Россию, корит московитов за незнание элементарных истин о вреде бань: «они ходят два или три раза в неделю в баню... кожа от холода и жара изменяется и сморщивается... По моему мнению, это происходит от того, что они постоянно сидят в жарких покоях, занимаются топкой бань и печей и часто парятся». Как видим, разум одержал победу над темными силами лишь в границах распространения западной цивилизации. Русская баня XVII века Русская баня XVII века Изображение: Оудовъ Ларьць 1/2  Впрочем, и там находились отдельные отсталые личности. Так, Элизабет Пепис, жена крупного чиновника и автора знаменитого дневника о повседневной жизни лондонцев Сэмюэла Пеписа (1633-1703), после брака отказала мужу в близости, пока тот, наконец, не помоется. Конечно, супруг согласился не сразу. Но потерпев три дня, сдался и подверг свое здоровье риску атаки через «открывшиеся поры». Учитывая, что в своем дневнике Пепис описывает себя как чрезвычайно компанейского человека, можно предположить, что реакция его жены была весьма нетипичной для того времени.  Средневековый европеец явно был менее «блохастым», чем человек Нового времени, когда размах чумных пандемий резко сократился. Следовательно, причины ужасающей смертности от этой болезни в Средние века в чем-то другом. Может, дело в том, что не было канализации? Однако в Новгороде еще до чумы XIV века существовала развитая канализационная сеть с закрытыми трубами. Тем не менее болезнь не минула этот город. И по вполне понятной причине: от Франции и дальше на север она шла в основном в легочной форме — от человека к человеку. Европейский обычай выливать отходы в открытые сточные канавы мог способствовать размножению крыс, но никак не влиял на инфицирование человеком. О пользе вреда  Чума вызвала самые крупные и губительные эпидемии в истории человечества — сопоставимые по последствиям с мировыми войнами. Однако даже несмотря на отсутствие систематических медицинских познаний, люди уже в Средние века смогли выработать достаточно целесообразную систем мер по карантину и захоронениям умерших, что позволяло встретить последующие чумные волны во всеоружии. Ни одна из эпидемий больше не уносила основную часть населения крупных западноевропейских стран, а обострившемуся общественному интересу к проблеме болезней мы фактически обязаны возникновением современной медицины, занявшейся не только изучением трактатов древних, но и самого человеческого тела.  На этом пути были и не самые удачные шаги — ошибочная теория миазмов на пару столетий действительно сделала жизнь европейцев почти такой же смердящей, как ее описал Патрик Зюскинд в своем «Парфюмере». Но в конечном счете даже это принесло пользу, заставив Лондон и Париж во второй половине XIX бороться с «миазмами» созданием эффективных канализационных систем и сделав большие города местом, где люди, наконец, смогли ходить, не зажимая носы.  Александр Березин">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3779912" y="1843386"/>
            <a:ext cx="2809034" cy="2376264"/>
          </a:xfrm>
          <a:prstGeom prst="rect">
            <a:avLst/>
          </a:prstGeom>
          <a:noFill/>
          <a:ln>
            <a:noFill/>
          </a:ln>
        </p:spPr>
      </p:pic>
      <p:pic>
        <p:nvPicPr>
          <p:cNvPr id="6" name="Рисунок 5" descr="Средневековая баня">
            <a:hlinkClick r:id="rId6"/>
          </p:cNvPr>
          <p:cNvPicPr/>
          <p:nvPr/>
        </p:nvPicPr>
        <p:blipFill>
          <a:blip r:embed="rId7">
            <a:extLst>
              <a:ext uri="{28A0092B-C50C-407E-A947-70E740481C1C}">
                <a14:useLocalDpi xmlns:a14="http://schemas.microsoft.com/office/drawing/2010/main" val="0"/>
              </a:ext>
            </a:extLst>
          </a:blip>
          <a:srcRect/>
          <a:stretch>
            <a:fillRect/>
          </a:stretch>
        </p:blipFill>
        <p:spPr bwMode="auto">
          <a:xfrm>
            <a:off x="6882358" y="1340768"/>
            <a:ext cx="2133600" cy="3352428"/>
          </a:xfrm>
          <a:prstGeom prst="rect">
            <a:avLst/>
          </a:prstGeom>
          <a:noFill/>
          <a:ln>
            <a:noFill/>
          </a:ln>
        </p:spPr>
      </p:pic>
      <p:pic>
        <p:nvPicPr>
          <p:cNvPr id="7" name="Рисунок 6" descr="Б. Луини. Купание нимф. Фреска. Миланская Брере.">
            <a:hlinkClick r:id="rId8"/>
          </p:cNvPr>
          <p:cNvPicPr/>
          <p:nvPr/>
        </p:nvPicPr>
        <p:blipFill>
          <a:blip r:embed="rId9">
            <a:extLst>
              <a:ext uri="{28A0092B-C50C-407E-A947-70E740481C1C}">
                <a14:useLocalDpi xmlns:a14="http://schemas.microsoft.com/office/drawing/2010/main" val="0"/>
              </a:ext>
            </a:extLst>
          </a:blip>
          <a:srcRect/>
          <a:stretch>
            <a:fillRect/>
          </a:stretch>
        </p:blipFill>
        <p:spPr bwMode="auto">
          <a:xfrm>
            <a:off x="4748758" y="4544635"/>
            <a:ext cx="4267200" cy="2371725"/>
          </a:xfrm>
          <a:prstGeom prst="rect">
            <a:avLst/>
          </a:prstGeom>
          <a:noFill/>
          <a:ln>
            <a:noFill/>
          </a:ln>
        </p:spPr>
      </p:pic>
      <p:pic>
        <p:nvPicPr>
          <p:cNvPr id="8" name="Рисунок 7" descr="Русская баня XVII века">
            <a:hlinkClick r:id="rId10"/>
          </p:cNvPr>
          <p:cNvPicPr/>
          <p:nvPr/>
        </p:nvPicPr>
        <p:blipFill>
          <a:blip r:embed="rId11">
            <a:extLst>
              <a:ext uri="{28A0092B-C50C-407E-A947-70E740481C1C}">
                <a14:useLocalDpi xmlns:a14="http://schemas.microsoft.com/office/drawing/2010/main" val="0"/>
              </a:ext>
            </a:extLst>
          </a:blip>
          <a:srcRect/>
          <a:stretch>
            <a:fillRect/>
          </a:stretch>
        </p:blipFill>
        <p:spPr bwMode="auto">
          <a:xfrm>
            <a:off x="539552" y="3031518"/>
            <a:ext cx="3357736" cy="2091110"/>
          </a:xfrm>
          <a:prstGeom prst="rect">
            <a:avLst/>
          </a:prstGeom>
          <a:noFill/>
          <a:ln>
            <a:noFill/>
          </a:ln>
        </p:spPr>
      </p:pic>
    </p:spTree>
    <p:extLst>
      <p:ext uri="{BB962C8B-B14F-4D97-AF65-F5344CB8AC3E}">
        <p14:creationId xmlns:p14="http://schemas.microsoft.com/office/powerpoint/2010/main" val="334693126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сность">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Ясность">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104</TotalTime>
  <Words>334</Words>
  <Application>Microsoft Office PowerPoint</Application>
  <PresentationFormat>Экран (4:3)</PresentationFormat>
  <Paragraphs>77</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Ясность</vt:lpstr>
      <vt:lpstr>Инновационная площадка института развития образования Российской академии образования  «Технология медиапроектирования и инструментарий развития читательской грамотности»     Творческая группа</vt:lpstr>
      <vt:lpstr>Целеполагание</vt:lpstr>
      <vt:lpstr>ДЕРЕВО ПРЕДСКАЗАНИЙ </vt:lpstr>
      <vt:lpstr>Презентация PowerPoint</vt:lpstr>
      <vt:lpstr>Инсерт</vt:lpstr>
      <vt:lpstr>Способ применения инсерта</vt:lpstr>
      <vt:lpstr>Зигзаг</vt:lpstr>
      <vt:lpstr>Презентация PowerPoint</vt:lpstr>
      <vt:lpstr>Работа с текстом</vt:lpstr>
      <vt:lpstr>Рефлексия</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Инновационная площадка института развития образования Российской академии образования  «Технология медиапроектирования и инструментарий развития читательской грамотности»     Творческая группа</dc:title>
  <dc:creator>Ирина Валерьевна</dc:creator>
  <cp:lastModifiedBy>Asus</cp:lastModifiedBy>
  <cp:revision>13</cp:revision>
  <dcterms:created xsi:type="dcterms:W3CDTF">2017-10-28T09:25:22Z</dcterms:created>
  <dcterms:modified xsi:type="dcterms:W3CDTF">2017-10-28T11:19:09Z</dcterms:modified>
</cp:coreProperties>
</file>