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1" y="-3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Фон для слайдов презентации о школе - Сетевая библиотека"/>
          <p:cNvPicPr>
            <a:picLocks noChangeAspect="1" noChangeArrowheads="1"/>
          </p:cNvPicPr>
          <p:nvPr/>
        </p:nvPicPr>
        <p:blipFill>
          <a:blip r:embed="rId2" cstate="print"/>
          <a:srcRect l="1562" r="7032" b="3133"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5" name="Волна 4"/>
          <p:cNvSpPr/>
          <p:nvPr/>
        </p:nvSpPr>
        <p:spPr>
          <a:xfrm>
            <a:off x="381000" y="838200"/>
            <a:ext cx="8001000" cy="1600200"/>
          </a:xfrm>
          <a:prstGeom prst="wave">
            <a:avLst>
              <a:gd name="adj1" fmla="val 5897"/>
              <a:gd name="adj2" fmla="val -2323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ПРЕЗЕНТАЦИЯ НА ТЕМУ:</a:t>
            </a:r>
          </a:p>
          <a:p>
            <a:pPr algn="ctr"/>
            <a:endParaRPr lang="ru-RU" sz="2800" b="1" i="1" dirty="0" smtClean="0"/>
          </a:p>
          <a:p>
            <a:pPr algn="ctr"/>
            <a:r>
              <a:rPr lang="ru-RU" sz="2800" b="1" i="1" dirty="0" smtClean="0"/>
              <a:t> «ТРЕУГОЛЬНИК РЁЛО»</a:t>
            </a:r>
            <a:endParaRPr lang="ru-RU" sz="28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334000" y="5638800"/>
            <a:ext cx="357501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0070C0"/>
                </a:solidFill>
              </a:rPr>
              <a:t>Подготовил: </a:t>
            </a:r>
          </a:p>
          <a:p>
            <a:r>
              <a:rPr lang="ru-RU" sz="3200" b="1" i="1" dirty="0" err="1" smtClean="0">
                <a:solidFill>
                  <a:srgbClr val="0070C0"/>
                </a:solidFill>
              </a:rPr>
              <a:t>Потурнак</a:t>
            </a:r>
            <a:r>
              <a:rPr lang="ru-RU" sz="3200" b="1" i="1" dirty="0" smtClean="0">
                <a:solidFill>
                  <a:srgbClr val="0070C0"/>
                </a:solidFill>
              </a:rPr>
              <a:t> Никита</a:t>
            </a:r>
            <a:endParaRPr lang="ru-RU" sz="3200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3048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u="sng" dirty="0" smtClean="0"/>
              <a:t>Треугольник </a:t>
            </a:r>
            <a:r>
              <a:rPr lang="ru-RU" sz="3600" b="1" u="sng" dirty="0" err="1" smtClean="0"/>
              <a:t>Рёло</a:t>
            </a:r>
            <a:endParaRPr lang="ru-RU" sz="3600" b="1" u="sng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12954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err="1" smtClean="0">
                <a:solidFill>
                  <a:srgbClr val="7030A0"/>
                </a:solidFill>
              </a:rPr>
              <a:t>Треуго́льник</a:t>
            </a:r>
            <a:r>
              <a:rPr lang="ru-RU" sz="4000" b="1" i="1" dirty="0" smtClean="0">
                <a:solidFill>
                  <a:srgbClr val="7030A0"/>
                </a:solidFill>
              </a:rPr>
              <a:t> </a:t>
            </a:r>
            <a:r>
              <a:rPr lang="ru-RU" sz="4000" b="1" i="1" dirty="0" err="1" smtClean="0">
                <a:solidFill>
                  <a:srgbClr val="7030A0"/>
                </a:solidFill>
              </a:rPr>
              <a:t>Рёло</a:t>
            </a:r>
            <a:r>
              <a:rPr lang="ru-RU" sz="4000" b="1" i="1" dirty="0" smtClean="0">
                <a:solidFill>
                  <a:srgbClr val="7030A0"/>
                </a:solidFill>
              </a:rPr>
              <a:t>́</a:t>
            </a:r>
            <a:r>
              <a:rPr lang="ru-RU" sz="4000" i="1" dirty="0" smtClean="0"/>
              <a:t> представляет собой </a:t>
            </a:r>
            <a:r>
              <a:rPr lang="ru-RU" sz="4000" i="1" dirty="0" smtClean="0"/>
              <a:t>область пересечения</a:t>
            </a:r>
            <a:r>
              <a:rPr lang="ru-RU" sz="4000" i="1" dirty="0" smtClean="0"/>
              <a:t> трёх равных кругов с центрами в </a:t>
            </a:r>
            <a:r>
              <a:rPr lang="ru-RU" sz="4000" i="1" dirty="0" smtClean="0"/>
              <a:t>вершинах правильного треугольника</a:t>
            </a:r>
          </a:p>
          <a:p>
            <a:r>
              <a:rPr lang="ru-RU" sz="4000" i="1" dirty="0" smtClean="0"/>
              <a:t> и </a:t>
            </a:r>
            <a:r>
              <a:rPr lang="ru-RU" sz="4000" i="1" dirty="0" smtClean="0"/>
              <a:t>радиусами, </a:t>
            </a:r>
            <a:r>
              <a:rPr lang="ru-RU" sz="4000" i="1" dirty="0" smtClean="0"/>
              <a:t>равными </a:t>
            </a:r>
            <a:r>
              <a:rPr lang="ru-RU" sz="4000" i="1" dirty="0" smtClean="0"/>
              <a:t>его стороне.</a:t>
            </a:r>
            <a:r>
              <a:rPr lang="ru-RU" sz="4000" i="1" baseline="30000" dirty="0" smtClean="0"/>
              <a:t> </a:t>
            </a:r>
          </a:p>
          <a:p>
            <a:r>
              <a:rPr lang="ru-RU" sz="4000" i="1" dirty="0" smtClean="0"/>
              <a:t> </a:t>
            </a:r>
            <a:r>
              <a:rPr lang="ru-RU" sz="4000" i="1" dirty="0" smtClean="0"/>
              <a:t>Негладкая</a:t>
            </a:r>
            <a:r>
              <a:rPr lang="ru-RU" sz="4000" i="1" dirty="0" smtClean="0"/>
              <a:t> </a:t>
            </a:r>
            <a:r>
              <a:rPr lang="ru-RU" sz="4000" i="1" dirty="0" smtClean="0"/>
              <a:t> замкнутая кривая, </a:t>
            </a:r>
            <a:r>
              <a:rPr lang="ru-RU" sz="4000" i="1" dirty="0" smtClean="0"/>
              <a:t>ограничивающая эту фигуру, также называется </a:t>
            </a:r>
            <a:r>
              <a:rPr lang="ru-RU" sz="4000" b="1" i="1" dirty="0" smtClean="0">
                <a:solidFill>
                  <a:srgbClr val="7030A0"/>
                </a:solidFill>
              </a:rPr>
              <a:t>треугольником </a:t>
            </a:r>
            <a:r>
              <a:rPr lang="ru-RU" sz="4000" b="1" i="1" dirty="0" err="1" smtClean="0">
                <a:solidFill>
                  <a:srgbClr val="7030A0"/>
                </a:solidFill>
              </a:rPr>
              <a:t>Рёло</a:t>
            </a:r>
            <a:r>
              <a:rPr lang="ru-RU" sz="4000" b="1" dirty="0" smtClean="0">
                <a:solidFill>
                  <a:srgbClr val="7030A0"/>
                </a:solidFill>
              </a:rPr>
              <a:t>.</a:t>
            </a:r>
            <a:endParaRPr lang="ru-RU" sz="4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33400"/>
            <a:ext cx="853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u="sng" dirty="0" smtClean="0">
                <a:solidFill>
                  <a:srgbClr val="7030A0"/>
                </a:solidFill>
              </a:rPr>
              <a:t>Правило построения </a:t>
            </a:r>
            <a:endParaRPr lang="ru-RU" sz="4000" b="1" u="sng" dirty="0">
              <a:solidFill>
                <a:srgbClr val="7030A0"/>
              </a:solidFill>
            </a:endParaRPr>
          </a:p>
        </p:txBody>
      </p:sp>
      <p:pic>
        <p:nvPicPr>
          <p:cNvPr id="1026" name="Picture 2" descr="https://upload.wikimedia.org/wikipedia/commons/thumb/c/c2/Construction_of_Reuleaux_triangle.svg/272px-Construction_of_Reuleaux_triangle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828800"/>
            <a:ext cx="4876800" cy="467957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953000" y="1600200"/>
            <a:ext cx="3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/>
              <a:t>После построения ,пунктирные линии убрать </a:t>
            </a:r>
            <a:endParaRPr lang="ru-RU" sz="2000" i="1" dirty="0"/>
          </a:p>
        </p:txBody>
      </p:sp>
      <p:pic>
        <p:nvPicPr>
          <p:cNvPr id="1028" name="Picture 4" descr="При вращении треугольник Рело заметает почти весь квадрат. Рис. 10. Треугольник Рело внутри квадрата (слева). При вращении треуг"/>
          <p:cNvPicPr>
            <a:picLocks noChangeAspect="1" noChangeArrowheads="1"/>
          </p:cNvPicPr>
          <p:nvPr/>
        </p:nvPicPr>
        <p:blipFill>
          <a:blip r:embed="rId3" cstate="print"/>
          <a:srcRect l="1827" t="5333" r="53333" b="4989"/>
          <a:stretch>
            <a:fillRect/>
          </a:stretch>
        </p:blipFill>
        <p:spPr bwMode="auto">
          <a:xfrm rot="16200000">
            <a:off x="1905000" y="1447800"/>
            <a:ext cx="5257800" cy="525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457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304800"/>
            <a:ext cx="84582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Треугольник </a:t>
            </a:r>
            <a:r>
              <a:rPr lang="ru-RU" sz="3600" b="1" dirty="0" err="1" smtClean="0">
                <a:solidFill>
                  <a:srgbClr val="7030A0"/>
                </a:solidFill>
              </a:rPr>
              <a:t>Рёло</a:t>
            </a:r>
            <a:r>
              <a:rPr lang="ru-RU" sz="3600" b="1" dirty="0" smtClean="0">
                <a:solidFill>
                  <a:srgbClr val="7030A0"/>
                </a:solidFill>
              </a:rPr>
              <a:t> </a:t>
            </a:r>
            <a:r>
              <a:rPr lang="ru-RU" sz="3600" dirty="0" smtClean="0"/>
              <a:t>можно </a:t>
            </a:r>
            <a:r>
              <a:rPr lang="ru-RU" sz="3600" dirty="0" smtClean="0"/>
              <a:t>построить</a:t>
            </a:r>
            <a:r>
              <a:rPr lang="ru-RU" sz="3600" dirty="0" smtClean="0"/>
              <a:t> с помощью одного только </a:t>
            </a:r>
            <a:r>
              <a:rPr lang="ru-RU" sz="3600" dirty="0" smtClean="0"/>
              <a:t>циркуля, </a:t>
            </a:r>
            <a:r>
              <a:rPr lang="ru-RU" sz="3600" dirty="0" smtClean="0"/>
              <a:t>не прибегая к </a:t>
            </a:r>
            <a:r>
              <a:rPr lang="ru-RU" sz="3600" dirty="0" smtClean="0"/>
              <a:t>линейки. </a:t>
            </a:r>
          </a:p>
          <a:p>
            <a:pPr algn="ctr"/>
            <a:r>
              <a:rPr lang="ru-RU" sz="3600" dirty="0" smtClean="0"/>
              <a:t>Это </a:t>
            </a:r>
            <a:r>
              <a:rPr lang="ru-RU" sz="3600" dirty="0" smtClean="0"/>
              <a:t>построение сводится к последовательному проведению трёх равных </a:t>
            </a:r>
            <a:r>
              <a:rPr lang="ru-RU" sz="3600" dirty="0" smtClean="0"/>
              <a:t>окружностей.</a:t>
            </a:r>
          </a:p>
          <a:p>
            <a:r>
              <a:rPr lang="ru-RU" sz="3600" dirty="0" smtClean="0">
                <a:solidFill>
                  <a:srgbClr val="0070C0"/>
                </a:solidFill>
              </a:rPr>
              <a:t>1</a:t>
            </a:r>
            <a:r>
              <a:rPr lang="ru-RU" sz="3600" dirty="0" smtClean="0"/>
              <a:t>.Центр </a:t>
            </a:r>
            <a:r>
              <a:rPr lang="ru-RU" sz="3600" dirty="0" smtClean="0"/>
              <a:t>первой выбирается </a:t>
            </a:r>
            <a:r>
              <a:rPr lang="ru-RU" sz="3600" dirty="0" smtClean="0"/>
              <a:t>произвольно    </a:t>
            </a:r>
          </a:p>
          <a:p>
            <a:r>
              <a:rPr lang="ru-RU" sz="3600" dirty="0" smtClean="0">
                <a:solidFill>
                  <a:srgbClr val="0070C0"/>
                </a:solidFill>
              </a:rPr>
              <a:t>2</a:t>
            </a:r>
            <a:r>
              <a:rPr lang="ru-RU" sz="3600" dirty="0" smtClean="0"/>
              <a:t>.Центром </a:t>
            </a:r>
            <a:r>
              <a:rPr lang="ru-RU" sz="3600" dirty="0" smtClean="0"/>
              <a:t>второй может быть любая точка первой </a:t>
            </a:r>
            <a:r>
              <a:rPr lang="ru-RU" sz="3600" dirty="0" smtClean="0"/>
              <a:t>окружности </a:t>
            </a:r>
          </a:p>
          <a:p>
            <a:r>
              <a:rPr lang="ru-RU" sz="3600" dirty="0" smtClean="0">
                <a:solidFill>
                  <a:srgbClr val="0070C0"/>
                </a:solidFill>
              </a:rPr>
              <a:t>3</a:t>
            </a:r>
            <a:r>
              <a:rPr lang="ru-RU" sz="3600" dirty="0" smtClean="0"/>
              <a:t>.Центром </a:t>
            </a:r>
            <a:r>
              <a:rPr lang="ru-RU" sz="3600" dirty="0" smtClean="0"/>
              <a:t>третьей — любая из двух точек пересечения первых двух окружностей.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4572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u="sng" dirty="0" smtClean="0">
                <a:solidFill>
                  <a:srgbClr val="7030A0"/>
                </a:solidFill>
              </a:rPr>
              <a:t> Использование </a:t>
            </a:r>
            <a:r>
              <a:rPr lang="ru-RU" sz="3600" b="1" u="sng" dirty="0" err="1" smtClean="0">
                <a:solidFill>
                  <a:srgbClr val="7030A0"/>
                </a:solidFill>
              </a:rPr>
              <a:t>Рёло</a:t>
            </a:r>
            <a:r>
              <a:rPr lang="ru-RU" sz="3600" b="1" u="sng" dirty="0" smtClean="0">
                <a:solidFill>
                  <a:srgbClr val="7030A0"/>
                </a:solidFill>
              </a:rPr>
              <a:t> в различных ситуациях  </a:t>
            </a:r>
            <a:endParaRPr lang="ru-RU" sz="3600" b="1" u="sng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514600"/>
            <a:ext cx="88392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4000" i="1" dirty="0" smtClean="0"/>
              <a:t>1.Сверление </a:t>
            </a:r>
            <a:r>
              <a:rPr lang="ru-RU" sz="4000" i="1" dirty="0" smtClean="0"/>
              <a:t>квадратных отверстий</a:t>
            </a:r>
          </a:p>
          <a:p>
            <a:r>
              <a:rPr lang="ru-RU" sz="4000" i="1" dirty="0" smtClean="0"/>
              <a:t>2.Двигатель </a:t>
            </a:r>
            <a:r>
              <a:rPr lang="ru-RU" sz="4000" i="1" dirty="0" err="1" smtClean="0"/>
              <a:t>Ванкеля</a:t>
            </a:r>
            <a:endParaRPr lang="ru-RU" sz="4000" i="1" dirty="0" smtClean="0"/>
          </a:p>
          <a:p>
            <a:r>
              <a:rPr lang="ru-RU" sz="4000" i="1" dirty="0" smtClean="0"/>
              <a:t>3.</a:t>
            </a:r>
            <a:r>
              <a:rPr lang="ru-RU" sz="4000" i="1" dirty="0" smtClean="0"/>
              <a:t> Грейферный механизм</a:t>
            </a:r>
          </a:p>
          <a:p>
            <a:r>
              <a:rPr lang="ru-RU" sz="4000" i="1" dirty="0" smtClean="0"/>
              <a:t>4.</a:t>
            </a:r>
            <a:r>
              <a:rPr lang="ru-RU" sz="4000" i="1" dirty="0" smtClean="0"/>
              <a:t> Крышки для люков</a:t>
            </a:r>
          </a:p>
          <a:p>
            <a:r>
              <a:rPr lang="ru-RU" sz="4000" i="1" dirty="0" smtClean="0"/>
              <a:t>5.</a:t>
            </a:r>
            <a:r>
              <a:rPr lang="ru-RU" sz="4000" i="1" dirty="0" smtClean="0"/>
              <a:t> Каток</a:t>
            </a:r>
          </a:p>
          <a:p>
            <a:endParaRPr lang="ru-RU" b="1" dirty="0" smtClean="0"/>
          </a:p>
          <a:p>
            <a:pPr marL="342900" indent="-342900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51</Words>
  <Application>Microsoft Office PowerPoint</Application>
  <PresentationFormat>Экран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Office Theme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Никита</dc:creator>
  <cp:lastModifiedBy>Никита</cp:lastModifiedBy>
  <cp:revision>8</cp:revision>
  <dcterms:created xsi:type="dcterms:W3CDTF">2014-10-16T17:04:27Z</dcterms:created>
  <dcterms:modified xsi:type="dcterms:W3CDTF">2014-10-16T18:25:32Z</dcterms:modified>
</cp:coreProperties>
</file>