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1" r:id="rId5"/>
    <p:sldId id="272" r:id="rId6"/>
    <p:sldId id="279" r:id="rId7"/>
    <p:sldId id="281" r:id="rId8"/>
    <p:sldId id="282" r:id="rId9"/>
    <p:sldId id="273" r:id="rId10"/>
    <p:sldId id="266" r:id="rId11"/>
    <p:sldId id="275" r:id="rId12"/>
    <p:sldId id="278" r:id="rId13"/>
    <p:sldId id="276" r:id="rId14"/>
    <p:sldId id="258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71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43EF3-25B6-4F61-874C-11E75A998C5B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53BB-E0F9-4D6B-BC32-B19402064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266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43EF3-25B6-4F61-874C-11E75A998C5B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53BB-E0F9-4D6B-BC32-B19402064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428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43EF3-25B6-4F61-874C-11E75A998C5B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53BB-E0F9-4D6B-BC32-B19402064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569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43EF3-25B6-4F61-874C-11E75A998C5B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53BB-E0F9-4D6B-BC32-B19402064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542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43EF3-25B6-4F61-874C-11E75A998C5B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53BB-E0F9-4D6B-BC32-B19402064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184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43EF3-25B6-4F61-874C-11E75A998C5B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53BB-E0F9-4D6B-BC32-B19402064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501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43EF3-25B6-4F61-874C-11E75A998C5B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53BB-E0F9-4D6B-BC32-B19402064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200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43EF3-25B6-4F61-874C-11E75A998C5B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53BB-E0F9-4D6B-BC32-B19402064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277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43EF3-25B6-4F61-874C-11E75A998C5B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53BB-E0F9-4D6B-BC32-B19402064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329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43EF3-25B6-4F61-874C-11E75A998C5B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53BB-E0F9-4D6B-BC32-B19402064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261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43EF3-25B6-4F61-874C-11E75A998C5B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53BB-E0F9-4D6B-BC32-B19402064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907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43EF3-25B6-4F61-874C-11E75A998C5B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953BB-E0F9-4D6B-BC32-B19402064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472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hyperlink" Target="mailto:shkola_15@mail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916832"/>
            <a:ext cx="8170676" cy="1755626"/>
          </a:xfr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Формы социализации детей обучающихся на дому во внеурочной деятельности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5184194"/>
            <a:ext cx="4424536" cy="1171981"/>
          </a:xfrm>
        </p:spPr>
        <p:txBody>
          <a:bodyPr>
            <a:normAutofit fontScale="70000" lnSpcReduction="20000"/>
          </a:bodyPr>
          <a:lstStyle/>
          <a:p>
            <a:pPr lvl="0" algn="r"/>
            <a:r>
              <a:rPr lang="ru-RU" sz="2200" dirty="0">
                <a:solidFill>
                  <a:prstClr val="black">
                    <a:tint val="75000"/>
                  </a:prstClr>
                </a:solidFill>
              </a:rPr>
              <a:t>Заместитель директора по УМР</a:t>
            </a:r>
          </a:p>
          <a:p>
            <a:pPr lvl="0" algn="r"/>
            <a:r>
              <a:rPr lang="ru-RU" sz="2200" dirty="0">
                <a:solidFill>
                  <a:prstClr val="black">
                    <a:tint val="75000"/>
                  </a:prstClr>
                </a:solidFill>
              </a:rPr>
              <a:t> высшей квалификационной категории </a:t>
            </a:r>
          </a:p>
          <a:p>
            <a:pPr lvl="0" algn="r"/>
            <a:r>
              <a:rPr lang="ru-RU" sz="2200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ru-RU" sz="2200" dirty="0" err="1">
                <a:solidFill>
                  <a:prstClr val="black">
                    <a:tint val="75000"/>
                  </a:prstClr>
                </a:solidFill>
              </a:rPr>
              <a:t>Салеева</a:t>
            </a:r>
            <a:r>
              <a:rPr lang="ru-RU" sz="2200" dirty="0">
                <a:solidFill>
                  <a:prstClr val="black">
                    <a:tint val="75000"/>
                  </a:prstClr>
                </a:solidFill>
              </a:rPr>
              <a:t> Л.Ю.</a:t>
            </a:r>
            <a:br>
              <a:rPr lang="ru-RU" sz="2200" dirty="0">
                <a:solidFill>
                  <a:prstClr val="black">
                    <a:tint val="75000"/>
                  </a:prstClr>
                </a:solidFill>
              </a:rPr>
            </a:br>
            <a:endParaRPr lang="ru-RU" sz="2200" dirty="0">
              <a:solidFill>
                <a:prstClr val="black">
                  <a:tint val="75000"/>
                </a:prstClr>
              </a:solidFill>
            </a:endParaRPr>
          </a:p>
          <a:p>
            <a:pPr lvl="0"/>
            <a:r>
              <a:rPr lang="ru-RU" sz="2200" dirty="0">
                <a:solidFill>
                  <a:prstClr val="black">
                    <a:tint val="75000"/>
                  </a:prstClr>
                </a:solidFill>
              </a:rPr>
              <a:t>23.12.2021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77072"/>
            <a:ext cx="2952328" cy="22142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7544" y="273988"/>
            <a:ext cx="828092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1500" dirty="0">
                <a:solidFill>
                  <a:prstClr val="black">
                    <a:tint val="75000"/>
                  </a:prstClr>
                </a:solidFill>
              </a:rPr>
              <a:t>Муниципальное общеобразовательное учреждение </a:t>
            </a:r>
          </a:p>
          <a:p>
            <a:pPr lvl="0" algn="ctr">
              <a:spcBef>
                <a:spcPct val="20000"/>
              </a:spcBef>
            </a:pPr>
            <a:r>
              <a:rPr lang="ru-RU" sz="1500" dirty="0">
                <a:solidFill>
                  <a:prstClr val="black">
                    <a:tint val="75000"/>
                  </a:prstClr>
                </a:solidFill>
              </a:rPr>
              <a:t>Быковская средняя общеобразовательная школа №15</a:t>
            </a:r>
            <a:br>
              <a:rPr lang="ru-RU" sz="1500" dirty="0">
                <a:solidFill>
                  <a:prstClr val="black">
                    <a:tint val="75000"/>
                  </a:prstClr>
                </a:solidFill>
              </a:rPr>
            </a:br>
            <a:endParaRPr lang="ru-RU" sz="1500" dirty="0">
              <a:solidFill>
                <a:prstClr val="black">
                  <a:tint val="75000"/>
                </a:prstClr>
              </a:solidFill>
            </a:endParaRPr>
          </a:p>
          <a:p>
            <a:pPr lvl="0" algn="r">
              <a:spcBef>
                <a:spcPct val="20000"/>
              </a:spcBef>
            </a:pPr>
            <a:r>
              <a:rPr lang="ru-RU" sz="1500" dirty="0">
                <a:solidFill>
                  <a:prstClr val="black">
                    <a:tint val="75000"/>
                  </a:prstClr>
                </a:solidFill>
              </a:rPr>
              <a:t>«</a:t>
            </a:r>
            <a:r>
              <a:rPr lang="ru-RU" sz="1500" b="1" dirty="0">
                <a:solidFill>
                  <a:prstClr val="black">
                    <a:tint val="75000"/>
                  </a:prstClr>
                </a:solidFill>
              </a:rPr>
              <a:t>Социализация детей-инвалидов и детей с ОВЗ в рамках проектно-исследовательской деятельности  на дому с использованием дистанционных образовательных технологий»</a:t>
            </a:r>
          </a:p>
        </p:txBody>
      </p:sp>
    </p:spTree>
    <p:extLst>
      <p:ext uri="{BB962C8B-B14F-4D97-AF65-F5344CB8AC3E}">
        <p14:creationId xmlns:p14="http://schemas.microsoft.com/office/powerpoint/2010/main" val="12053361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br>
              <a:rPr lang="ru-RU" sz="3200" b="1" dirty="0">
                <a:solidFill>
                  <a:schemeClr val="bg1"/>
                </a:solidFill>
              </a:rPr>
            </a:br>
            <a:r>
              <a:rPr lang="ru-RU" sz="3200" b="1" dirty="0">
                <a:solidFill>
                  <a:schemeClr val="bg1"/>
                </a:solidFill>
              </a:rPr>
              <a:t>Викторины, творческие задания</a:t>
            </a:r>
            <a:br>
              <a:rPr lang="ru-RU" sz="3200" b="1" dirty="0">
                <a:solidFill>
                  <a:schemeClr val="bg1"/>
                </a:solidFill>
              </a:rPr>
            </a:b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4784"/>
            <a:ext cx="7813096" cy="5207261"/>
          </a:xfrm>
        </p:spPr>
      </p:pic>
    </p:spTree>
    <p:extLst>
      <p:ext uri="{BB962C8B-B14F-4D97-AF65-F5344CB8AC3E}">
        <p14:creationId xmlns:p14="http://schemas.microsoft.com/office/powerpoint/2010/main" val="3946779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br>
              <a:rPr lang="ru-RU" sz="3200" b="1" dirty="0">
                <a:solidFill>
                  <a:schemeClr val="bg1"/>
                </a:solidFill>
              </a:rPr>
            </a:br>
            <a:br>
              <a:rPr lang="ru-RU" sz="32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Работа над проектом. Установочное занятие.</a:t>
            </a:r>
            <a:br>
              <a:rPr lang="ru-RU" sz="3200" b="1" dirty="0">
                <a:solidFill>
                  <a:schemeClr val="bg1"/>
                </a:solidFill>
              </a:rPr>
            </a:br>
            <a:br>
              <a:rPr lang="ru-RU" sz="3200" b="1" dirty="0">
                <a:solidFill>
                  <a:schemeClr val="bg1"/>
                </a:solidFill>
              </a:rPr>
            </a:b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81" y="1484784"/>
            <a:ext cx="4897293" cy="3380474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18908"/>
            <a:ext cx="4945741" cy="340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518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br>
              <a:rPr lang="ru-RU" sz="32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Проект  ученицы 5 класса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по теме «Хочу стать артисткой!»</a:t>
            </a:r>
            <a:br>
              <a:rPr lang="ru-RU" sz="3200" b="1" dirty="0">
                <a:solidFill>
                  <a:schemeClr val="bg1"/>
                </a:solidFill>
              </a:rPr>
            </a:b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27278"/>
            <a:ext cx="4210066" cy="31575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640" y="2276872"/>
            <a:ext cx="4203592" cy="31059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082060"/>
            <a:ext cx="4536504" cy="338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602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br>
              <a:rPr lang="ru-RU" sz="3200" b="1" dirty="0">
                <a:solidFill>
                  <a:schemeClr val="bg1"/>
                </a:solidFill>
              </a:rPr>
            </a:br>
            <a:br>
              <a:rPr lang="ru-RU" sz="32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Проект-исследование  ученика 10 класса</a:t>
            </a:r>
            <a:br>
              <a:rPr lang="ru-RU" sz="2800" b="1" dirty="0">
                <a:solidFill>
                  <a:schemeClr val="bg1"/>
                </a:solidFill>
              </a:rPr>
            </a:b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 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41" y="1600461"/>
            <a:ext cx="3932326" cy="2211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473" y="1600461"/>
            <a:ext cx="3817806" cy="214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41" y="4005064"/>
            <a:ext cx="4097522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78990"/>
            <a:ext cx="3788239" cy="213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068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Перспективные направления развития АП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Внедрение в работу школы групповых учебных занятий школьных  предметов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Привлечение обучающихся на дому к проектной деятельности с целью </a:t>
            </a:r>
            <a:r>
              <a:rPr lang="ru-RU" dirty="0" err="1"/>
              <a:t>профориентационной</a:t>
            </a:r>
            <a:r>
              <a:rPr lang="ru-RU" dirty="0"/>
              <a:t> работы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Внедрение различных форм внеурочной деятельности.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Приобщение детей и родителей к  очным мероприятиям внеурочной деятельности.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7128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Спасибо за внимание!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pPr marL="514350" indent="-51435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Адрес: Московская обл., </a:t>
            </a:r>
            <a:r>
              <a:rPr lang="ru-RU" sz="2800" dirty="0" err="1">
                <a:latin typeface="Times New Roman" pitchFamily="18" charset="0"/>
                <a:ea typeface="Calibri"/>
                <a:cs typeface="Times New Roman" pitchFamily="18" charset="0"/>
              </a:rPr>
              <a:t>г.о.Раменский</a:t>
            </a: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,  п. Быково,  ул. Станционная, д.9</a:t>
            </a:r>
          </a:p>
          <a:p>
            <a:pPr marL="514350" indent="-51435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Тел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. 8-(496)-46-2-19-53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514350" lvl="0" indent="-514350">
              <a:lnSpc>
                <a:spcPct val="115000"/>
              </a:lnSpc>
              <a:buFont typeface="+mj-lt"/>
              <a:buAutoNum type="arabicPeriod"/>
            </a:pP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 e</a:t>
            </a: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-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mail</a:t>
            </a: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: </a:t>
            </a:r>
            <a:r>
              <a:rPr lang="en-US" sz="2800" u="sng" dirty="0" err="1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2"/>
              </a:rPr>
              <a:t>shkola</a:t>
            </a:r>
            <a:r>
              <a:rPr lang="ru-RU" sz="28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2"/>
              </a:rPr>
              <a:t>_15@</a:t>
            </a:r>
            <a:r>
              <a:rPr lang="en-US" sz="28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2"/>
              </a:rPr>
              <a:t>mail</a:t>
            </a:r>
            <a:r>
              <a:rPr lang="ru-RU" sz="28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2"/>
              </a:rPr>
              <a:t>.</a:t>
            </a:r>
            <a:r>
              <a:rPr lang="en-US" sz="2800" u="sng" dirty="0" err="1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2"/>
              </a:rPr>
              <a:t>ru</a:t>
            </a:r>
            <a:endParaRPr lang="ru-RU" sz="2800" u="sng" dirty="0">
              <a:solidFill>
                <a:srgbClr val="0000FF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514350" lvl="0" indent="-514350">
              <a:lnSpc>
                <a:spcPct val="115000"/>
              </a:lnSpc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Обучение детей с ОВЗ </a:t>
            </a:r>
            <a:r>
              <a:rPr lang="ru-RU" sz="28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https://ramsch15.edumsko.ru /</a:t>
            </a: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ru-RU" sz="16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375954"/>
            <a:ext cx="2419642" cy="321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697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«Социализация детей-инвалидов и детей с ОВЗ в рамках проектно-исследовательской деятельности  на дому с использованием дистанционных образовательных технологий»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988840"/>
            <a:ext cx="3189492" cy="4525963"/>
          </a:xfrm>
        </p:spPr>
      </p:pic>
    </p:spTree>
    <p:extLst>
      <p:ext uri="{BB962C8B-B14F-4D97-AF65-F5344CB8AC3E}">
        <p14:creationId xmlns:p14="http://schemas.microsoft.com/office/powerpoint/2010/main" val="2870050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Направления социализации</a:t>
            </a:r>
            <a:br>
              <a:rPr lang="ru-RU" sz="3200" b="1" dirty="0">
                <a:solidFill>
                  <a:schemeClr val="bg1"/>
                </a:solidFill>
              </a:rPr>
            </a:br>
            <a:r>
              <a:rPr lang="ru-RU" sz="3200" b="1" dirty="0">
                <a:solidFill>
                  <a:schemeClr val="bg1"/>
                </a:solidFill>
              </a:rPr>
              <a:t> детей с ОВЗ и инвалидностью</a:t>
            </a: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Работа классного руководителя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Участие детей с ОВЗ и инвалидностью в олимпиадном движении и конкурсах.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Формы проведения внеурочных занятий в соответствии с индивидуальными учебными планам обучающихся. 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34581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05194"/>
          </a:xfr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Работа классного руководителя с категорией  детей в ОВЗ и инвалидностью обучающихся на дому</a:t>
            </a:r>
          </a:p>
        </p:txBody>
      </p:sp>
      <p:sp>
        <p:nvSpPr>
          <p:cNvPr id="4" name="Прямоугольник с одним вырезанным углом 3"/>
          <p:cNvSpPr/>
          <p:nvPr/>
        </p:nvSpPr>
        <p:spPr>
          <a:xfrm>
            <a:off x="1187624" y="2348880"/>
            <a:ext cx="2808312" cy="162018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Организация участия в мероприятиях школы и классных часах</a:t>
            </a:r>
          </a:p>
        </p:txBody>
      </p:sp>
      <p:sp>
        <p:nvSpPr>
          <p:cNvPr id="5" name="Прямоугольник с одним вырезанным углом 4"/>
          <p:cNvSpPr/>
          <p:nvPr/>
        </p:nvSpPr>
        <p:spPr>
          <a:xfrm>
            <a:off x="3401616" y="3645024"/>
            <a:ext cx="2808312" cy="162018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Работа с родителями</a:t>
            </a:r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5796136" y="4869160"/>
            <a:ext cx="2808312" cy="162018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Работа с документами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7" y="2029916"/>
            <a:ext cx="1791033" cy="13270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221088"/>
            <a:ext cx="2022474" cy="18448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313" y="2029916"/>
            <a:ext cx="1848135" cy="259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473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Результаты участия детей-инвалидов и детей с ОВЗ в олимпиадном движении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6619046"/>
              </p:ext>
            </p:extLst>
          </p:nvPr>
        </p:nvGraphicFramePr>
        <p:xfrm>
          <a:off x="611560" y="1916832"/>
          <a:ext cx="8003232" cy="402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66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endParaRPr lang="ru-RU" sz="2800" b="1" dirty="0"/>
                    </a:p>
                    <a:p>
                      <a:r>
                        <a:rPr lang="ru-RU" sz="2800" b="1" dirty="0"/>
                        <a:t>Показатели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  <a:p>
                      <a:r>
                        <a:rPr lang="ru-RU" sz="2800" b="1" dirty="0"/>
                        <a:t>Весенняя</a:t>
                      </a:r>
                      <a:r>
                        <a:rPr lang="ru-RU" sz="2800" b="1" baseline="0" dirty="0"/>
                        <a:t> сессия 2021 года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/>
                        <a:t>Осенняя сессия 2021 года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382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/>
                        <a:t>Участие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84%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996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/>
                        <a:t>Победители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3 чел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382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/>
                        <a:t>Призёры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4 чел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9 чел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382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/>
                        <a:t>Приглашены на муниципальный уровень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  <a:p>
                      <a:pPr algn="ctr"/>
                      <a:r>
                        <a:rPr lang="ru-RU" sz="2400" b="1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4 чел.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8336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Участие ученицы 1 класса </a:t>
            </a:r>
            <a:br>
              <a:rPr lang="ru-RU" sz="3200" b="1" dirty="0">
                <a:solidFill>
                  <a:schemeClr val="bg1"/>
                </a:solidFill>
              </a:rPr>
            </a:br>
            <a:r>
              <a:rPr lang="ru-RU" sz="3200" b="1" dirty="0">
                <a:solidFill>
                  <a:schemeClr val="bg1"/>
                </a:solidFill>
              </a:rPr>
              <a:t>в конкурсе чтецов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1772474"/>
            <a:ext cx="3172097" cy="4484191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72816"/>
            <a:ext cx="3172098" cy="4435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3625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Региональный фестиваль изобразительного искусства для детей с ОВЗ «Времена года»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16832"/>
            <a:ext cx="4038600" cy="284279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573016"/>
            <a:ext cx="4575793" cy="2573883"/>
          </a:xfrm>
        </p:spPr>
      </p:pic>
      <p:sp>
        <p:nvSpPr>
          <p:cNvPr id="7" name="Прямоугольник 6"/>
          <p:cNvSpPr/>
          <p:nvPr/>
        </p:nvSpPr>
        <p:spPr>
          <a:xfrm>
            <a:off x="323528" y="5013176"/>
            <a:ext cx="396044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Ученица 2 класса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499992" y="2636912"/>
            <a:ext cx="446449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Ученик 3 класса</a:t>
            </a:r>
          </a:p>
        </p:txBody>
      </p:sp>
    </p:spTree>
    <p:extLst>
      <p:ext uri="{BB962C8B-B14F-4D97-AF65-F5344CB8AC3E}">
        <p14:creationId xmlns:p14="http://schemas.microsoft.com/office/powerpoint/2010/main" val="3886319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br>
              <a:rPr lang="ru-RU" sz="2800" b="1" dirty="0">
                <a:solidFill>
                  <a:schemeClr val="bg1"/>
                </a:solidFill>
              </a:rPr>
            </a:br>
            <a:br>
              <a:rPr lang="ru-RU" sz="2800" b="1" dirty="0">
                <a:solidFill>
                  <a:schemeClr val="bg1"/>
                </a:solidFill>
              </a:rPr>
            </a:b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Всероссийский конкурс </a:t>
            </a:r>
            <a:r>
              <a:rPr lang="ru-RU" sz="2000" b="1" dirty="0" err="1">
                <a:solidFill>
                  <a:schemeClr val="bg1"/>
                </a:solidFill>
              </a:rPr>
              <a:t>Робо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Хакатон</a:t>
            </a:r>
            <a:r>
              <a:rPr lang="ru-RU" sz="2000" b="1" dirty="0">
                <a:solidFill>
                  <a:schemeClr val="bg1"/>
                </a:solidFill>
              </a:rPr>
              <a:t> 2.0 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 Команда «</a:t>
            </a:r>
            <a:r>
              <a:rPr lang="ru-RU" sz="2000" dirty="0" err="1">
                <a:solidFill>
                  <a:schemeClr val="bg1"/>
                </a:solidFill>
              </a:rPr>
              <a:t>Инфомания</a:t>
            </a:r>
            <a:r>
              <a:rPr lang="ru-RU" sz="2000" dirty="0">
                <a:solidFill>
                  <a:schemeClr val="bg1"/>
                </a:solidFill>
              </a:rPr>
              <a:t>»  трек 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«Интерфейсы управления манипуляционными </a:t>
            </a:r>
            <a:r>
              <a:rPr lang="ru-RU" sz="1800" dirty="0">
                <a:solidFill>
                  <a:schemeClr val="bg1"/>
                </a:solidFill>
              </a:rPr>
              <a:t>роботами»</a:t>
            </a:r>
            <a:br>
              <a:rPr lang="ru-RU" sz="2800" dirty="0">
                <a:solidFill>
                  <a:schemeClr val="bg1"/>
                </a:solidFill>
              </a:rPr>
            </a:br>
            <a:br>
              <a:rPr lang="ru-RU" sz="2800" dirty="0">
                <a:solidFill>
                  <a:schemeClr val="bg1"/>
                </a:solidFill>
              </a:rPr>
            </a:br>
            <a:br>
              <a:rPr lang="ru-RU" sz="2800" b="1" dirty="0">
                <a:solidFill>
                  <a:schemeClr val="bg1"/>
                </a:solidFill>
              </a:rPr>
            </a:b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7"/>
            <a:ext cx="3312368" cy="460999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00808"/>
            <a:ext cx="3280221" cy="4667555"/>
          </a:xfrm>
        </p:spPr>
      </p:pic>
    </p:spTree>
    <p:extLst>
      <p:ext uri="{BB962C8B-B14F-4D97-AF65-F5344CB8AC3E}">
        <p14:creationId xmlns:p14="http://schemas.microsoft.com/office/powerpoint/2010/main" val="20641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56992"/>
            <a:ext cx="7772400" cy="2411983"/>
          </a:xfrm>
        </p:spPr>
        <p:txBody>
          <a:bodyPr>
            <a:normAutofit fontScale="90000"/>
          </a:bodyPr>
          <a:lstStyle/>
          <a:p>
            <a:r>
              <a:rPr lang="ru-RU" dirty="0"/>
              <a:t>Формы проведения внеурочных занятий в соответствии с индивидуальными учебными планам обучающихся. </a:t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20688"/>
            <a:ext cx="4374741" cy="2289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71803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1047</TotalTime>
  <Words>378</Words>
  <Application>Microsoft Office PowerPoint</Application>
  <PresentationFormat>Экран (4:3)</PresentationFormat>
  <Paragraphs>56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Формы социализации детей обучающихся на дому во внеурочной деятельности</vt:lpstr>
      <vt:lpstr>«Социализация детей-инвалидов и детей с ОВЗ в рамках проектно-исследовательской деятельности  на дому с использованием дистанционных образовательных технологий»</vt:lpstr>
      <vt:lpstr>Направления социализации  детей с ОВЗ и инвалидностью</vt:lpstr>
      <vt:lpstr>Работа классного руководителя с категорией  детей в ОВЗ и инвалидностью обучающихся на дому</vt:lpstr>
      <vt:lpstr>Результаты участия детей-инвалидов и детей с ОВЗ в олимпиадном движении</vt:lpstr>
      <vt:lpstr>Участие ученицы 1 класса  в конкурсе чтецов</vt:lpstr>
      <vt:lpstr>Региональный фестиваль изобразительного искусства для детей с ОВЗ «Времена года»</vt:lpstr>
      <vt:lpstr>   Всероссийский конкурс Робо Хакатон 2.0   Команда «Инфомания»  трек  «Интерфейсы управления манипуляционными роботами»   </vt:lpstr>
      <vt:lpstr>Формы проведения внеурочных занятий в соответствии с индивидуальными учебными планам обучающихся.  </vt:lpstr>
      <vt:lpstr> Викторины, творческие задания </vt:lpstr>
      <vt:lpstr>  Работа над проектом. Установочное занятие.  </vt:lpstr>
      <vt:lpstr> Проект  ученицы 5 класса по теме «Хочу стать артисткой!» </vt:lpstr>
      <vt:lpstr>  Проект-исследование  ученика 10 класса   </vt:lpstr>
      <vt:lpstr>Перспективные направления развития АП </vt:lpstr>
      <vt:lpstr>Спасибо за внимание!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Формы социализации детей обучающихся на дому во внеурочной деятельности</dc:title>
  <dc:creator>Лариса</dc:creator>
  <cp:lastModifiedBy>география РМО</cp:lastModifiedBy>
  <cp:revision>62</cp:revision>
  <dcterms:created xsi:type="dcterms:W3CDTF">2021-12-03T15:49:45Z</dcterms:created>
  <dcterms:modified xsi:type="dcterms:W3CDTF">2022-02-24T16:28:55Z</dcterms:modified>
</cp:coreProperties>
</file>