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A8AFE19-2CF1-4FEC-97A6-69847F5432A0}" type="datetimeFigureOut">
              <a:rPr lang="ru-RU" smtClean="0"/>
              <a:t>27.01.2018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0AA04EF-03C9-4E20-A98A-2469B2633F2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1880" y="1772816"/>
            <a:ext cx="5105400" cy="2868168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sz="3600" dirty="0" smtClean="0"/>
              <a:t>Кейс-метод</a:t>
            </a:r>
            <a:r>
              <a:rPr lang="en-US" sz="3600" dirty="0" smtClean="0"/>
              <a:t> -</a:t>
            </a:r>
            <a:r>
              <a:rPr lang="ru-RU" sz="3600" b="0" dirty="0"/>
              <a:t>средство формирования </a:t>
            </a:r>
            <a:r>
              <a:rPr lang="ru-RU" sz="3600" b="0" dirty="0" err="1"/>
              <a:t>метапредметных</a:t>
            </a:r>
            <a:r>
              <a:rPr lang="ru-RU" sz="3600" b="0" dirty="0"/>
              <a:t> компетенций</a:t>
            </a:r>
            <a:r>
              <a:rPr lang="ru-RU" b="0" dirty="0"/>
              <a:t/>
            </a:r>
            <a:br>
              <a:rPr lang="ru-RU" b="0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5013176"/>
            <a:ext cx="5114778" cy="1101248"/>
          </a:xfrm>
        </p:spPr>
        <p:txBody>
          <a:bodyPr/>
          <a:lstStyle/>
          <a:p>
            <a:r>
              <a:rPr lang="ru-RU" dirty="0" smtClean="0"/>
              <a:t>На примере урока литературы по произведению И.С. Тургенев «Муму».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749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9872" y="1484784"/>
            <a:ext cx="5105400" cy="2868168"/>
          </a:xfrm>
        </p:spPr>
        <p:txBody>
          <a:bodyPr/>
          <a:lstStyle/>
          <a:p>
            <a:r>
              <a:rPr lang="ru-RU" sz="3600" b="0" dirty="0" smtClean="0"/>
              <a:t>«Доводы</a:t>
            </a:r>
            <a:r>
              <a:rPr lang="ru-RU" sz="3600" b="0" dirty="0"/>
              <a:t>, до которых человек додумывается сам, обычно убеждают его больше, нежели те, которые пришли в голову другим</a:t>
            </a:r>
            <a:r>
              <a:rPr lang="ru-RU" sz="3600" b="0" dirty="0" smtClean="0"/>
              <a:t>»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4725144"/>
            <a:ext cx="5114778" cy="1101248"/>
          </a:xfrm>
        </p:spPr>
        <p:txBody>
          <a:bodyPr/>
          <a:lstStyle/>
          <a:p>
            <a:r>
              <a:rPr lang="ru-RU" sz="2400" dirty="0"/>
              <a:t>(</a:t>
            </a:r>
            <a:r>
              <a:rPr lang="ru-RU" sz="2400" dirty="0" err="1"/>
              <a:t>Б.Паскаль</a:t>
            </a:r>
            <a:r>
              <a:rPr lang="ru-RU" sz="2400" dirty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234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7239000" cy="1440160"/>
          </a:xfrm>
        </p:spPr>
        <p:txBody>
          <a:bodyPr>
            <a:normAutofit fontScale="90000"/>
          </a:bodyPr>
          <a:lstStyle/>
          <a:p>
            <a:r>
              <a:rPr lang="ru-RU" sz="2700" b="0" dirty="0" err="1"/>
              <a:t>Метапредметность</a:t>
            </a:r>
            <a:r>
              <a:rPr lang="ru-RU" sz="2700" b="0" dirty="0"/>
              <a:t> и </a:t>
            </a:r>
            <a:r>
              <a:rPr lang="ru-RU" sz="2700" b="0" dirty="0" err="1"/>
              <a:t>межпредметность</a:t>
            </a:r>
            <a:r>
              <a:rPr lang="ru-RU" sz="2700" b="0" dirty="0"/>
              <a:t> - одни из залогов повышения мотивации обучающихся и эффективности учебного процесса</a:t>
            </a:r>
            <a:r>
              <a:rPr lang="ru-RU" b="0" dirty="0"/>
              <a:t/>
            </a:r>
            <a:br>
              <a:rPr lang="ru-RU" b="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924944"/>
            <a:ext cx="7239000" cy="3530792"/>
          </a:xfrm>
        </p:spPr>
        <p:txBody>
          <a:bodyPr/>
          <a:lstStyle/>
          <a:p>
            <a:r>
              <a:rPr lang="ru-RU" dirty="0"/>
              <a:t> Связь между учебными предметами – </a:t>
            </a:r>
            <a:r>
              <a:rPr lang="ru-RU" dirty="0" smtClean="0"/>
              <a:t>это </a:t>
            </a:r>
            <a:r>
              <a:rPr lang="ru-RU" dirty="0"/>
              <a:t>одно из важнейших принципиальных требований современной дидактики</a:t>
            </a:r>
            <a:r>
              <a:rPr lang="ru-RU" dirty="0" smtClean="0"/>
              <a:t>.</a:t>
            </a:r>
          </a:p>
          <a:p>
            <a:r>
              <a:rPr lang="ru-RU" b="1" dirty="0" err="1"/>
              <a:t>Межпредметность</a:t>
            </a:r>
            <a:r>
              <a:rPr lang="ru-RU" b="1" dirty="0"/>
              <a:t> </a:t>
            </a:r>
            <a:r>
              <a:rPr lang="ru-RU" dirty="0"/>
              <a:t>обусловлена смежностью каких-либо явлений из различных предметных областей, в то время как </a:t>
            </a:r>
            <a:r>
              <a:rPr lang="ru-RU" b="1" dirty="0" err="1"/>
              <a:t>метапредметность</a:t>
            </a:r>
            <a:r>
              <a:rPr lang="ru-RU" dirty="0"/>
              <a:t> </a:t>
            </a:r>
            <a:r>
              <a:rPr lang="ru-RU" dirty="0" smtClean="0"/>
              <a:t>означает универсальные знания и способы.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671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err="1"/>
              <a:t>Межпредметные</a:t>
            </a:r>
            <a:r>
              <a:rPr lang="ru-RU" sz="2800" dirty="0"/>
              <a:t> связи </a:t>
            </a:r>
            <a:r>
              <a:rPr lang="ru-RU" sz="2800" dirty="0" smtClean="0"/>
              <a:t>- </a:t>
            </a:r>
            <a:r>
              <a:rPr lang="ru-RU" sz="2800" dirty="0"/>
              <a:t>способ формирования </a:t>
            </a:r>
            <a:r>
              <a:rPr lang="ru-RU" sz="2800" dirty="0" err="1"/>
              <a:t>метапредметных</a:t>
            </a:r>
            <a:r>
              <a:rPr lang="ru-RU" sz="2800" dirty="0"/>
              <a:t> результатов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381" y="1609725"/>
            <a:ext cx="4846638" cy="4846638"/>
          </a:xfrm>
        </p:spPr>
      </p:pic>
    </p:spTree>
    <p:extLst>
      <p:ext uri="{BB962C8B-B14F-4D97-AF65-F5344CB8AC3E}">
        <p14:creationId xmlns:p14="http://schemas.microsoft.com/office/powerpoint/2010/main" val="333640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7239000" cy="100811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Кейс-метод - </a:t>
            </a:r>
            <a:r>
              <a:rPr lang="ru-RU" sz="3100" b="0" dirty="0"/>
              <a:t>средство формирования </a:t>
            </a:r>
            <a:r>
              <a:rPr lang="ru-RU" sz="3100" b="0" dirty="0" err="1"/>
              <a:t>метапредметных</a:t>
            </a:r>
            <a:r>
              <a:rPr lang="ru-RU" sz="3100" b="0" dirty="0"/>
              <a:t> компетенций</a:t>
            </a:r>
            <a:r>
              <a:rPr lang="ru-RU" b="0" dirty="0"/>
              <a:t/>
            </a:r>
            <a:br>
              <a:rPr lang="ru-RU" b="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7239000" cy="439488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Среди современных технологий и методов обучения в последнее время особое место в образовании занимает обучение кейс–методом.</a:t>
            </a:r>
          </a:p>
          <a:p>
            <a:r>
              <a:rPr lang="ru-RU" dirty="0" smtClean="0"/>
              <a:t>Кейс-метод </a:t>
            </a:r>
            <a:r>
              <a:rPr lang="ru-RU" dirty="0"/>
              <a:t>– анализ реальной ситуации, описание которой одновременно отражает не только какую-либо практическую проблему, но и актуализирует определенный комплекс знаний, который необходимо усвоить при разрешении данной проблемы.</a:t>
            </a:r>
            <a:endParaRPr lang="ru-RU" dirty="0" smtClean="0"/>
          </a:p>
          <a:p>
            <a:r>
              <a:rPr lang="ru-RU" dirty="0" smtClean="0"/>
              <a:t>Суть </a:t>
            </a:r>
            <a:r>
              <a:rPr lang="ru-RU" dirty="0"/>
              <a:t>кейс–метода состоит в том, что усвоение знаний и формирование умений есть результат активной самостоятельной деятельности учащихся по разрешению противоречий, в результате чего и происходит творческое овладение знаниями, навыками, умениями и развитие мыслительных способностей.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799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Цели и сущность </a:t>
            </a:r>
            <a:r>
              <a:rPr lang="ru-RU" dirty="0" err="1" smtClean="0"/>
              <a:t>кей</a:t>
            </a:r>
            <a:r>
              <a:rPr lang="ru-RU" dirty="0" smtClean="0"/>
              <a:t>-метода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Цели кейс– метода заключаются в:</a:t>
            </a:r>
          </a:p>
          <a:p>
            <a:r>
              <a:rPr lang="ru-RU" dirty="0"/>
              <a:t>активизации учащихся, что, в свою очередь, повышает эффективность обучения;</a:t>
            </a:r>
          </a:p>
          <a:p>
            <a:r>
              <a:rPr lang="ru-RU" dirty="0"/>
              <a:t>повышении мотивации к учебному процессу;</a:t>
            </a:r>
          </a:p>
          <a:p>
            <a:r>
              <a:rPr lang="ru-RU" dirty="0"/>
              <a:t>отработке умений работы с информацией, в том числе умения затребовать дополнительную информацию, необходимую для уточнения ситуации;</a:t>
            </a:r>
          </a:p>
          <a:p>
            <a:r>
              <a:rPr lang="ru-RU" dirty="0"/>
              <a:t>умении делать правильный вывод на основе группового анализа ситуации;</a:t>
            </a:r>
          </a:p>
          <a:p>
            <a:r>
              <a:rPr lang="ru-RU" dirty="0"/>
              <a:t>приобретении навыков четкого и точного изложения собственной точки зрения в устной и письменной форме, убедительно отстаивать и защищать свою точку зрения;</a:t>
            </a:r>
          </a:p>
          <a:p>
            <a:r>
              <a:rPr lang="ru-RU" dirty="0"/>
              <a:t>выработке навыков критического оценивания различных точек зрения, осуществлении самоанализа, самоконтроля и самооценки.</a:t>
            </a:r>
          </a:p>
          <a:p>
            <a:endParaRPr lang="ru-RU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Сущность кейс-метода заключается в следующем:</a:t>
            </a:r>
          </a:p>
          <a:p>
            <a:r>
              <a:rPr lang="ru-RU" dirty="0"/>
              <a:t>Подбор заданий для возможности использования разных путей решения.</a:t>
            </a:r>
          </a:p>
          <a:p>
            <a:r>
              <a:rPr lang="ru-RU" dirty="0" err="1"/>
              <a:t>Блочно</a:t>
            </a:r>
            <a:r>
              <a:rPr lang="ru-RU" dirty="0"/>
              <a:t>–модульное построение изучение нового материала.</a:t>
            </a:r>
          </a:p>
          <a:p>
            <a:r>
              <a:rPr lang="ru-RU" dirty="0"/>
              <a:t>Организация самостоятельной работы учащихся при подготовке к уроку, при работе с кейсом.</a:t>
            </a:r>
          </a:p>
          <a:p>
            <a:r>
              <a:rPr lang="ru-RU" dirty="0"/>
              <a:t>Общение, обмен ответами между учащимися.</a:t>
            </a:r>
          </a:p>
          <a:p>
            <a:r>
              <a:rPr lang="ru-RU" dirty="0"/>
              <a:t>Концентрация всех видов деятельности по этапам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891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И.С. Тургенев «Муму» 5 класс</a:t>
            </a:r>
            <a:br>
              <a:rPr lang="ru-RU" dirty="0" smtClean="0"/>
            </a:br>
            <a:r>
              <a:rPr lang="ru-RU" dirty="0" smtClean="0"/>
              <a:t>(кейс-метод)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153" y="2034381"/>
            <a:ext cx="2487168" cy="3657600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Перед учителем литературы стоит задача рассказать про разные точки зрения о смысле рассказа </a:t>
            </a:r>
            <a:r>
              <a:rPr lang="ru-RU" dirty="0" err="1"/>
              <a:t>И.Тургенева</a:t>
            </a:r>
            <a:r>
              <a:rPr lang="ru-RU" dirty="0"/>
              <a:t> «Муму» и о различных ответах на главный вопрос: </a:t>
            </a:r>
            <a:r>
              <a:rPr lang="ru-RU" dirty="0" smtClean="0"/>
              <a:t>«Почему </a:t>
            </a:r>
            <a:r>
              <a:rPr lang="ru-RU" dirty="0"/>
              <a:t>Герасим утопил собачку, почему не ушел вместе с ней в деревню?»</a:t>
            </a:r>
          </a:p>
          <a:p>
            <a:r>
              <a:rPr lang="ru-RU" dirty="0" smtClean="0"/>
              <a:t>Подготовка учащихся к уроку (историческая справка о крепостном праве, закрепощение крестьян).</a:t>
            </a:r>
          </a:p>
          <a:p>
            <a:r>
              <a:rPr lang="ru-RU" dirty="0" smtClean="0"/>
              <a:t>Представление кейса происходит непосредственно на уроке.</a:t>
            </a:r>
          </a:p>
          <a:p>
            <a:r>
              <a:rPr lang="ru-RU" dirty="0" smtClean="0"/>
              <a:t>Учащиеся работают по группам (не более 5-6 человек в группе)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56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Кейсы к уроку (на основе высказываний критиков и литературоведов)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1. В рассказе «Муму» </a:t>
            </a:r>
            <a:r>
              <a:rPr lang="ru-RU" dirty="0" err="1"/>
              <a:t>И.Тургенева</a:t>
            </a:r>
            <a:r>
              <a:rPr lang="ru-RU" dirty="0"/>
              <a:t> есть такие строки: «Барыня разгневалась, расплакалась, велела отыскать его во что бы то ни стало, уверяла, что она никогда не приказывала уничтожать собаку…»</a:t>
            </a:r>
          </a:p>
          <a:p>
            <a:r>
              <a:rPr lang="ru-RU" dirty="0"/>
              <a:t>А) Перечитайте сцену жалобы барыни на собаку и скажите: кто-то говорит Герасиму о том, что надо избавиться от собаки? Почему он принимает свое решение?</a:t>
            </a:r>
          </a:p>
          <a:p>
            <a:r>
              <a:rPr lang="ru-RU" dirty="0"/>
              <a:t>Б) Можно ли сказать, что Герасима никто не вынуждал топить </a:t>
            </a:r>
            <a:r>
              <a:rPr lang="ru-RU" dirty="0" smtClean="0"/>
              <a:t>собаку</a:t>
            </a:r>
            <a:r>
              <a:rPr lang="ru-RU" dirty="0"/>
              <a:t>? Объясните.</a:t>
            </a:r>
          </a:p>
          <a:p>
            <a:r>
              <a:rPr lang="ru-RU" dirty="0"/>
              <a:t>В) Перечитайте сцену гибели Муму: « Герасим все греб да греб. Вот уже Москва осталась позади….». </a:t>
            </a:r>
            <a:r>
              <a:rPr lang="ru-RU" dirty="0" smtClean="0"/>
              <a:t>В какой </a:t>
            </a:r>
            <a:r>
              <a:rPr lang="ru-RU" dirty="0"/>
              <a:t>момент сердце в нем вдруг «взорвалось», почему «повеяло деревней»?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/>
              <a:t>Литературовед  Скатов Н.Н.: «Происходит бунт, но бунт необычный, чуждый какой бы то ни было агрессии. Герой просто перестает признавать власть барыни и возвращается в свой деревенский мир, из которого его принудительно исторгли». </a:t>
            </a:r>
            <a:r>
              <a:rPr lang="ru-RU" i="1" dirty="0" err="1"/>
              <a:t>Д.С.Зайцев</a:t>
            </a:r>
            <a:r>
              <a:rPr lang="ru-RU" i="1" dirty="0"/>
              <a:t> «Русская литература».</a:t>
            </a:r>
          </a:p>
          <a:p>
            <a:r>
              <a:rPr lang="ru-RU" i="1" dirty="0"/>
              <a:t> </a:t>
            </a:r>
            <a:r>
              <a:rPr lang="ru-RU" dirty="0"/>
              <a:t>А) Почему, на ваш взгляд,  бунт происходит в душе Герасима только после гибели любимого существа? Почему он не протестовал перед тем, как идти к реке?</a:t>
            </a:r>
          </a:p>
          <a:p>
            <a:r>
              <a:rPr lang="ru-RU" dirty="0"/>
              <a:t>Б) Как вы думаете, мог ли Герасим выразить свой протест как-то иначе? Почему автор отверг другие варианты?</a:t>
            </a:r>
          </a:p>
          <a:p>
            <a:r>
              <a:rPr lang="ru-RU" dirty="0"/>
              <a:t>В) Как бы вы поступили на месте Герасима?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021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Кейсы к уроку (на основе высказываний критиков и литературоведов)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dirty="0" smtClean="0"/>
              <a:t>3. В.А</a:t>
            </a:r>
            <a:r>
              <a:rPr lang="ru-RU" dirty="0"/>
              <a:t>. </a:t>
            </a:r>
            <a:r>
              <a:rPr lang="ru-RU" dirty="0" err="1"/>
              <a:t>Чалмаев</a:t>
            </a:r>
            <a:r>
              <a:rPr lang="ru-RU" dirty="0"/>
              <a:t>: «Единственная форма его (Герасима) презрения ко всему укладу барского дома, где в разменную монету для игры, капризов превращены люди , - удивительно гордое, полное мучительной скорби и достоинства решение: он не позволит тронуть собачку никому… и с великой мукой топит ее сам!… последний жест – последнее выражение любви…» </a:t>
            </a:r>
            <a:r>
              <a:rPr lang="ru-RU" i="1" dirty="0" err="1"/>
              <a:t>Чалмаев</a:t>
            </a:r>
            <a:r>
              <a:rPr lang="ru-RU" i="1" dirty="0"/>
              <a:t> В. «</a:t>
            </a:r>
            <a:r>
              <a:rPr lang="ru-RU" i="1" dirty="0" err="1"/>
              <a:t>И,С,Тургенев</a:t>
            </a:r>
            <a:r>
              <a:rPr lang="ru-RU" i="1" dirty="0"/>
              <a:t>»</a:t>
            </a:r>
          </a:p>
          <a:p>
            <a:r>
              <a:rPr lang="ru-RU" i="1" dirty="0"/>
              <a:t> </a:t>
            </a:r>
            <a:r>
              <a:rPr lang="ru-RU" dirty="0"/>
              <a:t>А) Что вам известно о крепостном праве?</a:t>
            </a:r>
          </a:p>
          <a:p>
            <a:r>
              <a:rPr lang="ru-RU" dirty="0"/>
              <a:t>Б) Как повлияло крепостное право на поведение барыни и ее людей? Приведите примеры.</a:t>
            </a:r>
          </a:p>
          <a:p>
            <a:r>
              <a:rPr lang="ru-RU" dirty="0"/>
              <a:t>В) Подумайте, как мог закончиться рассказ, если бы Татьяна не уехала, а вышла замуж за Герасима? Почему И. Тургенев так не написал?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dirty="0" smtClean="0"/>
              <a:t>4. </a:t>
            </a:r>
            <a:r>
              <a:rPr lang="ru-RU" dirty="0" err="1" smtClean="0"/>
              <a:t>В.П.Руднев</a:t>
            </a:r>
            <a:r>
              <a:rPr lang="ru-RU" dirty="0"/>
              <a:t>: « Герой рассказа Герасим хочет жениться на прачке Татьяне, но он глух, у него отсутствует  телесная функция. Что мешает ему быть полноценным человеком, и потому Власть в лице барыни отказывает ему. Тогда он заводит собачку, которая становится чем-то вроде ортопедического устройства, посредником между </a:t>
            </a:r>
            <a:r>
              <a:rPr lang="ru-RU" dirty="0" err="1"/>
              <a:t>полузверем</a:t>
            </a:r>
            <a:r>
              <a:rPr lang="ru-RU" dirty="0"/>
              <a:t> Герасимом и миром людей. С этим костылем Герасим пытается вторично проникнуть в жизнь людей, но Власть вновь отталкивает его. Тогда Герасим топит свой «протез» и уходит в деревню; теперь он совсем стал зверем и Власть в лице барыни ему не страшна»</a:t>
            </a:r>
            <a:r>
              <a:rPr lang="ru-RU" i="1" dirty="0"/>
              <a:t> </a:t>
            </a:r>
            <a:r>
              <a:rPr lang="ru-RU" i="1" dirty="0" err="1"/>
              <a:t>Д.С.Зайцев</a:t>
            </a:r>
            <a:r>
              <a:rPr lang="ru-RU" i="1" dirty="0"/>
              <a:t> </a:t>
            </a:r>
            <a:endParaRPr lang="ru-RU" i="1" dirty="0" smtClean="0"/>
          </a:p>
          <a:p>
            <a:r>
              <a:rPr lang="ru-RU" dirty="0" smtClean="0"/>
              <a:t>А</a:t>
            </a:r>
            <a:r>
              <a:rPr lang="ru-RU" dirty="0"/>
              <a:t>) Как вы думаете, зачем автор сделал главного героя глухим и немым? Неужели произведение не получилось бы, если бы Герасим мог слышать и говорить?</a:t>
            </a:r>
          </a:p>
          <a:p>
            <a:r>
              <a:rPr lang="ru-RU" dirty="0"/>
              <a:t>Б) Как вы думаете, что более необходимо для того, чтобы быть «полноценным» человеком: быть физически таким,  как все, или выделяться своим внутренним миром? Поясните свою мысль.</a:t>
            </a:r>
          </a:p>
          <a:p>
            <a:r>
              <a:rPr lang="ru-RU" dirty="0"/>
              <a:t>В) Кем же является Герасим: </a:t>
            </a:r>
            <a:r>
              <a:rPr lang="ru-RU" dirty="0" err="1"/>
              <a:t>полузверем</a:t>
            </a:r>
            <a:r>
              <a:rPr lang="ru-RU" dirty="0"/>
              <a:t>, былинным богатырем, человеком, личностью? Обоснуйте свое мнение.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06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239000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/>
              <a:t>Свобода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 smtClean="0"/>
              <a:t>снаружи      внутри  ?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381" y="1609725"/>
            <a:ext cx="4846638" cy="4846638"/>
          </a:xfrm>
        </p:spPr>
      </p:pic>
      <p:cxnSp>
        <p:nvCxnSpPr>
          <p:cNvPr id="6" name="Прямая со стрелкой 5"/>
          <p:cNvCxnSpPr/>
          <p:nvPr/>
        </p:nvCxnSpPr>
        <p:spPr>
          <a:xfrm>
            <a:off x="4413718" y="476672"/>
            <a:ext cx="72008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3131840" y="476672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78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101</TotalTime>
  <Words>938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     Кейс-метод -средство формирования метапредметных компетенций  </vt:lpstr>
      <vt:lpstr>Метапредметность и межпредметность - одни из залогов повышения мотивации обучающихся и эффективности учебного процесса </vt:lpstr>
      <vt:lpstr>Межпредметные связи - способ формирования метапредметных результатов</vt:lpstr>
      <vt:lpstr>  Кейс-метод - средство формирования метапредметных компетенций </vt:lpstr>
      <vt:lpstr>Цели и сущность кей-метода</vt:lpstr>
      <vt:lpstr>И.С. Тургенев «Муму» 5 класс (кейс-метод)</vt:lpstr>
      <vt:lpstr>Кейсы к уроку (на основе высказываний критиков и литературоведов)</vt:lpstr>
      <vt:lpstr>Кейсы к уроку (на основе высказываний критиков и литературоведов)</vt:lpstr>
      <vt:lpstr>Свобода  снаружи      внутри  ?</vt:lpstr>
      <vt:lpstr>«Доводы, до которых человек додумывается сам, обычно убеждают его больше, нежели те, которые пришли в голову другим»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Кейс-метод -средство формирования метапредметных компетенций</dc:title>
  <dc:creator>User</dc:creator>
  <cp:lastModifiedBy>User</cp:lastModifiedBy>
  <cp:revision>10</cp:revision>
  <dcterms:created xsi:type="dcterms:W3CDTF">2018-01-27T09:43:53Z</dcterms:created>
  <dcterms:modified xsi:type="dcterms:W3CDTF">2018-01-27T11:26:13Z</dcterms:modified>
</cp:coreProperties>
</file>