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700" r:id="rId3"/>
    <p:sldMasterId id="2147483714" r:id="rId4"/>
    <p:sldMasterId id="2147483770" r:id="rId5"/>
    <p:sldMasterId id="2147483812" r:id="rId6"/>
  </p:sldMasterIdLst>
  <p:notesMasterIdLst>
    <p:notesMasterId r:id="rId24"/>
  </p:notesMasterIdLst>
  <p:handoutMasterIdLst>
    <p:handoutMasterId r:id="rId25"/>
  </p:handoutMasterIdLst>
  <p:sldIdLst>
    <p:sldId id="371" r:id="rId7"/>
    <p:sldId id="411" r:id="rId8"/>
    <p:sldId id="401" r:id="rId9"/>
    <p:sldId id="409" r:id="rId10"/>
    <p:sldId id="410" r:id="rId11"/>
    <p:sldId id="376" r:id="rId12"/>
    <p:sldId id="360" r:id="rId13"/>
    <p:sldId id="362" r:id="rId14"/>
    <p:sldId id="363" r:id="rId15"/>
    <p:sldId id="305" r:id="rId16"/>
    <p:sldId id="309" r:id="rId17"/>
    <p:sldId id="350" r:id="rId18"/>
    <p:sldId id="365" r:id="rId19"/>
    <p:sldId id="391" r:id="rId20"/>
    <p:sldId id="389" r:id="rId21"/>
    <p:sldId id="407" r:id="rId22"/>
    <p:sldId id="325" r:id="rId23"/>
  </p:sldIdLst>
  <p:sldSz cx="9144000" cy="6858000" type="screen4x3"/>
  <p:notesSz cx="10020300" cy="6888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1686"/>
    <a:srgbClr val="163CFA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86555" autoAdjust="0"/>
  </p:normalViewPr>
  <p:slideViewPr>
    <p:cSldViewPr>
      <p:cViewPr varScale="1">
        <p:scale>
          <a:sx n="67" d="100"/>
          <a:sy n="67" d="100"/>
        </p:scale>
        <p:origin x="-9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3468850683257612"/>
          <c:y val="0.1977781060618497"/>
          <c:w val="0.13478603873073941"/>
          <c:h val="0.22761155240066142"/>
        </c:manualLayout>
      </c:layout>
      <c:overlay val="0"/>
    </c:legend>
    <c:plotVisOnly val="1"/>
    <c:dispBlanksAs val="zero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1347681539807706"/>
          <c:y val="0.16590332555642007"/>
          <c:w val="0.28652318460192477"/>
          <c:h val="0.50064228974558378"/>
        </c:manualLayout>
      </c:layout>
      <c:overlay val="0"/>
      <c:txPr>
        <a:bodyPr/>
        <a:lstStyle/>
        <a:p>
          <a:pPr>
            <a:defRPr sz="200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77407970829447637"/>
          <c:h val="1"/>
        </c:manualLayout>
      </c:layout>
      <c:pie3DChart>
        <c:varyColors val="1"/>
        <c:ser>
          <c:idx val="0"/>
          <c:order val="0"/>
          <c:tx>
            <c:strRef>
              <c:f>'[диаграммы к презентации.xlsx]Лист1'!$B$13</c:f>
              <c:strCache>
                <c:ptCount val="1"/>
              </c:strCache>
            </c:strRef>
          </c:tx>
          <c:dLbls>
            <c:txPr>
              <a:bodyPr/>
              <a:lstStyle/>
              <a:p>
                <a:pPr>
                  <a:defRPr sz="2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'[диаграммы к презентации.xlsx]Лист1'!$A$14:$A$16</c:f>
              <c:strCache>
                <c:ptCount val="3"/>
                <c:pt idx="0">
                  <c:v>высшая категория</c:v>
                </c:pt>
                <c:pt idx="1">
                  <c:v>первая категория</c:v>
                </c:pt>
                <c:pt idx="2">
                  <c:v>не имеют категории</c:v>
                </c:pt>
              </c:strCache>
            </c:strRef>
          </c:cat>
          <c:val>
            <c:numRef>
              <c:f>'[диаграммы к презентации.xlsx]Лист1'!$B$14:$B$16</c:f>
              <c:numCache>
                <c:formatCode>General</c:formatCode>
                <c:ptCount val="3"/>
                <c:pt idx="0">
                  <c:v>33</c:v>
                </c:pt>
                <c:pt idx="1">
                  <c:v>34</c:v>
                </c:pt>
                <c:pt idx="2">
                  <c:v>19</c:v>
                </c:pt>
              </c:numCache>
            </c:numRef>
          </c:val>
        </c:ser>
        <c:ser>
          <c:idx val="1"/>
          <c:order val="1"/>
          <c:tx>
            <c:strRef>
              <c:f>'[диаграммы к презентации.xlsx]Лист1'!$C$13</c:f>
              <c:strCache>
                <c:ptCount val="1"/>
              </c:strCache>
            </c:strRef>
          </c:tx>
          <c:spPr>
            <a:solidFill>
              <a:srgbClr val="FFC000"/>
            </a:solidFill>
          </c:spPr>
          <c:cat>
            <c:strRef>
              <c:f>'[диаграммы к презентации.xlsx]Лист1'!$A$14:$A$16</c:f>
              <c:strCache>
                <c:ptCount val="3"/>
                <c:pt idx="0">
                  <c:v>высшая категория</c:v>
                </c:pt>
                <c:pt idx="1">
                  <c:v>первая категория</c:v>
                </c:pt>
                <c:pt idx="2">
                  <c:v>не имеют категории</c:v>
                </c:pt>
              </c:strCache>
            </c:strRef>
          </c:cat>
          <c:val>
            <c:numRef>
              <c:f>'[диаграммы к презентации.xlsx]Лист1'!$C$14:$C$16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8541899161537088"/>
          <c:y val="0.35955057572968091"/>
          <c:w val="0.2123412980021078"/>
          <c:h val="0.27774914890409003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0.68269</cdr:x>
      <cdr:y>0.7122</cdr:y>
    </cdr:from>
    <cdr:to>
      <cdr:x>0.90384</cdr:x>
      <cdr:y>0.97359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112568" y="3384376"/>
          <a:ext cx="1656155" cy="1242121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1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75851" y="0"/>
            <a:ext cx="4342131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7F02033-4326-4162-9369-A28E6C0085F9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2131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75851" y="6542560"/>
            <a:ext cx="4342131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585EE0E3-74C4-443A-AFE1-851EE3FE5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831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1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75851" y="0"/>
            <a:ext cx="4342131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21B5D4D2-8809-4901-A0CB-EE99B54AE639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4875" cy="2582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2031" y="3271878"/>
            <a:ext cx="8016239" cy="309967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2131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75851" y="6542560"/>
            <a:ext cx="4342131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8F679568-185F-499C-9A8E-84E3F1D419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640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5001" indent="-30192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7694" indent="-24153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90771" indent="-24153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73849" indent="-24153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56926" indent="-24153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40004" indent="-24153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23081" indent="-24153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106159" indent="-24153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95E9EBD-8D42-4BB0-8F7E-464CA1671E7E}" type="slidenum">
              <a:rPr lang="ru-RU" sz="1300">
                <a:solidFill>
                  <a:prstClr val="black"/>
                </a:solidFill>
              </a:rPr>
              <a:pPr/>
              <a:t>3</a:t>
            </a:fld>
            <a:endParaRPr lang="ru-RU" sz="1300">
              <a:solidFill>
                <a:prstClr val="black"/>
              </a:solidFill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79568-185F-499C-9A8E-84E3F1D4196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898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79568-185F-499C-9A8E-84E3F1D4196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488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79568-185F-499C-9A8E-84E3F1D4196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4581525"/>
            <a:ext cx="8064500" cy="86677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noProof="0" smtClean="0"/>
              <a:t>Заголовок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5495925"/>
            <a:ext cx="8064500" cy="68580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sz="3400" b="1"/>
            </a:lvl1pPr>
          </a:lstStyle>
          <a:p>
            <a:pPr lvl="0"/>
            <a:r>
              <a:rPr lang="ru-RU" noProof="0" smtClean="0"/>
              <a:t>Подзаголовок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B4900-38E9-4345-9DD1-1D4FA3416C9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366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D6E2E-65D8-414F-B912-BCD9B7E8D35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092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05588" y="476250"/>
            <a:ext cx="2070100" cy="59055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476250"/>
            <a:ext cx="6057900" cy="59055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C04D4-A55D-46FA-BAD9-B1CA4BAF55B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122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80400" cy="8747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95288" y="1557338"/>
            <a:ext cx="8280400" cy="482441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D040B-1F4E-498D-B7B4-6C1659DABC1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062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4581525"/>
            <a:ext cx="8064500" cy="86677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noProof="0" smtClean="0"/>
              <a:t>Заголовок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5495925"/>
            <a:ext cx="8064500" cy="68580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sz="3400" b="1"/>
            </a:lvl1pPr>
          </a:lstStyle>
          <a:p>
            <a:pPr lvl="0"/>
            <a:r>
              <a:rPr lang="ru-RU" noProof="0" smtClean="0"/>
              <a:t>Подзаголовок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B4900-38E9-4345-9DD1-1D4FA3416C9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194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A0FDF-5DE5-4015-B84A-63A124793DB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252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A5AC8-E285-428B-A193-FE283A1DAD1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695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288" y="1557338"/>
            <a:ext cx="40640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1688" y="1557338"/>
            <a:ext cx="40640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80E9E-5E53-4627-93B5-105CDD2DB37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261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153EA-CD6B-4D0C-A8E7-AC597A7A35F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462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043E1-F403-4DDD-B0E2-056B0073B64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295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FDB30-D8A1-4BC4-9390-9C835BBEA6F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640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A0FDF-5DE5-4015-B84A-63A124793DB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204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7DC8D-B483-419A-8EAD-BF1BE875875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19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5B212-02C7-4972-B82D-C05F4E43507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079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D6E2E-65D8-414F-B912-BCD9B7E8D35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990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05588" y="476250"/>
            <a:ext cx="2070100" cy="59055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476250"/>
            <a:ext cx="6057900" cy="59055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C04D4-A55D-46FA-BAD9-B1CA4BAF55B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9130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80400" cy="8747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95288" y="1557338"/>
            <a:ext cx="8280400" cy="482441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D040B-1F4E-498D-B7B4-6C1659DABC1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406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4581525"/>
            <a:ext cx="8064500" cy="86677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noProof="0" smtClean="0"/>
              <a:t>Заголовок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5495925"/>
            <a:ext cx="8064500" cy="68580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sz="3400" b="1"/>
            </a:lvl1pPr>
          </a:lstStyle>
          <a:p>
            <a:pPr lvl="0"/>
            <a:r>
              <a:rPr lang="ru-RU" noProof="0" smtClean="0"/>
              <a:t>Подзаголовок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3457A-2E8A-437F-BE81-927664F95F3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736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72B2F-5103-41E9-8E33-47182673248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41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4D146-2A40-4FFC-AB06-AF463A2051A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201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288" y="1557338"/>
            <a:ext cx="40640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1688" y="1557338"/>
            <a:ext cx="40640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D8304-8481-4CED-AA61-17D418F388B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5412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4B39E-D1FC-4F1E-8E29-3B8161367F8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2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A5AC8-E285-428B-A193-FE283A1DAD1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9075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A56E5-9C34-4779-A3E0-A791AC6116C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8789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7DBA1-4E11-4BFD-A931-9E6D353B755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2186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994F0-FA4E-4080-82E4-B454119EDAC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8420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7809C-CCAD-4F30-8C29-26D72869370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7763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83777-6195-4BB2-814B-17B5E68A3F3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7851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05588" y="476250"/>
            <a:ext cx="2070100" cy="59055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476250"/>
            <a:ext cx="6057900" cy="59055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1E4B2-9C19-4E7D-8F78-E0CBE5BDDD0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8445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395288" y="476250"/>
            <a:ext cx="8280400" cy="5905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10EC8-FB6B-4CE4-B8A7-D187F0689F4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18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80400" cy="8747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95288" y="1557338"/>
            <a:ext cx="8280400" cy="482441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3757D-8B19-4077-8254-A01439C6576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3571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4581525"/>
            <a:ext cx="8064500" cy="86677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noProof="0" smtClean="0"/>
              <a:t>Заголовок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5495925"/>
            <a:ext cx="8064500" cy="68580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sz="3400" b="1"/>
            </a:lvl1pPr>
          </a:lstStyle>
          <a:p>
            <a:pPr lvl="0"/>
            <a:r>
              <a:rPr lang="ru-RU" noProof="0" smtClean="0"/>
              <a:t>Подзаголовок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3457A-2E8A-437F-BE81-927664F95F3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0803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72B2F-5103-41E9-8E33-47182673248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543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288" y="1557338"/>
            <a:ext cx="40640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1688" y="1557338"/>
            <a:ext cx="40640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80E9E-5E53-4627-93B5-105CDD2DB37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7688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4D146-2A40-4FFC-AB06-AF463A2051A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5168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288" y="1557338"/>
            <a:ext cx="40640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1688" y="1557338"/>
            <a:ext cx="40640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D8304-8481-4CED-AA61-17D418F388B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695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4B39E-D1FC-4F1E-8E29-3B8161367F8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4745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A56E5-9C34-4779-A3E0-A791AC6116C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0782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7DBA1-4E11-4BFD-A931-9E6D353B755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5091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994F0-FA4E-4080-82E4-B454119EDAC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7710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7809C-CCAD-4F30-8C29-26D72869370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5346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83777-6195-4BB2-814B-17B5E68A3F3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5420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05588" y="476250"/>
            <a:ext cx="2070100" cy="59055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476250"/>
            <a:ext cx="6057900" cy="59055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1E4B2-9C19-4E7D-8F78-E0CBE5BDDD0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7180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395288" y="476250"/>
            <a:ext cx="8280400" cy="5905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10EC8-FB6B-4CE4-B8A7-D187F0689F4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811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153EA-CD6B-4D0C-A8E7-AC597A7A35F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2354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80400" cy="8747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95288" y="1557338"/>
            <a:ext cx="8280400" cy="482441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3757D-8B19-4077-8254-A01439C6576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4030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4581525"/>
            <a:ext cx="8064500" cy="86677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noProof="0" smtClean="0"/>
              <a:t>Заголовок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5495925"/>
            <a:ext cx="8064500" cy="68580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sz="3400" b="1"/>
            </a:lvl1pPr>
          </a:lstStyle>
          <a:p>
            <a:pPr lvl="0"/>
            <a:r>
              <a:rPr lang="ru-RU" noProof="0" smtClean="0"/>
              <a:t>Подзаголовок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8A3A0-AE1F-4A03-931A-74FA233EDB8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4703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AF7CD-31C0-47E0-B6CC-651A766D7A8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47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CA1EE-D75A-45F9-AB87-35DCB4A546C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9215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288" y="1557338"/>
            <a:ext cx="40640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1688" y="1557338"/>
            <a:ext cx="40640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69E64-7FAB-4A59-A026-B28C337CB917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3073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F32FC-6326-4AA7-A235-80F04B6B1C5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5811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31DBC-1891-4D22-BAF6-9AE71C80177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7752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5013B-D1F9-41A9-9921-E53CF01833A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0339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C7F98-88D9-49DD-AF78-C737D8FA0D2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0124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23540-EDAE-4AA4-A9C0-5EBD1C1D772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43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043E1-F403-4DDD-B0E2-056B0073B64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9756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127E8-1809-45A7-8030-1C19537DA9E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9309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05588" y="476250"/>
            <a:ext cx="2070100" cy="59055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476250"/>
            <a:ext cx="6057900" cy="59055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33050-98FC-4096-9F43-7C5077A6C79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5452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395288" y="476250"/>
            <a:ext cx="8280400" cy="5905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16697-B68F-407C-A27E-2E2C884D407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2378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80400" cy="8747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95288" y="1557338"/>
            <a:ext cx="8280400" cy="482441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9FF30-EB2C-40B6-9264-9105B410C00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5579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4581525"/>
            <a:ext cx="8064500" cy="86677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noProof="0" smtClean="0"/>
              <a:t>Заголовок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5495925"/>
            <a:ext cx="8064500" cy="68580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sz="3400" b="1"/>
            </a:lvl1pPr>
          </a:lstStyle>
          <a:p>
            <a:pPr lvl="0"/>
            <a:r>
              <a:rPr lang="ru-RU" noProof="0" smtClean="0"/>
              <a:t>Подзаголовок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8A3A0-AE1F-4A03-931A-74FA233EDB8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1078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AF7CD-31C0-47E0-B6CC-651A766D7A8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2708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CA1EE-D75A-45F9-AB87-35DCB4A546C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5353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288" y="1557338"/>
            <a:ext cx="40640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1688" y="1557338"/>
            <a:ext cx="40640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69E64-7FAB-4A59-A026-B28C337CB917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5805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F32FC-6326-4AA7-A235-80F04B6B1C5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1565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31DBC-1891-4D22-BAF6-9AE71C80177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019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FDB30-D8A1-4BC4-9390-9C835BBEA6F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0926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5013B-D1F9-41A9-9921-E53CF01833A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947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C7F98-88D9-49DD-AF78-C737D8FA0D2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901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23540-EDAE-4AA4-A9C0-5EBD1C1D772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7638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127E8-1809-45A7-8030-1C19537DA9E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23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05588" y="476250"/>
            <a:ext cx="2070100" cy="59055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476250"/>
            <a:ext cx="6057900" cy="59055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33050-98FC-4096-9F43-7C5077A6C79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3581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395288" y="476250"/>
            <a:ext cx="8280400" cy="5905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16697-B68F-407C-A27E-2E2C884D407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4652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80400" cy="8747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95288" y="1557338"/>
            <a:ext cx="8280400" cy="482441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9FF30-EB2C-40B6-9264-9105B410C00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223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7DC8D-B483-419A-8EAD-BF1BE875875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141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5B212-02C7-4972-B82D-C05F4E43507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195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76250"/>
            <a:ext cx="82804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557338"/>
            <a:ext cx="828040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		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95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3D932B-F339-4E9F-9BFC-B7E6D9405544}" type="slidenum">
              <a:rPr lang="ru-RU">
                <a:solidFill>
                  <a:prstClr val="black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41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76250"/>
            <a:ext cx="82804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557338"/>
            <a:ext cx="828040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		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95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3D932B-F339-4E9F-9BFC-B7E6D9405544}" type="slidenum">
              <a:rPr lang="ru-RU">
                <a:solidFill>
                  <a:prstClr val="black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63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76250"/>
            <a:ext cx="82804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557338"/>
            <a:ext cx="828040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		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95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BC0488-BE0F-4CDE-9736-52D62D19F0D0}" type="slidenum">
              <a:rPr lang="ru-RU">
                <a:solidFill>
                  <a:prstClr val="black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2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76250"/>
            <a:ext cx="82804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557338"/>
            <a:ext cx="828040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		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95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BC0488-BE0F-4CDE-9736-52D62D19F0D0}" type="slidenum">
              <a:rPr lang="ru-RU">
                <a:solidFill>
                  <a:prstClr val="black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35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76250"/>
            <a:ext cx="82804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557338"/>
            <a:ext cx="828040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		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95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B07EE2-8C5C-4373-8B3F-6714162BCF68}" type="slidenum">
              <a:rPr lang="ru-RU">
                <a:solidFill>
                  <a:prstClr val="black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873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76250"/>
            <a:ext cx="82804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557338"/>
            <a:ext cx="828040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		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95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B07EE2-8C5C-4373-8B3F-6714162BCF68}" type="slidenum">
              <a:rPr lang="ru-RU">
                <a:solidFill>
                  <a:prstClr val="black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835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88640"/>
            <a:ext cx="8280400" cy="4248472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Региональная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 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/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научно-практическая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конференции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/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</a:br>
            <a:r>
              <a:rPr lang="ru-RU" sz="3600" dirty="0" smtClean="0">
                <a:solidFill>
                  <a:srgbClr val="00B050"/>
                </a:solidFill>
                <a:latin typeface="Times New Roman"/>
              </a:rPr>
              <a:t>«</a:t>
            </a:r>
            <a:r>
              <a:rPr lang="ru-RU" sz="3600" dirty="0">
                <a:solidFill>
                  <a:srgbClr val="00B050"/>
                </a:solidFill>
                <a:latin typeface="Times New Roman"/>
              </a:rPr>
              <a:t>Современные педагогические технологии как инструмент развития педагогического </a:t>
            </a:r>
            <a:r>
              <a:rPr lang="ru-RU" sz="3600" dirty="0" smtClean="0">
                <a:solidFill>
                  <a:srgbClr val="00B050"/>
                </a:solidFill>
                <a:latin typeface="Times New Roman"/>
              </a:rPr>
              <a:t>мастерства </a:t>
            </a:r>
            <a:r>
              <a:rPr lang="ru-RU" sz="3600" dirty="0">
                <a:solidFill>
                  <a:srgbClr val="00B050"/>
                </a:solidFill>
                <a:latin typeface="Times New Roman"/>
              </a:rPr>
              <a:t>учителя</a:t>
            </a:r>
            <a:r>
              <a:rPr lang="ru-RU" sz="3600" dirty="0" smtClean="0">
                <a:solidFill>
                  <a:srgbClr val="00B050"/>
                </a:solidFill>
                <a:latin typeface="Times New Roman"/>
              </a:rPr>
              <a:t>»</a:t>
            </a:r>
            <a:br>
              <a:rPr lang="ru-RU" sz="3600" dirty="0" smtClean="0">
                <a:solidFill>
                  <a:srgbClr val="00B050"/>
                </a:solidFill>
                <a:latin typeface="Times New Roman"/>
              </a:rPr>
            </a:br>
            <a:r>
              <a:rPr lang="ru-RU" sz="3600" i="1" dirty="0" smtClean="0">
                <a:solidFill>
                  <a:srgbClr val="0070C0"/>
                </a:solidFill>
                <a:latin typeface="Times New Roman"/>
              </a:rPr>
              <a:t>20 октября 2016</a:t>
            </a:r>
            <a:endParaRPr lang="ru-RU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45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72534"/>
            <a:ext cx="8280400" cy="1024218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Всероссийская олимпиада    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smtClean="0">
                <a:solidFill>
                  <a:srgbClr val="FF0000"/>
                </a:solidFill>
              </a:rPr>
              <a:t>             школьников</a:t>
            </a:r>
            <a:endParaRPr lang="ru-RU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6620421"/>
              </p:ext>
            </p:extLst>
          </p:nvPr>
        </p:nvGraphicFramePr>
        <p:xfrm>
          <a:off x="0" y="1385273"/>
          <a:ext cx="9000600" cy="4965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6"/>
                <a:gridCol w="1583778"/>
                <a:gridCol w="1872208"/>
                <a:gridCol w="1728192"/>
                <a:gridCol w="1440160"/>
                <a:gridCol w="1584176"/>
              </a:tblGrid>
              <a:tr h="5650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Школьный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этап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Муниципаль-ный</a:t>
                      </a:r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этап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Победители призёры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Региональный этап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Победители призёры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04941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2011-2012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sng" dirty="0" smtClean="0">
                          <a:solidFill>
                            <a:srgbClr val="0099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550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99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участников</a:t>
                      </a:r>
                      <a:endParaRPr lang="ru-RU" sz="1800" b="1" dirty="0">
                        <a:solidFill>
                          <a:srgbClr val="0099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sng" dirty="0" smtClean="0">
                          <a:solidFill>
                            <a:srgbClr val="0099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169 </a:t>
                      </a:r>
                      <a:r>
                        <a:rPr lang="ru-RU" sz="1800" b="1" dirty="0" smtClean="0">
                          <a:solidFill>
                            <a:srgbClr val="0099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участников</a:t>
                      </a:r>
                      <a:endParaRPr lang="ru-RU" sz="1800" b="1" dirty="0">
                        <a:solidFill>
                          <a:srgbClr val="0099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sng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победитель</a:t>
                      </a:r>
                    </a:p>
                    <a:p>
                      <a:pPr algn="ctr"/>
                      <a:r>
                        <a:rPr lang="ru-RU" sz="1800" b="1" u="sng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призёр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sng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8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участника</a:t>
                      </a:r>
                      <a:endParaRPr lang="ru-RU" sz="18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72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2012-2013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sng" dirty="0" smtClean="0">
                          <a:solidFill>
                            <a:srgbClr val="0099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625 </a:t>
                      </a:r>
                      <a:r>
                        <a:rPr lang="ru-RU" sz="1800" b="1" dirty="0" smtClean="0">
                          <a:solidFill>
                            <a:srgbClr val="0099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участников</a:t>
                      </a:r>
                      <a:endParaRPr lang="ru-RU" sz="1800" b="1" dirty="0">
                        <a:solidFill>
                          <a:srgbClr val="0099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sng" dirty="0" smtClean="0">
                          <a:solidFill>
                            <a:srgbClr val="0099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223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99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участника</a:t>
                      </a:r>
                      <a:endParaRPr lang="ru-RU" sz="1800" b="1" dirty="0">
                        <a:solidFill>
                          <a:srgbClr val="0099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sng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победитель</a:t>
                      </a:r>
                    </a:p>
                    <a:p>
                      <a:pPr algn="ctr"/>
                      <a:r>
                        <a:rPr lang="ru-RU" sz="1800" b="1" u="sng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призёров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sng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8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участника</a:t>
                      </a:r>
                      <a:endParaRPr lang="ru-RU" sz="18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sng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призёр</a:t>
                      </a:r>
                      <a:endParaRPr lang="ru-RU" sz="1800" b="1" u="sng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72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2013-2014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sng" dirty="0" smtClean="0">
                          <a:solidFill>
                            <a:srgbClr val="0099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633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99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участника</a:t>
                      </a:r>
                      <a:endParaRPr lang="ru-RU" sz="1800" b="1" dirty="0">
                        <a:solidFill>
                          <a:srgbClr val="0099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sng" dirty="0" smtClean="0">
                          <a:solidFill>
                            <a:srgbClr val="0099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99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участник</a:t>
                      </a:r>
                      <a:endParaRPr lang="ru-RU" sz="1800" b="1" dirty="0">
                        <a:solidFill>
                          <a:srgbClr val="0099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sng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победителей</a:t>
                      </a:r>
                    </a:p>
                    <a:p>
                      <a:pPr algn="ctr"/>
                      <a:r>
                        <a:rPr lang="ru-RU" sz="1800" b="1" u="sng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(26/6)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призёра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sng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8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участника</a:t>
                      </a:r>
                      <a:endParaRPr lang="ru-RU" sz="18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b="1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72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2014-2015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sng" dirty="0" smtClean="0">
                          <a:solidFill>
                            <a:srgbClr val="0099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1106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99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участника</a:t>
                      </a:r>
                      <a:endParaRPr lang="ru-RU" sz="1800" b="1" dirty="0">
                        <a:solidFill>
                          <a:srgbClr val="0099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sng" dirty="0" smtClean="0">
                          <a:solidFill>
                            <a:srgbClr val="0099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247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99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участника</a:t>
                      </a:r>
                      <a:endParaRPr lang="ru-RU" sz="1800" b="1" dirty="0">
                        <a:solidFill>
                          <a:srgbClr val="0099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sng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победителей</a:t>
                      </a:r>
                    </a:p>
                    <a:p>
                      <a:pPr algn="ctr"/>
                      <a:r>
                        <a:rPr lang="ru-RU" sz="1800" b="1" u="sng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призёра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sng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7(6)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участника</a:t>
                      </a:r>
                      <a:endParaRPr lang="ru-RU" sz="18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призёра</a:t>
                      </a:r>
                    </a:p>
                  </a:txBody>
                  <a:tcPr/>
                </a:tc>
              </a:tr>
              <a:tr h="54056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2015-2016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sng" dirty="0" smtClean="0">
                          <a:solidFill>
                            <a:srgbClr val="0099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1075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99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участников</a:t>
                      </a:r>
                      <a:endParaRPr lang="ru-RU" sz="1800" b="1" dirty="0">
                        <a:solidFill>
                          <a:srgbClr val="0099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sng" dirty="0" smtClean="0">
                          <a:solidFill>
                            <a:srgbClr val="0099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242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99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участника</a:t>
                      </a:r>
                      <a:endParaRPr lang="ru-RU" sz="1800" b="1" dirty="0">
                        <a:solidFill>
                          <a:srgbClr val="0099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sng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победителя</a:t>
                      </a:r>
                    </a:p>
                    <a:p>
                      <a:pPr algn="ctr"/>
                      <a:r>
                        <a:rPr lang="ru-RU" sz="1800" b="1" u="sng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r>
                        <a:rPr lang="ru-RU" sz="1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призёров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sng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5(4)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участника</a:t>
                      </a:r>
                      <a:endParaRPr lang="ru-RU" sz="18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призёра</a:t>
                      </a:r>
                    </a:p>
                    <a:p>
                      <a:pPr algn="ctr"/>
                      <a:endParaRPr lang="ru-RU" sz="1800" b="1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394" y="18986"/>
            <a:ext cx="1682001" cy="1321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68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600" b="0" i="1" dirty="0" smtClean="0">
                <a:solidFill>
                  <a:srgbClr val="6007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Олимпиады, </a:t>
            </a:r>
            <a:br>
              <a:rPr lang="ru-RU" sz="3600" b="0" i="1" dirty="0" smtClean="0">
                <a:solidFill>
                  <a:srgbClr val="6007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600" b="0" i="1" dirty="0" smtClean="0">
                <a:solidFill>
                  <a:srgbClr val="6007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творческие конкурсы, фестивали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ln w="28575">
            <a:solidFill>
              <a:srgbClr val="6007B9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b="1" i="1" u="sng" dirty="0" smtClean="0">
                <a:solidFill>
                  <a:srgbClr val="009900"/>
                </a:solidFill>
                <a:latin typeface="Times New Roman" pitchFamily="18" charset="0"/>
              </a:rPr>
              <a:t>__704 участника  </a:t>
            </a:r>
          </a:p>
          <a:p>
            <a:r>
              <a:rPr lang="ru-RU" b="1" i="1" u="sng" dirty="0" smtClean="0">
                <a:solidFill>
                  <a:srgbClr val="009900"/>
                </a:solidFill>
                <a:latin typeface="Times New Roman" pitchFamily="18" charset="0"/>
              </a:rPr>
              <a:t>Из них: </a:t>
            </a:r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</a:rPr>
              <a:t>20 победителей</a:t>
            </a:r>
            <a:r>
              <a:rPr lang="ru-RU" b="1" i="1" u="sng" dirty="0" smtClean="0">
                <a:solidFill>
                  <a:srgbClr val="009900"/>
                </a:solidFill>
                <a:latin typeface="Times New Roman" pitchFamily="18" charset="0"/>
              </a:rPr>
              <a:t> и  </a:t>
            </a:r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</a:rPr>
              <a:t> 35 призёров</a:t>
            </a:r>
          </a:p>
        </p:txBody>
      </p:sp>
      <p:pic>
        <p:nvPicPr>
          <p:cNvPr id="51204" name="i-main-pic" descr="&amp;Kcy;&amp;acy;&amp;rcy;&amp;tcy;&amp;icy;&amp;ncy;&amp;kcy;&amp;acy; 368 &amp;icy;&amp;zcy; 1731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24944"/>
            <a:ext cx="183515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34868"/>
            <a:ext cx="20478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811" y="3240856"/>
            <a:ext cx="15621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81128"/>
            <a:ext cx="3308684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4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600" y="116632"/>
            <a:ext cx="8280400" cy="2376264"/>
          </a:xfrm>
        </p:spPr>
        <p:txBody>
          <a:bodyPr/>
          <a:lstStyle/>
          <a:p>
            <a:pPr algn="ctr"/>
            <a:r>
              <a:rPr lang="ru-RU" sz="2400" i="1" u="sng" dirty="0">
                <a:solidFill>
                  <a:srgbClr val="E62F10"/>
                </a:solidFill>
              </a:rPr>
              <a:t>Три качества – обширные знания, привычка мыслить и благородство чувств – необходимы для того, чтобы человек был образованным в полном смысле этого слова. </a:t>
            </a:r>
            <a:r>
              <a:rPr lang="ru-RU" sz="2400" i="1" dirty="0">
                <a:solidFill>
                  <a:srgbClr val="E62F10"/>
                </a:solidFill>
              </a:rPr>
              <a:t>Чернышевский Н.Г.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2708920"/>
            <a:ext cx="8280400" cy="3672830"/>
          </a:xfrm>
          <a:ln>
            <a:solidFill>
              <a:srgbClr val="00B0F0"/>
            </a:solidFill>
          </a:ln>
        </p:spPr>
        <p:txBody>
          <a:bodyPr/>
          <a:lstStyle/>
          <a:p>
            <a:pPr marL="0" lvl="0" indent="0" algn="ctr">
              <a:lnSpc>
                <a:spcPct val="80000"/>
              </a:lnSpc>
              <a:buClrTx/>
              <a:buSzTx/>
              <a:buNone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этом году </a:t>
            </a:r>
            <a:r>
              <a:rPr kumimoji="0" lang="ru-RU" sz="4000" b="1" i="1" kern="1200" dirty="0">
                <a:solidFill>
                  <a:srgbClr val="0000FF"/>
                </a:solidFill>
                <a:latin typeface="Calibri"/>
              </a:rPr>
              <a:t> </a:t>
            </a:r>
            <a:r>
              <a:rPr kumimoji="0" lang="ru-RU" sz="4000" b="1" i="1" u="sng" kern="1200" dirty="0" smtClean="0">
                <a:solidFill>
                  <a:srgbClr val="00B050"/>
                </a:solidFill>
                <a:latin typeface="Calibri"/>
              </a:rPr>
              <a:t>43 человека (50%)</a:t>
            </a:r>
            <a:endParaRPr kumimoji="0" lang="ru-RU" sz="4000" b="1" i="1" u="sng" kern="1200" dirty="0">
              <a:solidFill>
                <a:srgbClr val="00B050"/>
              </a:solidFill>
              <a:latin typeface="Calibri"/>
            </a:endParaRPr>
          </a:p>
          <a:p>
            <a:pPr marL="0" lvl="0" indent="0" algn="ctr">
              <a:lnSpc>
                <a:spcPct val="80000"/>
              </a:lnSpc>
              <a:buClrTx/>
              <a:buSzTx/>
              <a:buNone/>
            </a:pPr>
            <a:r>
              <a:rPr kumimoji="0" lang="ru-RU" sz="4000" b="1" i="1" kern="1200" dirty="0">
                <a:solidFill>
                  <a:srgbClr val="0000FF"/>
                </a:solidFill>
                <a:latin typeface="Calibri"/>
              </a:rPr>
              <a:t>п</a:t>
            </a:r>
            <a:r>
              <a:rPr kumimoji="0" lang="ru-RU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рошли</a:t>
            </a:r>
            <a:r>
              <a:rPr kumimoji="0" lang="ru-RU" sz="4000" b="1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курсы</a:t>
            </a:r>
            <a:endParaRPr kumimoji="0" lang="ru-RU" sz="4000" b="1" i="1" u="sng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lvl="0" indent="0" algn="ctr">
              <a:lnSpc>
                <a:spcPct val="80000"/>
              </a:lnSpc>
              <a:buClrTx/>
              <a:buSzTx/>
              <a:buNone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повышения квалификации</a:t>
            </a:r>
          </a:p>
          <a:p>
            <a:pPr marL="0" lvl="0" indent="0" algn="ctr">
              <a:lnSpc>
                <a:spcPct val="80000"/>
              </a:lnSpc>
              <a:buClrTx/>
              <a:buSzTx/>
              <a:buNone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2800" b="1" i="1" u="sng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lvl="0" indent="0">
              <a:lnSpc>
                <a:spcPct val="80000"/>
              </a:lnSpc>
              <a:buClrTx/>
              <a:buSzTx/>
              <a:buNone/>
            </a:pPr>
            <a:r>
              <a:rPr kumimoji="0" lang="ru-RU" sz="1800" b="1" i="1" kern="1200" dirty="0" smtClean="0">
                <a:solidFill>
                  <a:srgbClr val="0000FF"/>
                </a:solidFill>
                <a:latin typeface="Calibri"/>
              </a:rPr>
              <a:t> </a:t>
            </a:r>
            <a:endParaRPr kumimoji="0" lang="ru-RU" sz="1800" b="1" i="1" kern="1200" dirty="0">
              <a:solidFill>
                <a:srgbClr val="00B050"/>
              </a:solidFill>
              <a:latin typeface="Calibri"/>
            </a:endParaRPr>
          </a:p>
          <a:p>
            <a:pPr marL="0" lvl="0" indent="0">
              <a:lnSpc>
                <a:spcPct val="80000"/>
              </a:lnSpc>
              <a:buClrTx/>
              <a:buSzTx/>
              <a:buNone/>
            </a:pPr>
            <a:endParaRPr kumimoji="0" lang="ru-RU" sz="1800" b="1" i="1" kern="1200" dirty="0">
              <a:solidFill>
                <a:srgbClr val="00B050"/>
              </a:solidFill>
              <a:latin typeface="Calibri"/>
            </a:endParaRPr>
          </a:p>
          <a:p>
            <a:pPr marL="0" lvl="0" indent="0">
              <a:lnSpc>
                <a:spcPct val="80000"/>
              </a:lnSpc>
              <a:buClrTx/>
              <a:buSzTx/>
              <a:buNone/>
            </a:pPr>
            <a:endParaRPr kumimoji="0" lang="ru-RU" sz="1800" b="1" i="1" kern="1200" dirty="0">
              <a:solidFill>
                <a:srgbClr val="00B050"/>
              </a:solidFill>
              <a:latin typeface="Calibri"/>
            </a:endParaRPr>
          </a:p>
          <a:p>
            <a:pPr marL="0" lvl="0" indent="0">
              <a:lnSpc>
                <a:spcPct val="80000"/>
              </a:lnSpc>
              <a:buClrTx/>
              <a:buSzTx/>
              <a:buNone/>
            </a:pPr>
            <a:endParaRPr kumimoji="0" lang="ru-RU" sz="1800" b="1" i="1" kern="1200" dirty="0">
              <a:solidFill>
                <a:srgbClr val="00B050"/>
              </a:solidFill>
              <a:latin typeface="Calibri"/>
            </a:endParaRPr>
          </a:p>
          <a:p>
            <a:pPr marL="0" lvl="0" indent="0">
              <a:lnSpc>
                <a:spcPct val="80000"/>
              </a:lnSpc>
              <a:buClrTx/>
              <a:buSzTx/>
              <a:buNone/>
            </a:pPr>
            <a:endParaRPr kumimoji="0" lang="ru-RU" sz="1800" b="1" i="1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  <a:p>
            <a:pPr marL="0" indent="0">
              <a:buNone/>
            </a:pPr>
            <a:endParaRPr lang="ru-RU" sz="2000" dirty="0">
              <a:solidFill>
                <a:srgbClr val="0070C0"/>
              </a:solidFill>
            </a:endParaRPr>
          </a:p>
          <a:p>
            <a:endParaRPr lang="ru-RU" sz="2400" dirty="0" smtClean="0">
              <a:solidFill>
                <a:srgbClr val="0070C0"/>
              </a:solidFill>
            </a:endParaRPr>
          </a:p>
          <a:p>
            <a:endParaRPr lang="ru-RU" sz="2400" dirty="0" smtClean="0">
              <a:solidFill>
                <a:srgbClr val="0070C0"/>
              </a:solidFill>
            </a:endParaRPr>
          </a:p>
          <a:p>
            <a:endParaRPr lang="ru-RU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0070C0"/>
              </a:solidFill>
            </a:endParaRPr>
          </a:p>
          <a:p>
            <a:endParaRPr lang="ru-RU" sz="2400" dirty="0">
              <a:solidFill>
                <a:srgbClr val="0070C0"/>
              </a:solidFill>
            </a:endParaRPr>
          </a:p>
          <a:p>
            <a:endParaRPr lang="ru-RU" sz="2400" dirty="0" smtClean="0">
              <a:solidFill>
                <a:srgbClr val="0070C0"/>
              </a:solidFill>
            </a:endParaRPr>
          </a:p>
          <a:p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96" y="27870"/>
            <a:ext cx="11239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75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980728"/>
            <a:ext cx="8280400" cy="5401022"/>
          </a:xfrm>
        </p:spPr>
        <p:txBody>
          <a:bodyPr/>
          <a:lstStyle/>
          <a:p>
            <a:r>
              <a:rPr lang="ru-RU" i="1" u="sng" dirty="0" smtClean="0">
                <a:solidFill>
                  <a:srgbClr val="FF0000"/>
                </a:solidFill>
              </a:rPr>
              <a:t>4 выпускника  </a:t>
            </a:r>
            <a:r>
              <a:rPr lang="ru-RU" dirty="0" smtClean="0">
                <a:solidFill>
                  <a:srgbClr val="00B050"/>
                </a:solidFill>
              </a:rPr>
              <a:t>9 </a:t>
            </a:r>
            <a:r>
              <a:rPr lang="ru-RU" dirty="0">
                <a:solidFill>
                  <a:srgbClr val="00B050"/>
                </a:solidFill>
              </a:rPr>
              <a:t>классов </a:t>
            </a:r>
            <a:r>
              <a:rPr lang="ru-RU" dirty="0" smtClean="0">
                <a:solidFill>
                  <a:srgbClr val="00B050"/>
                </a:solidFill>
              </a:rPr>
              <a:t>получили аттестат </a:t>
            </a:r>
            <a:r>
              <a:rPr lang="ru-RU" dirty="0">
                <a:solidFill>
                  <a:srgbClr val="00B050"/>
                </a:solidFill>
              </a:rPr>
              <a:t>об основном общем </a:t>
            </a:r>
            <a:r>
              <a:rPr lang="ru-RU" dirty="0" smtClean="0">
                <a:solidFill>
                  <a:srgbClr val="00B050"/>
                </a:solidFill>
              </a:rPr>
              <a:t>образовании </a:t>
            </a:r>
            <a:r>
              <a:rPr lang="ru-RU" dirty="0">
                <a:solidFill>
                  <a:srgbClr val="00B050"/>
                </a:solidFill>
              </a:rPr>
              <a:t>с </a:t>
            </a:r>
            <a:r>
              <a:rPr lang="ru-RU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отличием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40" y="2636912"/>
            <a:ext cx="482960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452246"/>
            <a:ext cx="3785075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EB8803"/>
              </a:buClr>
            </a:pPr>
            <a:r>
              <a:rPr lang="ru-RU" sz="2800" b="1" dirty="0" smtClean="0">
                <a:solidFill>
                  <a:srgbClr val="163CFA"/>
                </a:solidFill>
              </a:rPr>
              <a:t>Данилов Сергей</a:t>
            </a:r>
          </a:p>
          <a:p>
            <a:pPr lvl="0">
              <a:buClr>
                <a:srgbClr val="EB8803"/>
              </a:buClr>
            </a:pPr>
            <a:r>
              <a:rPr lang="ru-RU" sz="2800" b="1" dirty="0" err="1" smtClean="0">
                <a:solidFill>
                  <a:srgbClr val="163CFA"/>
                </a:solidFill>
              </a:rPr>
              <a:t>Горькова</a:t>
            </a:r>
            <a:r>
              <a:rPr lang="ru-RU" sz="2800" b="1" dirty="0" smtClean="0">
                <a:solidFill>
                  <a:srgbClr val="163CFA"/>
                </a:solidFill>
              </a:rPr>
              <a:t> Елена</a:t>
            </a:r>
          </a:p>
          <a:p>
            <a:pPr lvl="0">
              <a:buClr>
                <a:srgbClr val="EB8803"/>
              </a:buClr>
            </a:pPr>
            <a:r>
              <a:rPr lang="ru-RU" sz="2800" b="1" dirty="0" smtClean="0">
                <a:solidFill>
                  <a:srgbClr val="163CFA"/>
                </a:solidFill>
              </a:rPr>
              <a:t>Селифанова Софья</a:t>
            </a:r>
          </a:p>
          <a:p>
            <a:pPr lvl="0">
              <a:buClr>
                <a:srgbClr val="EB8803"/>
              </a:buClr>
            </a:pPr>
            <a:r>
              <a:rPr lang="ru-RU" sz="2800" b="1" dirty="0" err="1" smtClean="0">
                <a:solidFill>
                  <a:srgbClr val="163CFA"/>
                </a:solidFill>
              </a:rPr>
              <a:t>Тутукина</a:t>
            </a:r>
            <a:r>
              <a:rPr lang="ru-RU" sz="2800" b="1" dirty="0" smtClean="0">
                <a:solidFill>
                  <a:srgbClr val="163CFA"/>
                </a:solidFill>
              </a:rPr>
              <a:t> Юлия</a:t>
            </a:r>
            <a:endParaRPr lang="ru-RU" sz="2800" b="1" dirty="0">
              <a:solidFill>
                <a:srgbClr val="163C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011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Поступление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4969641"/>
              </p:ext>
            </p:extLst>
          </p:nvPr>
        </p:nvGraphicFramePr>
        <p:xfrm>
          <a:off x="395288" y="1916837"/>
          <a:ext cx="8569200" cy="3816418"/>
        </p:xfrm>
        <a:graphic>
          <a:graphicData uri="http://schemas.openxmlformats.org/drawingml/2006/table">
            <a:tbl>
              <a:tblPr firstRow="1" firstCol="1" bandRow="1"/>
              <a:tblGrid>
                <a:gridCol w="711683"/>
                <a:gridCol w="1199427"/>
                <a:gridCol w="537410"/>
                <a:gridCol w="1584176"/>
                <a:gridCol w="936104"/>
                <a:gridCol w="720080"/>
                <a:gridCol w="720080"/>
                <a:gridCol w="720080"/>
                <a:gridCol w="1440160"/>
              </a:tblGrid>
              <a:tr h="88610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Класс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19" marR="7619" marT="7619" marB="7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выпускников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19" marR="7619" marT="7619" marB="7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класс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19" marR="7619" marT="7619" marB="7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Техникум, колледж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19" marR="7619" marT="7619" marB="7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ПУ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19" marR="7619" marT="7619" marB="7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работают и не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учатся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19" marR="7619" marT="7619" marB="7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52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ОУ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19" marR="7619" marT="7619" marB="7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Другие ОУ 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(в т.ч.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гимназии, лицеи)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19" marR="7619" marT="7619" marB="7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19" marR="7619" marT="7619" marB="7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Платно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19" marR="7619" marT="7619" marB="7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19" marR="7619" marT="7619" marB="7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Платно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19" marR="7619" marT="7619" marB="7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9" marR="7619" marT="7619" marB="7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29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«А»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19" marR="7619" marT="7619" marB="7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 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19" marR="7619" marT="7619" marB="7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19" marR="7619" marT="7619" marB="7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19" marR="7619" marT="7619" marB="7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19" marR="7619" marT="7619" marB="7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19" marR="7619" marT="7619" marB="7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19" marR="7619" marT="7619" marB="7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19" marR="7619" marT="7619" marB="7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19" marR="7619" marT="7619" marB="7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29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«Б»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19" marR="7619" marT="7619" marB="7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19" marR="7619" marT="7619" marB="7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19" marR="7619" marT="7619" marB="7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19" marR="7619" marT="7619" marB="7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19" marR="7619" marT="7619" marB="7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19" marR="7619" marT="7619" marB="7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19" marR="7619" marT="7619" marB="7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19" marR="7619" marT="7619" marB="7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19" marR="7619" marT="7619" marB="7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29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«В»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19" marR="7619" marT="7619" marB="7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19" marR="7619" marT="7619" marB="7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19" marR="7619" marT="7619" marB="7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19" marR="7619" marT="7619" marB="7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19" marR="7619" marT="7619" marB="7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19" marR="7619" marT="7619" marB="7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19" marR="7619" marT="7619" marB="7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19" marR="7619" marT="7619" marB="7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19" marR="7619" marT="7619" marB="7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29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«Г»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19" marR="7619" marT="7619" marB="7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19" marR="7619" marT="7619" marB="7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19" marR="7619" marT="7619" marB="7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19" marR="7619" marT="7619" marB="7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19" marR="7619" marT="7619" marB="7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19" marR="7619" marT="7619" marB="7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19" marR="7619" marT="7619" marB="7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19" marR="7619" marT="7619" marB="7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19" marR="7619" marT="7619" marB="7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29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«Д»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19" marR="7619" marT="7619" marB="7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19" marR="7619" marT="7619" marB="7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19" marR="7619" marT="7619" marB="7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19" marR="7619" marT="7619" marB="7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19" marR="7619" marT="7619" marB="7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19" marR="7619" marT="7619" marB="7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19" marR="7619" marT="7619" marB="7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19" marR="7619" marT="7619" marB="7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19" marR="7619" marT="7619" marB="7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29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</a:t>
                      </a:r>
                      <a:endParaRPr lang="ru-RU" sz="16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19" marR="7619" marT="7619" marB="7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111</a:t>
                      </a:r>
                      <a:endParaRPr lang="ru-RU" sz="16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19" marR="7619" marT="7619" marB="7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</a:t>
                      </a:r>
                      <a:endParaRPr lang="ru-RU" sz="16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19" marR="7619" marT="7619" marB="7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6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19" marR="7619" marT="7619" marB="7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</a:t>
                      </a:r>
                      <a:endParaRPr lang="ru-RU" sz="16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19" marR="7619" marT="7619" marB="7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6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19" marR="7619" marT="7619" marB="7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6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19" marR="7619" marT="7619" marB="7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6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19" marR="7619" marT="7619" marB="7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19" marR="7619" marT="7619" marB="76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9361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836712"/>
            <a:ext cx="8280400" cy="5545038"/>
          </a:xfrm>
        </p:spPr>
        <p:txBody>
          <a:bodyPr/>
          <a:lstStyle/>
          <a:p>
            <a:pPr lvl="0">
              <a:buClr>
                <a:srgbClr val="EB8803"/>
              </a:buClr>
            </a:pPr>
            <a:r>
              <a:rPr lang="ru-RU" i="1" u="sng" dirty="0" smtClean="0">
                <a:solidFill>
                  <a:srgbClr val="FF0000"/>
                </a:solidFill>
              </a:rPr>
              <a:t>  4 выпускника  </a:t>
            </a:r>
            <a:r>
              <a:rPr lang="ru-RU" dirty="0" smtClean="0">
                <a:solidFill>
                  <a:srgbClr val="00B050"/>
                </a:solidFill>
              </a:rPr>
              <a:t>11 </a:t>
            </a:r>
            <a:r>
              <a:rPr lang="ru-RU" dirty="0">
                <a:solidFill>
                  <a:srgbClr val="00B050"/>
                </a:solidFill>
              </a:rPr>
              <a:t>классов </a:t>
            </a:r>
            <a:r>
              <a:rPr lang="ru-RU" dirty="0" smtClean="0">
                <a:solidFill>
                  <a:srgbClr val="00B050"/>
                </a:solidFill>
              </a:rPr>
              <a:t>окончили школу с медалями</a:t>
            </a:r>
          </a:p>
          <a:p>
            <a:pPr lvl="0">
              <a:buClr>
                <a:srgbClr val="EB8803"/>
              </a:buClr>
            </a:pPr>
            <a:r>
              <a:rPr lang="ru-RU" dirty="0" smtClean="0">
                <a:solidFill>
                  <a:srgbClr val="163CFA"/>
                </a:solidFill>
              </a:rPr>
              <a:t>Васютина Ольга Владимировна</a:t>
            </a:r>
          </a:p>
          <a:p>
            <a:pPr lvl="0">
              <a:buClr>
                <a:srgbClr val="EB8803"/>
              </a:buClr>
            </a:pPr>
            <a:r>
              <a:rPr lang="ru-RU" dirty="0" smtClean="0">
                <a:solidFill>
                  <a:srgbClr val="163CFA"/>
                </a:solidFill>
              </a:rPr>
              <a:t>Гаврилина Алена Эдуардовна</a:t>
            </a:r>
          </a:p>
          <a:p>
            <a:pPr lvl="0">
              <a:buClr>
                <a:srgbClr val="EB8803"/>
              </a:buClr>
            </a:pPr>
            <a:r>
              <a:rPr lang="ru-RU" dirty="0" err="1" smtClean="0">
                <a:solidFill>
                  <a:srgbClr val="163CFA"/>
                </a:solidFill>
              </a:rPr>
              <a:t>Легкоступова</a:t>
            </a:r>
            <a:r>
              <a:rPr lang="ru-RU" dirty="0" smtClean="0">
                <a:solidFill>
                  <a:srgbClr val="163CFA"/>
                </a:solidFill>
              </a:rPr>
              <a:t> Таисия Игоревна</a:t>
            </a:r>
          </a:p>
          <a:p>
            <a:pPr lvl="0">
              <a:buClr>
                <a:srgbClr val="EB8803"/>
              </a:buClr>
            </a:pPr>
            <a:r>
              <a:rPr lang="ru-RU" dirty="0" smtClean="0">
                <a:solidFill>
                  <a:srgbClr val="163CFA"/>
                </a:solidFill>
              </a:rPr>
              <a:t>Нестеренко Елизавета Сергеевна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697" y="4985792"/>
            <a:ext cx="281130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64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163CFA"/>
                </a:solidFill>
              </a:rPr>
              <a:t>Поступление-2016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412776"/>
          <a:ext cx="8208912" cy="309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4546"/>
                <a:gridCol w="1713164"/>
                <a:gridCol w="1570401"/>
                <a:gridCol w="1499019"/>
                <a:gridCol w="1641782"/>
              </a:tblGrid>
              <a:tr h="1032115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выпускников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cap="all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 (</a:t>
                      </a:r>
                      <a:r>
                        <a:rPr lang="ru-RU" sz="1800" b="1" cap="all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кол-во/%)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cap="all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платно </a:t>
                      </a:r>
                      <a:r>
                        <a:rPr lang="ru-RU" sz="1800" cap="all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800" b="1" cap="all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кол-во/%).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cap="all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пед</a:t>
                      </a:r>
                      <a:r>
                        <a:rPr lang="ru-RU" sz="1800" b="1" kern="1200" cap="all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cap="all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вузы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СПО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0642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cap="all" dirty="0" smtClean="0">
                          <a:latin typeface="Times New Roman"/>
                          <a:ea typeface="Times New Roman"/>
                          <a:cs typeface="Times New Roman"/>
                        </a:rPr>
                        <a:t>67 </a:t>
                      </a:r>
                      <a:r>
                        <a:rPr lang="ru-RU" sz="2400" b="1" cap="all" dirty="0">
                          <a:latin typeface="Times New Roman"/>
                          <a:ea typeface="Times New Roman"/>
                          <a:cs typeface="Times New Roman"/>
                        </a:rPr>
                        <a:t>чел.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cap="all" dirty="0" smtClean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2400" b="1" cap="all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cap="all" dirty="0" smtClean="0">
                          <a:latin typeface="Times New Roman"/>
                          <a:ea typeface="Times New Roman"/>
                          <a:cs typeface="Times New Roman"/>
                        </a:rPr>
                        <a:t>чел./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cap="all" dirty="0" smtClean="0">
                          <a:latin typeface="Times New Roman"/>
                          <a:ea typeface="Times New Roman"/>
                          <a:cs typeface="Times New Roman"/>
                        </a:rPr>
                        <a:t>45%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cap="all" dirty="0" smtClean="0">
                          <a:latin typeface="Times New Roman"/>
                          <a:ea typeface="Times New Roman"/>
                          <a:cs typeface="Times New Roman"/>
                        </a:rPr>
                        <a:t>23 чел./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cap="all" dirty="0" smtClean="0">
                          <a:latin typeface="Times New Roman"/>
                          <a:ea typeface="Times New Roman"/>
                          <a:cs typeface="Times New Roman"/>
                        </a:rPr>
                        <a:t>34%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cap="all" dirty="0" smtClean="0">
                          <a:latin typeface="Times New Roman"/>
                          <a:ea typeface="Times New Roman"/>
                          <a:cs typeface="Times New Roman"/>
                        </a:rPr>
                        <a:t>6 чел./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cap="all" dirty="0" smtClean="0">
                          <a:latin typeface="Times New Roman"/>
                          <a:ea typeface="Times New Roman"/>
                          <a:cs typeface="Times New Roman"/>
                        </a:rPr>
                        <a:t>9%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cap="all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ru-RU" sz="2400" b="1" cap="all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cap="all" dirty="0">
                          <a:latin typeface="Times New Roman"/>
                          <a:ea typeface="Times New Roman"/>
                          <a:cs typeface="Times New Roman"/>
                        </a:rPr>
                        <a:t>чел</a:t>
                      </a:r>
                      <a:r>
                        <a:rPr lang="ru-RU" sz="2400" b="1" cap="all" dirty="0" smtClean="0">
                          <a:latin typeface="Times New Roman"/>
                          <a:ea typeface="Times New Roman"/>
                          <a:cs typeface="Times New Roman"/>
                        </a:rPr>
                        <a:t>./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cap="all" dirty="0" smtClean="0">
                          <a:latin typeface="Times New Roman"/>
                          <a:ea typeface="Times New Roman"/>
                          <a:cs typeface="Times New Roman"/>
                        </a:rPr>
                        <a:t>12%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14020" name="Picture 4" descr="C:\Users\Tatyana\Desktop\na38MmzFLK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008268" y="7029398"/>
            <a:ext cx="704782" cy="288033"/>
          </a:xfrm>
          <a:prstGeom prst="rect">
            <a:avLst/>
          </a:prstGeom>
          <a:noFill/>
        </p:spPr>
      </p:pic>
      <p:pic>
        <p:nvPicPr>
          <p:cNvPr id="2051" name="Picture 3" descr="C:\Users\Tatyana\Desktop\IRbYoGbgj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121529"/>
            <a:ext cx="5616624" cy="3712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195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475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Учителя</a:t>
            </a:r>
            <a:r>
              <a:rPr lang="ru-RU" sz="4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как местные светочи науки, должны стоять </a:t>
            </a:r>
            <a:r>
              <a:rPr lang="ru-RU" sz="4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4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полной высоте современных знаний в своей специальности.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0070C0"/>
                </a:solidFill>
              </a:rPr>
              <a:t>                         Менделеев </a:t>
            </a:r>
            <a:r>
              <a:rPr lang="ru-RU" sz="4000" dirty="0">
                <a:solidFill>
                  <a:srgbClr val="0070C0"/>
                </a:solidFill>
              </a:rPr>
              <a:t>Д. 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7434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8426450" cy="1730375"/>
          </a:xfrm>
        </p:spPr>
        <p:txBody>
          <a:bodyPr/>
          <a:lstStyle/>
          <a:p>
            <a:pPr algn="ctr"/>
            <a:r>
              <a:rPr kumimoji="0" lang="ru-RU" sz="2600" i="1" dirty="0" smtClean="0">
                <a:solidFill>
                  <a:srgbClr val="6007B9"/>
                </a:solidFill>
              </a:rPr>
              <a:t>Муниципальное бюджетное </a:t>
            </a:r>
            <a:br>
              <a:rPr kumimoji="0" lang="ru-RU" sz="2600" i="1" dirty="0" smtClean="0">
                <a:solidFill>
                  <a:srgbClr val="6007B9"/>
                </a:solidFill>
              </a:rPr>
            </a:br>
            <a:r>
              <a:rPr kumimoji="0" lang="ru-RU" sz="2600" i="1" dirty="0" smtClean="0">
                <a:solidFill>
                  <a:srgbClr val="6007B9"/>
                </a:solidFill>
              </a:rPr>
              <a:t>общеобразовательное учреждение </a:t>
            </a:r>
            <a:br>
              <a:rPr kumimoji="0" lang="ru-RU" sz="2600" i="1" dirty="0" smtClean="0">
                <a:solidFill>
                  <a:srgbClr val="6007B9"/>
                </a:solidFill>
              </a:rPr>
            </a:br>
            <a:r>
              <a:rPr kumimoji="0" lang="ru-RU" sz="2600" i="1" dirty="0" smtClean="0">
                <a:solidFill>
                  <a:srgbClr val="6007B9"/>
                </a:solidFill>
              </a:rPr>
              <a:t>«Средняя общеобразовательная школа № 14»</a:t>
            </a:r>
            <a:br>
              <a:rPr kumimoji="0" lang="ru-RU" sz="2600" i="1" dirty="0" smtClean="0">
                <a:solidFill>
                  <a:srgbClr val="6007B9"/>
                </a:solidFill>
              </a:rPr>
            </a:br>
            <a:endParaRPr kumimoji="0" lang="nl-NL" sz="2600" i="1" dirty="0" smtClean="0">
              <a:solidFill>
                <a:srgbClr val="6007B9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9715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J:\школа\школа\DSC_58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2562419" cy="372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Наталья\Desktop\DSC_58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84784"/>
            <a:ext cx="3125065" cy="248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Наталья\Desktop\DSC_59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348880"/>
            <a:ext cx="306042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atyana\Desktop\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3284984"/>
            <a:ext cx="2863669" cy="21430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635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аталья\Desktop\1205040507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760640" cy="669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Наталья\Desktop\kp-329_87_zamo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012" y="3645023"/>
            <a:ext cx="788007" cy="108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778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/>
              <a:t>«Технология» </a:t>
            </a:r>
            <a:r>
              <a:rPr lang="ru-RU" dirty="0"/>
              <a:t>происходит от греческих слов </a:t>
            </a:r>
            <a:r>
              <a:rPr lang="en-US" b="1" i="1" dirty="0"/>
              <a:t>techno</a:t>
            </a:r>
            <a:r>
              <a:rPr lang="en-US" i="1" dirty="0"/>
              <a:t> </a:t>
            </a:r>
            <a:r>
              <a:rPr lang="ru-RU" dirty="0"/>
              <a:t>– это значит искусство, мастерство, умение и </a:t>
            </a:r>
            <a:r>
              <a:rPr lang="ru-RU" b="1" i="1" dirty="0" err="1"/>
              <a:t>logos</a:t>
            </a:r>
            <a:r>
              <a:rPr lang="ru-RU" b="1" dirty="0"/>
              <a:t> </a:t>
            </a:r>
            <a:r>
              <a:rPr lang="ru-RU" dirty="0"/>
              <a:t>– наука, закон. </a:t>
            </a:r>
          </a:p>
          <a:p>
            <a:pPr>
              <a:buNone/>
            </a:pPr>
            <a:r>
              <a:rPr lang="ru-RU" dirty="0"/>
              <a:t>Дословно «технология» – наука о мастерстве.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4230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Кадровый </a:t>
            </a:r>
            <a:r>
              <a:rPr lang="ru-RU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 школы</a:t>
            </a:r>
            <a:endParaRPr lang="ru-RU" i="1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46593503"/>
              </p:ext>
            </p:extLst>
          </p:nvPr>
        </p:nvGraphicFramePr>
        <p:xfrm>
          <a:off x="467544" y="1412776"/>
          <a:ext cx="7488832" cy="4751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72193086"/>
              </p:ext>
            </p:extLst>
          </p:nvPr>
        </p:nvGraphicFramePr>
        <p:xfrm>
          <a:off x="107504" y="1484784"/>
          <a:ext cx="685800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431925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4081470"/>
              </p:ext>
            </p:extLst>
          </p:nvPr>
        </p:nvGraphicFramePr>
        <p:xfrm>
          <a:off x="1187624" y="1772816"/>
          <a:ext cx="655272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2051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Эксперты ГИА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7338"/>
            <a:ext cx="8640960" cy="4824412"/>
          </a:xfrm>
        </p:spPr>
        <p:txBody>
          <a:bodyPr/>
          <a:lstStyle/>
          <a:p>
            <a:r>
              <a:rPr lang="ru-RU" b="1" i="1" dirty="0" smtClean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школе </a:t>
            </a:r>
            <a:r>
              <a:rPr lang="ru-RU" b="1" i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экспертов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проверке ЕГЭ</a:t>
            </a:r>
          </a:p>
          <a:p>
            <a:pPr marL="0" indent="0">
              <a:buNone/>
            </a:pPr>
            <a:r>
              <a:rPr lang="ru-RU" sz="2000" b="1" i="1" dirty="0" err="1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Антуфьева</a:t>
            </a:r>
            <a:r>
              <a:rPr lang="ru-RU" sz="2000" b="1" i="1" dirty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Т.В., </a:t>
            </a:r>
            <a:r>
              <a:rPr lang="ru-RU" sz="2000" b="1" i="1" dirty="0" err="1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Сулинова</a:t>
            </a:r>
            <a:r>
              <a:rPr lang="ru-RU" sz="2000" b="1" i="1" dirty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Н.С. </a:t>
            </a:r>
            <a:r>
              <a:rPr lang="ru-RU" sz="2000" b="1" i="1" dirty="0" smtClean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0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английский язык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Балашова Е.Л</a:t>
            </a:r>
            <a:r>
              <a:rPr lang="ru-RU" sz="2000" b="1" i="1" dirty="0" smtClean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</a:t>
            </a:r>
            <a:r>
              <a:rPr lang="ru-RU" sz="2000" b="1" i="1" dirty="0" err="1" smtClean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Ожередова</a:t>
            </a:r>
            <a:r>
              <a:rPr lang="ru-RU" sz="2000" b="1" i="1" dirty="0" smtClean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Е.А.- </a:t>
            </a:r>
            <a:r>
              <a:rPr lang="ru-RU" sz="20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история, обществознание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Двойных О.В., </a:t>
            </a:r>
            <a:r>
              <a:rPr lang="ru-RU" sz="2000" b="1" i="1" dirty="0" err="1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Смагринская</a:t>
            </a:r>
            <a:r>
              <a:rPr lang="ru-RU" sz="2000" b="1" i="1" dirty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О.С</a:t>
            </a:r>
            <a:r>
              <a:rPr lang="ru-RU" sz="2000" b="1" i="1" dirty="0" smtClean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- </a:t>
            </a:r>
            <a:r>
              <a:rPr lang="ru-RU" sz="20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Савченко И.А., Яицкая </a:t>
            </a:r>
            <a:r>
              <a:rPr lang="ru-RU" sz="2000" b="1" i="1" dirty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М.В</a:t>
            </a:r>
            <a:r>
              <a:rPr lang="ru-RU" sz="2000" b="1" i="1" dirty="0" smtClean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- </a:t>
            </a:r>
            <a:r>
              <a:rPr lang="ru-RU" sz="20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информатика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Сенькина </a:t>
            </a:r>
            <a:r>
              <a:rPr lang="ru-RU" sz="2000" b="1" i="1" dirty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Н.Н.- </a:t>
            </a:r>
            <a:r>
              <a:rPr lang="ru-RU" sz="20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биология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Орлова Е.И. - </a:t>
            </a:r>
            <a:r>
              <a:rPr lang="ru-RU" sz="20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литература</a:t>
            </a:r>
            <a:endParaRPr lang="ru-RU" sz="2000" b="1" i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2000" b="1" i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2000" b="1" i="1" dirty="0">
              <a:solidFill>
                <a:srgbClr val="163C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94093"/>
            <a:ext cx="302433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88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Эксперты ГИА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7338"/>
            <a:ext cx="8640960" cy="4824412"/>
          </a:xfrm>
        </p:spPr>
        <p:txBody>
          <a:bodyPr/>
          <a:lstStyle/>
          <a:p>
            <a:r>
              <a:rPr lang="ru-RU" b="1" i="1" dirty="0" smtClean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школе </a:t>
            </a:r>
            <a:r>
              <a:rPr lang="ru-RU" b="1" i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эксперта </a:t>
            </a:r>
            <a:r>
              <a:rPr lang="ru-RU" b="1" i="1" dirty="0" smtClean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проверке ОГЭ</a:t>
            </a:r>
          </a:p>
          <a:p>
            <a:pPr marL="0" lvl="0" indent="0">
              <a:buClr>
                <a:srgbClr val="0000FF"/>
              </a:buClr>
              <a:buNone/>
            </a:pPr>
            <a:r>
              <a:rPr lang="ru-RU" sz="2000" b="1" i="1" dirty="0" smtClean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Бирюкова </a:t>
            </a:r>
            <a:r>
              <a:rPr lang="ru-RU" sz="2000" b="1" i="1" dirty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Т.В</a:t>
            </a:r>
            <a:r>
              <a:rPr lang="ru-RU" sz="2000" b="1" i="1" dirty="0" smtClean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</a:t>
            </a:r>
            <a:r>
              <a:rPr lang="ru-RU" sz="2000" b="1" i="1" dirty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Двойных О.В</a:t>
            </a:r>
            <a:r>
              <a:rPr lang="ru-RU" sz="2000" b="1" i="1" dirty="0" smtClean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</a:t>
            </a:r>
            <a:r>
              <a:rPr lang="ru-RU" sz="2000" b="1" i="1" dirty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Каминская А.Н</a:t>
            </a:r>
            <a:r>
              <a:rPr lang="ru-RU" sz="2000" b="1" i="1" dirty="0" smtClean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Ковалёва </a:t>
            </a:r>
            <a:r>
              <a:rPr lang="ru-RU" sz="2000" b="1" i="1" dirty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Г.А</a:t>
            </a:r>
            <a:r>
              <a:rPr lang="ru-RU" sz="2000" b="1" i="1" dirty="0" smtClean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Панкова Г. П., </a:t>
            </a:r>
            <a:r>
              <a:rPr lang="ru-RU" sz="2000" b="1" i="1" dirty="0" err="1" smtClean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Смагринская</a:t>
            </a:r>
            <a:r>
              <a:rPr lang="ru-RU" sz="2000" b="1" i="1" dirty="0" smtClean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О.С</a:t>
            </a:r>
            <a:r>
              <a:rPr lang="ru-RU" sz="2000" b="1" i="1" dirty="0" smtClean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математика</a:t>
            </a:r>
            <a:endParaRPr lang="ru-RU" sz="2000" b="1" i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Clr>
                <a:srgbClr val="0000FF"/>
              </a:buClr>
              <a:buNone/>
            </a:pPr>
            <a:r>
              <a:rPr lang="ru-RU" sz="2000" b="1" i="1" dirty="0" smtClean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Глазунова О.Д., </a:t>
            </a:r>
            <a:r>
              <a:rPr lang="ru-RU" sz="2000" b="1" i="1" dirty="0" err="1" smtClean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Голубцова</a:t>
            </a:r>
            <a:r>
              <a:rPr lang="ru-RU" sz="2000" b="1" i="1" dirty="0" smtClean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О.А</a:t>
            </a:r>
            <a:r>
              <a:rPr lang="ru-RU" sz="2000" b="1" i="1" dirty="0" smtClean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</a:t>
            </a:r>
            <a:r>
              <a:rPr lang="ru-RU" sz="2000" b="1" i="1" dirty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Лукьянова Н.В</a:t>
            </a:r>
            <a:r>
              <a:rPr lang="ru-RU" sz="2000" b="1" i="1" dirty="0" smtClean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</a:t>
            </a:r>
            <a:r>
              <a:rPr lang="ru-RU" sz="2000" b="1" i="1" dirty="0" err="1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Муранова</a:t>
            </a:r>
            <a:r>
              <a:rPr lang="ru-RU" sz="2000" b="1" i="1" dirty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Е.Н</a:t>
            </a:r>
            <a:r>
              <a:rPr lang="ru-RU" sz="2000" b="1" i="1" dirty="0" smtClean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</a:t>
            </a:r>
            <a:r>
              <a:rPr lang="ru-RU" sz="2000" b="1" i="1" dirty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Никитина Н.Л</a:t>
            </a:r>
            <a:r>
              <a:rPr lang="ru-RU" sz="2000" b="1" i="1" dirty="0" smtClean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</a:t>
            </a:r>
            <a:r>
              <a:rPr lang="ru-RU" sz="2000" b="1" i="1" dirty="0" err="1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Телятникова</a:t>
            </a:r>
            <a:r>
              <a:rPr lang="ru-RU" sz="2000" b="1" i="1" dirty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В.А</a:t>
            </a:r>
            <a:r>
              <a:rPr lang="ru-RU" sz="2000" b="1" i="1" dirty="0" smtClean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</a:t>
            </a:r>
            <a:r>
              <a:rPr lang="ru-RU" sz="2000" b="1" i="1" dirty="0" err="1" smtClean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Трефиленкова</a:t>
            </a:r>
            <a:r>
              <a:rPr lang="ru-RU" sz="2000" b="1" i="1" dirty="0" smtClean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Н.Б</a:t>
            </a:r>
            <a:r>
              <a:rPr lang="ru-RU" sz="2000" b="1" i="1" dirty="0" smtClean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0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русский язык</a:t>
            </a:r>
            <a:endParaRPr lang="ru-RU" sz="2000" b="1" i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Clr>
                <a:srgbClr val="0000FF"/>
              </a:buClr>
              <a:buNone/>
            </a:pPr>
            <a:r>
              <a:rPr lang="ru-RU" sz="2000" b="1" i="1" dirty="0" err="1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Пачина</a:t>
            </a:r>
            <a:r>
              <a:rPr lang="ru-RU" sz="2000" b="1" i="1" dirty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С.Ю., Сенькина Н.Н. </a:t>
            </a:r>
            <a:r>
              <a:rPr lang="ru-RU" sz="20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биология</a:t>
            </a:r>
          </a:p>
          <a:p>
            <a:pPr marL="0" lvl="0" indent="0">
              <a:buClr>
                <a:srgbClr val="0000FF"/>
              </a:buClr>
              <a:buNone/>
            </a:pPr>
            <a:r>
              <a:rPr lang="ru-RU" sz="2000" b="1" i="1" dirty="0" err="1" smtClean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Корягина</a:t>
            </a:r>
            <a:r>
              <a:rPr lang="ru-RU" sz="2000" b="1" i="1" dirty="0" smtClean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Л.Н</a:t>
            </a:r>
            <a:r>
              <a:rPr lang="ru-RU" sz="2000" b="1" i="1" dirty="0" smtClean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0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география</a:t>
            </a:r>
          </a:p>
          <a:p>
            <a:pPr marL="0" lvl="0" indent="0">
              <a:buClr>
                <a:srgbClr val="0000FF"/>
              </a:buClr>
              <a:buNone/>
            </a:pPr>
            <a:r>
              <a:rPr lang="ru-RU" sz="2000" b="1" i="1" dirty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Балашова Е.Л., </a:t>
            </a:r>
            <a:r>
              <a:rPr lang="ru-RU" sz="2000" b="1" i="1" dirty="0" err="1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Ожередова</a:t>
            </a:r>
            <a:r>
              <a:rPr lang="ru-RU" sz="2000" b="1" i="1" dirty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Е.А.</a:t>
            </a:r>
            <a:r>
              <a:rPr lang="ru-RU" sz="20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история, обществознание</a:t>
            </a:r>
          </a:p>
          <a:p>
            <a:pPr marL="0" lvl="0" indent="0">
              <a:buClr>
                <a:srgbClr val="0000FF"/>
              </a:buClr>
              <a:buNone/>
            </a:pPr>
            <a:r>
              <a:rPr lang="ru-RU" sz="2000" b="1" i="1" dirty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Палагин Д.Ю., Сидорова Е.М.  </a:t>
            </a:r>
            <a:r>
              <a:rPr lang="ru-RU" sz="20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литература</a:t>
            </a:r>
          </a:p>
          <a:p>
            <a:pPr marL="0" lvl="0" indent="0">
              <a:buClr>
                <a:srgbClr val="0000FF"/>
              </a:buClr>
              <a:buNone/>
            </a:pPr>
            <a:r>
              <a:rPr lang="ru-RU" sz="2000" b="1" i="1" dirty="0" err="1" smtClean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Байкова</a:t>
            </a:r>
            <a:r>
              <a:rPr lang="ru-RU" sz="2000" b="1" i="1" dirty="0" smtClean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И.В., </a:t>
            </a:r>
            <a:r>
              <a:rPr lang="ru-RU" sz="2000" b="1" i="1" dirty="0" err="1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Марасанова</a:t>
            </a:r>
            <a:r>
              <a:rPr lang="ru-RU" sz="2000" b="1" i="1" dirty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Л.Э.</a:t>
            </a:r>
            <a:r>
              <a:rPr lang="ru-RU" sz="20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физика</a:t>
            </a:r>
          </a:p>
          <a:p>
            <a:pPr marL="0" lvl="0" indent="0">
              <a:buClr>
                <a:srgbClr val="0000FF"/>
              </a:buClr>
              <a:buNone/>
            </a:pPr>
            <a:r>
              <a:rPr lang="ru-RU" sz="2000" b="1" i="1" dirty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Митюшина Н.И., Палагина Т.В.</a:t>
            </a:r>
            <a:r>
              <a:rPr lang="ru-RU" sz="20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химия</a:t>
            </a:r>
          </a:p>
          <a:p>
            <a:pPr marL="0" lvl="0" indent="0">
              <a:buClr>
                <a:srgbClr val="0000FF"/>
              </a:buClr>
              <a:buNone/>
            </a:pPr>
            <a:endParaRPr lang="ru-RU" sz="2000" b="1" i="1" dirty="0">
              <a:solidFill>
                <a:srgbClr val="163C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2000" b="1" i="1" dirty="0">
              <a:solidFill>
                <a:srgbClr val="163C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52271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58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80400" cy="936526"/>
          </a:xfrm>
        </p:spPr>
        <p:txBody>
          <a:bodyPr/>
          <a:lstStyle/>
          <a:p>
            <a:pPr algn="ctr"/>
            <a:r>
              <a:rPr lang="ru-RU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Эксперты по аттестации педагогических работников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7338"/>
            <a:ext cx="8712968" cy="4824412"/>
          </a:xfrm>
        </p:spPr>
        <p:txBody>
          <a:bodyPr/>
          <a:lstStyle/>
          <a:p>
            <a:r>
              <a:rPr lang="ru-RU" b="1" i="1" dirty="0" smtClean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школе </a:t>
            </a:r>
            <a:r>
              <a:rPr lang="ru-RU" b="1" i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экспертов</a:t>
            </a:r>
            <a:endParaRPr lang="ru-RU" b="1" i="1" dirty="0" smtClean="0">
              <a:solidFill>
                <a:srgbClr val="163C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Clr>
                <a:srgbClr val="0000FF"/>
              </a:buClr>
              <a:buNone/>
            </a:pPr>
            <a:r>
              <a:rPr lang="ru-RU" sz="2000" b="1" i="1" dirty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Балашова Е.Л.- </a:t>
            </a:r>
            <a:r>
              <a:rPr lang="ru-RU" sz="20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и обществознание</a:t>
            </a:r>
          </a:p>
          <a:p>
            <a:pPr marL="0" lvl="0" indent="0">
              <a:buClr>
                <a:srgbClr val="0000FF"/>
              </a:buClr>
              <a:buNone/>
            </a:pPr>
            <a:r>
              <a:rPr lang="ru-RU" sz="2000" b="1" i="1" dirty="0" err="1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Журенкова</a:t>
            </a:r>
            <a:r>
              <a:rPr lang="ru-RU" sz="2000" b="1" i="1" dirty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И.Ю.- </a:t>
            </a:r>
            <a:r>
              <a:rPr lang="ru-RU" sz="20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начальные классы</a:t>
            </a:r>
          </a:p>
          <a:p>
            <a:pPr marL="0" lvl="0" indent="0">
              <a:buClr>
                <a:srgbClr val="0000FF"/>
              </a:buClr>
              <a:buNone/>
            </a:pPr>
            <a:r>
              <a:rPr lang="ru-RU" sz="2000" b="1" i="1" dirty="0" err="1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Камешкерова</a:t>
            </a:r>
            <a:r>
              <a:rPr lang="ru-RU" sz="2000" b="1" i="1" dirty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Н.Е.- </a:t>
            </a:r>
            <a:r>
              <a:rPr lang="ru-RU" sz="20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</a:t>
            </a:r>
          </a:p>
          <a:p>
            <a:pPr marL="0" lvl="0" indent="0">
              <a:buClr>
                <a:srgbClr val="0000FF"/>
              </a:buClr>
              <a:buNone/>
            </a:pPr>
            <a:r>
              <a:rPr lang="ru-RU" sz="2000" b="1" i="1" dirty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Палагин Д.Ю</a:t>
            </a:r>
            <a:r>
              <a:rPr lang="ru-RU" sz="2000" b="1" i="1" dirty="0" smtClean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.- </a:t>
            </a:r>
            <a:r>
              <a:rPr lang="ru-RU" sz="20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 </a:t>
            </a:r>
            <a:r>
              <a:rPr lang="ru-RU" sz="20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 и литература</a:t>
            </a:r>
          </a:p>
          <a:p>
            <a:pPr marL="0" lvl="0" indent="0">
              <a:buClr>
                <a:srgbClr val="0000FF"/>
              </a:buClr>
              <a:buNone/>
            </a:pPr>
            <a:r>
              <a:rPr lang="ru-RU" sz="2000" b="1" i="1" dirty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Савченко И.А</a:t>
            </a:r>
            <a:r>
              <a:rPr lang="ru-RU" sz="2000" b="1" i="1" dirty="0" smtClean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.- </a:t>
            </a:r>
            <a:r>
              <a:rPr lang="ru-RU" sz="20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информатика</a:t>
            </a:r>
            <a:endParaRPr lang="ru-RU" sz="2000" b="1" i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Clr>
                <a:srgbClr val="0000FF"/>
              </a:buClr>
              <a:buNone/>
            </a:pPr>
            <a:r>
              <a:rPr lang="ru-RU" sz="2000" b="1" i="1" dirty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Сенькина Н.Н</a:t>
            </a:r>
            <a:r>
              <a:rPr lang="ru-RU" sz="2000" b="1" i="1" dirty="0" smtClean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.- </a:t>
            </a:r>
            <a:r>
              <a:rPr lang="ru-RU" sz="20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биология</a:t>
            </a:r>
            <a:endParaRPr lang="ru-RU" sz="2000" b="1" i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Clr>
                <a:srgbClr val="0000FF"/>
              </a:buClr>
              <a:buNone/>
            </a:pPr>
            <a:r>
              <a:rPr lang="ru-RU" sz="2000" b="1" i="1" dirty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Яицкая М.В</a:t>
            </a:r>
            <a:r>
              <a:rPr lang="ru-RU" sz="2000" b="1" i="1" dirty="0" smtClean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.- </a:t>
            </a:r>
            <a:r>
              <a:rPr lang="ru-RU" sz="20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информатика</a:t>
            </a:r>
          </a:p>
          <a:p>
            <a:pPr marL="0" lvl="0" indent="0">
              <a:buClr>
                <a:srgbClr val="0000FF"/>
              </a:buClr>
              <a:buNone/>
            </a:pPr>
            <a:r>
              <a:rPr lang="ru-RU" sz="2000" b="1" i="1" dirty="0" smtClean="0">
                <a:solidFill>
                  <a:srgbClr val="163C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Горшкова И.В. </a:t>
            </a:r>
            <a:r>
              <a:rPr lang="ru-RU" sz="20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эксперт по аккредитации  </a:t>
            </a:r>
          </a:p>
          <a:p>
            <a:pPr marL="0" lvl="0" indent="0">
              <a:buClr>
                <a:srgbClr val="0000FF"/>
              </a:buClr>
              <a:buNone/>
            </a:pPr>
            <a:r>
              <a:rPr lang="ru-RU" sz="20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общеобразовательных учреждений Московской области</a:t>
            </a:r>
            <a:endParaRPr lang="ru-RU" sz="2000" b="1" i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Clr>
                <a:srgbClr val="0000FF"/>
              </a:buClr>
              <a:buNone/>
            </a:pPr>
            <a:endParaRPr lang="ru-RU" sz="2000" b="1" i="1" dirty="0">
              <a:solidFill>
                <a:srgbClr val="163C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2000" b="1" i="1" dirty="0">
              <a:solidFill>
                <a:srgbClr val="163C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88840"/>
            <a:ext cx="2663825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0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14080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011408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01140805 1">
        <a:dk1>
          <a:srgbClr val="1D4337"/>
        </a:dk1>
        <a:lt1>
          <a:srgbClr val="DDFFDD"/>
        </a:lt1>
        <a:dk2>
          <a:srgbClr val="1D4944"/>
        </a:dk2>
        <a:lt2>
          <a:srgbClr val="220011"/>
        </a:lt2>
        <a:accent1>
          <a:srgbClr val="71AD49"/>
        </a:accent1>
        <a:accent2>
          <a:srgbClr val="15692B"/>
        </a:accent2>
        <a:accent3>
          <a:srgbClr val="EBFFEB"/>
        </a:accent3>
        <a:accent4>
          <a:srgbClr val="17382D"/>
        </a:accent4>
        <a:accent5>
          <a:srgbClr val="BBD3B1"/>
        </a:accent5>
        <a:accent6>
          <a:srgbClr val="125E26"/>
        </a:accent6>
        <a:hlink>
          <a:srgbClr val="7A8E32"/>
        </a:hlink>
        <a:folHlink>
          <a:srgbClr val="DFE34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0114080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011408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01140805 1">
        <a:dk1>
          <a:srgbClr val="1D4337"/>
        </a:dk1>
        <a:lt1>
          <a:srgbClr val="DDFFDD"/>
        </a:lt1>
        <a:dk2>
          <a:srgbClr val="1D4944"/>
        </a:dk2>
        <a:lt2>
          <a:srgbClr val="220011"/>
        </a:lt2>
        <a:accent1>
          <a:srgbClr val="71AD49"/>
        </a:accent1>
        <a:accent2>
          <a:srgbClr val="15692B"/>
        </a:accent2>
        <a:accent3>
          <a:srgbClr val="EBFFEB"/>
        </a:accent3>
        <a:accent4>
          <a:srgbClr val="17382D"/>
        </a:accent4>
        <a:accent5>
          <a:srgbClr val="BBD3B1"/>
        </a:accent5>
        <a:accent6>
          <a:srgbClr val="125E26"/>
        </a:accent6>
        <a:hlink>
          <a:srgbClr val="7A8E32"/>
        </a:hlink>
        <a:folHlink>
          <a:srgbClr val="DFE34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01140805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011408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01140805 1">
        <a:dk1>
          <a:srgbClr val="1D4337"/>
        </a:dk1>
        <a:lt1>
          <a:srgbClr val="DDFFDD"/>
        </a:lt1>
        <a:dk2>
          <a:srgbClr val="1D4944"/>
        </a:dk2>
        <a:lt2>
          <a:srgbClr val="220011"/>
        </a:lt2>
        <a:accent1>
          <a:srgbClr val="71AD49"/>
        </a:accent1>
        <a:accent2>
          <a:srgbClr val="15692B"/>
        </a:accent2>
        <a:accent3>
          <a:srgbClr val="EBFFEB"/>
        </a:accent3>
        <a:accent4>
          <a:srgbClr val="17382D"/>
        </a:accent4>
        <a:accent5>
          <a:srgbClr val="BBD3B1"/>
        </a:accent5>
        <a:accent6>
          <a:srgbClr val="125E26"/>
        </a:accent6>
        <a:hlink>
          <a:srgbClr val="7A8E32"/>
        </a:hlink>
        <a:folHlink>
          <a:srgbClr val="DFE34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01140805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011408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01140805 1">
        <a:dk1>
          <a:srgbClr val="1D4337"/>
        </a:dk1>
        <a:lt1>
          <a:srgbClr val="DDFFDD"/>
        </a:lt1>
        <a:dk2>
          <a:srgbClr val="1D4944"/>
        </a:dk2>
        <a:lt2>
          <a:srgbClr val="220011"/>
        </a:lt2>
        <a:accent1>
          <a:srgbClr val="71AD49"/>
        </a:accent1>
        <a:accent2>
          <a:srgbClr val="15692B"/>
        </a:accent2>
        <a:accent3>
          <a:srgbClr val="EBFFEB"/>
        </a:accent3>
        <a:accent4>
          <a:srgbClr val="17382D"/>
        </a:accent4>
        <a:accent5>
          <a:srgbClr val="BBD3B1"/>
        </a:accent5>
        <a:accent6>
          <a:srgbClr val="125E26"/>
        </a:accent6>
        <a:hlink>
          <a:srgbClr val="7A8E32"/>
        </a:hlink>
        <a:folHlink>
          <a:srgbClr val="DFE34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01140805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011408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01140805 1">
        <a:dk1>
          <a:srgbClr val="1D4337"/>
        </a:dk1>
        <a:lt1>
          <a:srgbClr val="DDFFDD"/>
        </a:lt1>
        <a:dk2>
          <a:srgbClr val="1D4944"/>
        </a:dk2>
        <a:lt2>
          <a:srgbClr val="220011"/>
        </a:lt2>
        <a:accent1>
          <a:srgbClr val="71AD49"/>
        </a:accent1>
        <a:accent2>
          <a:srgbClr val="15692B"/>
        </a:accent2>
        <a:accent3>
          <a:srgbClr val="EBFFEB"/>
        </a:accent3>
        <a:accent4>
          <a:srgbClr val="17382D"/>
        </a:accent4>
        <a:accent5>
          <a:srgbClr val="BBD3B1"/>
        </a:accent5>
        <a:accent6>
          <a:srgbClr val="125E26"/>
        </a:accent6>
        <a:hlink>
          <a:srgbClr val="7A8E32"/>
        </a:hlink>
        <a:folHlink>
          <a:srgbClr val="DFE34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1_01140805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011408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01140805 1">
        <a:dk1>
          <a:srgbClr val="1D4337"/>
        </a:dk1>
        <a:lt1>
          <a:srgbClr val="DDFFDD"/>
        </a:lt1>
        <a:dk2>
          <a:srgbClr val="1D4944"/>
        </a:dk2>
        <a:lt2>
          <a:srgbClr val="220011"/>
        </a:lt2>
        <a:accent1>
          <a:srgbClr val="71AD49"/>
        </a:accent1>
        <a:accent2>
          <a:srgbClr val="15692B"/>
        </a:accent2>
        <a:accent3>
          <a:srgbClr val="EBFFEB"/>
        </a:accent3>
        <a:accent4>
          <a:srgbClr val="17382D"/>
        </a:accent4>
        <a:accent5>
          <a:srgbClr val="BBD3B1"/>
        </a:accent5>
        <a:accent6>
          <a:srgbClr val="125E26"/>
        </a:accent6>
        <a:hlink>
          <a:srgbClr val="7A8E32"/>
        </a:hlink>
        <a:folHlink>
          <a:srgbClr val="DFE34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3715</TotalTime>
  <Words>592</Words>
  <Application>Microsoft Office PowerPoint</Application>
  <PresentationFormat>Экран (4:3)</PresentationFormat>
  <Paragraphs>209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01140805</vt:lpstr>
      <vt:lpstr>1_01140805</vt:lpstr>
      <vt:lpstr>3_01140805</vt:lpstr>
      <vt:lpstr>4_01140805</vt:lpstr>
      <vt:lpstr>8_01140805</vt:lpstr>
      <vt:lpstr>11_01140805</vt:lpstr>
      <vt:lpstr>Региональная   научно-практическая конференции  «Современные педагогические технологии как инструмент развития педагогического мастерства учителя» 20 октября 2016</vt:lpstr>
      <vt:lpstr>Презентация PowerPoint</vt:lpstr>
      <vt:lpstr>Муниципальное бюджетное  общеобразовательное учреждение  «Средняя общеобразовательная школа № 14» </vt:lpstr>
      <vt:lpstr>Презентация PowerPoint</vt:lpstr>
      <vt:lpstr>Презентация PowerPoint</vt:lpstr>
      <vt:lpstr>        Кадровый потенциал школы</vt:lpstr>
      <vt:lpstr>Эксперты ГИА</vt:lpstr>
      <vt:lpstr>        Эксперты ГИА</vt:lpstr>
      <vt:lpstr>Эксперты по аттестации педагогических работников</vt:lpstr>
      <vt:lpstr>Всероссийская олимпиада                   школьников</vt:lpstr>
      <vt:lpstr>Олимпиады,  творческие конкурсы, фестивали</vt:lpstr>
      <vt:lpstr>Три качества – обширные знания, привычка мыслить и благородство чувств – необходимы для того, чтобы человек был образованным в полном смысле этого слова. Чернышевский Н.Г. </vt:lpstr>
      <vt:lpstr>Презентация PowerPoint</vt:lpstr>
      <vt:lpstr>Поступление </vt:lpstr>
      <vt:lpstr>Презентация PowerPoint</vt:lpstr>
      <vt:lpstr>Поступление-2016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 общеобразовательное учреждение  «Средняя общеобразовательная школа № 14»</dc:title>
  <dc:creator>Наталья</dc:creator>
  <cp:lastModifiedBy>Наталья</cp:lastModifiedBy>
  <cp:revision>518</cp:revision>
  <cp:lastPrinted>2015-08-26T13:59:41Z</cp:lastPrinted>
  <dcterms:created xsi:type="dcterms:W3CDTF">2013-08-19T15:52:26Z</dcterms:created>
  <dcterms:modified xsi:type="dcterms:W3CDTF">2016-10-17T17:35:50Z</dcterms:modified>
</cp:coreProperties>
</file>