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73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9884E3-6BF9-4F9A-AF28-8D87076D6EEB}" type="doc">
      <dgm:prSet loTypeId="urn:microsoft.com/office/officeart/2005/8/layout/arrow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88CF932-B1C7-425E-A133-30891270C734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Генерируют решения</a:t>
          </a:r>
          <a:endParaRPr lang="ru-RU" b="1" dirty="0">
            <a:solidFill>
              <a:srgbClr val="002060"/>
            </a:solidFill>
          </a:endParaRPr>
        </a:p>
      </dgm:t>
    </dgm:pt>
    <dgm:pt modelId="{290A1185-A726-4D1F-9460-55200A2580BD}" type="parTrans" cxnId="{82C6FA57-C2EC-44B1-922C-31A0A2F82EF9}">
      <dgm:prSet/>
      <dgm:spPr/>
      <dgm:t>
        <a:bodyPr/>
        <a:lstStyle/>
        <a:p>
          <a:endParaRPr lang="ru-RU"/>
        </a:p>
      </dgm:t>
    </dgm:pt>
    <dgm:pt modelId="{68638B54-90A8-4DF2-ADDF-8EE108E8FEB5}" type="sibTrans" cxnId="{82C6FA57-C2EC-44B1-922C-31A0A2F82EF9}">
      <dgm:prSet/>
      <dgm:spPr/>
      <dgm:t>
        <a:bodyPr/>
        <a:lstStyle/>
        <a:p>
          <a:endParaRPr lang="ru-RU"/>
        </a:p>
      </dgm:t>
    </dgm:pt>
    <dgm:pt modelId="{B3E0CD9B-B6F6-4661-8953-0A1071B36BFD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/>
              </a:solidFill>
            </a:rPr>
            <a:t>Подвергают сомнению и выбирают жизнеспособные </a:t>
          </a:r>
          <a:endParaRPr lang="ru-RU" b="1" dirty="0">
            <a:solidFill>
              <a:schemeClr val="accent6"/>
            </a:solidFill>
          </a:endParaRPr>
        </a:p>
      </dgm:t>
    </dgm:pt>
    <dgm:pt modelId="{5B59AB37-268E-4CF5-B8BA-F1EE16405FBE}" type="parTrans" cxnId="{2550F933-423D-4989-9752-451F33C29A43}">
      <dgm:prSet/>
      <dgm:spPr/>
      <dgm:t>
        <a:bodyPr/>
        <a:lstStyle/>
        <a:p>
          <a:endParaRPr lang="ru-RU"/>
        </a:p>
      </dgm:t>
    </dgm:pt>
    <dgm:pt modelId="{AB85A577-CD28-40E3-8980-84CCC5B7ABEC}" type="sibTrans" cxnId="{2550F933-423D-4989-9752-451F33C29A43}">
      <dgm:prSet/>
      <dgm:spPr/>
      <dgm:t>
        <a:bodyPr/>
        <a:lstStyle/>
        <a:p>
          <a:endParaRPr lang="ru-RU"/>
        </a:p>
      </dgm:t>
    </dgm:pt>
    <dgm:pt modelId="{E480325D-5247-45F4-9F4A-7C9C9CC6B1F0}" type="pres">
      <dgm:prSet presAssocID="{439884E3-6BF9-4F9A-AF28-8D87076D6EEB}" presName="diagram" presStyleCnt="0">
        <dgm:presLayoutVars>
          <dgm:dir/>
          <dgm:resizeHandles val="exact"/>
        </dgm:presLayoutVars>
      </dgm:prSet>
      <dgm:spPr/>
    </dgm:pt>
    <dgm:pt modelId="{664F9335-A942-49F6-A5F8-A30124285894}" type="pres">
      <dgm:prSet presAssocID="{688CF932-B1C7-425E-A133-30891270C734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EA341-049C-41A4-80DD-E1CE5034DDA4}" type="pres">
      <dgm:prSet presAssocID="{B3E0CD9B-B6F6-4661-8953-0A1071B36BFD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41C25D-CA2B-48FA-8392-186FA9EFAEAC}" type="presOf" srcId="{439884E3-6BF9-4F9A-AF28-8D87076D6EEB}" destId="{E480325D-5247-45F4-9F4A-7C9C9CC6B1F0}" srcOrd="0" destOrd="0" presId="urn:microsoft.com/office/officeart/2005/8/layout/arrow5"/>
    <dgm:cxn modelId="{82C6FA57-C2EC-44B1-922C-31A0A2F82EF9}" srcId="{439884E3-6BF9-4F9A-AF28-8D87076D6EEB}" destId="{688CF932-B1C7-425E-A133-30891270C734}" srcOrd="0" destOrd="0" parTransId="{290A1185-A726-4D1F-9460-55200A2580BD}" sibTransId="{68638B54-90A8-4DF2-ADDF-8EE108E8FEB5}"/>
    <dgm:cxn modelId="{2550F933-423D-4989-9752-451F33C29A43}" srcId="{439884E3-6BF9-4F9A-AF28-8D87076D6EEB}" destId="{B3E0CD9B-B6F6-4661-8953-0A1071B36BFD}" srcOrd="1" destOrd="0" parTransId="{5B59AB37-268E-4CF5-B8BA-F1EE16405FBE}" sibTransId="{AB85A577-CD28-40E3-8980-84CCC5B7ABEC}"/>
    <dgm:cxn modelId="{9BB934C4-68B2-4336-B9D5-68A8A99881D8}" type="presOf" srcId="{688CF932-B1C7-425E-A133-30891270C734}" destId="{664F9335-A942-49F6-A5F8-A30124285894}" srcOrd="0" destOrd="0" presId="urn:microsoft.com/office/officeart/2005/8/layout/arrow5"/>
    <dgm:cxn modelId="{7C162273-8E34-4FEB-B57E-FA3B404E50B6}" type="presOf" srcId="{B3E0CD9B-B6F6-4661-8953-0A1071B36BFD}" destId="{335EA341-049C-41A4-80DD-E1CE5034DDA4}" srcOrd="0" destOrd="0" presId="urn:microsoft.com/office/officeart/2005/8/layout/arrow5"/>
    <dgm:cxn modelId="{19D76CD8-8746-4F2F-B7AF-FB1BE147202F}" type="presParOf" srcId="{E480325D-5247-45F4-9F4A-7C9C9CC6B1F0}" destId="{664F9335-A942-49F6-A5F8-A30124285894}" srcOrd="0" destOrd="0" presId="urn:microsoft.com/office/officeart/2005/8/layout/arrow5"/>
    <dgm:cxn modelId="{EE808925-21C1-47CE-95F1-15C4D758B356}" type="presParOf" srcId="{E480325D-5247-45F4-9F4A-7C9C9CC6B1F0}" destId="{335EA341-049C-41A4-80DD-E1CE5034DDA4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3EA564-5069-44D0-B043-34E65D354FB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C598A-12AB-4E7F-8EDC-22C0548BCB3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B2AB3AE-1C2D-4938-BA68-730A221F0192}" type="parTrans" cxnId="{4DE35AB7-9175-496A-93E2-BF7167A699AA}">
      <dgm:prSet/>
      <dgm:spPr/>
      <dgm:t>
        <a:bodyPr/>
        <a:lstStyle/>
        <a:p>
          <a:endParaRPr lang="ru-RU"/>
        </a:p>
      </dgm:t>
    </dgm:pt>
    <dgm:pt modelId="{D6B376FE-0BCD-41ED-AECD-361FFE820F8E}" type="sibTrans" cxnId="{4DE35AB7-9175-496A-93E2-BF7167A699AA}">
      <dgm:prSet/>
      <dgm:spPr/>
      <dgm:t>
        <a:bodyPr/>
        <a:lstStyle/>
        <a:p>
          <a:endParaRPr lang="ru-RU"/>
        </a:p>
      </dgm:t>
    </dgm:pt>
    <dgm:pt modelId="{1E3E5B5A-6861-4F9C-B2E4-4A8C0C401980}">
      <dgm:prSet phldrT="[Текст]"/>
      <dgm:spPr/>
      <dgm:t>
        <a:bodyPr/>
        <a:lstStyle/>
        <a:p>
          <a:r>
            <a:rPr lang="ru-RU" dirty="0" smtClean="0"/>
            <a:t>Формулируется тема урока или читается текст</a:t>
          </a:r>
          <a:endParaRPr lang="ru-RU" dirty="0"/>
        </a:p>
      </dgm:t>
    </dgm:pt>
    <dgm:pt modelId="{46766482-024B-4E46-B93E-52AE3645C75D}" type="parTrans" cxnId="{75EE9609-96D7-4B01-AB5A-0B48CA6A340E}">
      <dgm:prSet/>
      <dgm:spPr/>
      <dgm:t>
        <a:bodyPr/>
        <a:lstStyle/>
        <a:p>
          <a:endParaRPr lang="ru-RU"/>
        </a:p>
      </dgm:t>
    </dgm:pt>
    <dgm:pt modelId="{DA43B89D-9CF4-47E6-B02B-4EAE61199D6A}" type="sibTrans" cxnId="{75EE9609-96D7-4B01-AB5A-0B48CA6A340E}">
      <dgm:prSet/>
      <dgm:spPr/>
      <dgm:t>
        <a:bodyPr/>
        <a:lstStyle/>
        <a:p>
          <a:endParaRPr lang="ru-RU"/>
        </a:p>
      </dgm:t>
    </dgm:pt>
    <dgm:pt modelId="{C0260C59-E699-49C3-B51B-E38EA23C380E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C3F0C44E-A703-40F2-B76B-E31E61784A65}" type="parTrans" cxnId="{C727140F-36A8-4A31-BAE0-E1F1A9D98F7F}">
      <dgm:prSet/>
      <dgm:spPr/>
      <dgm:t>
        <a:bodyPr/>
        <a:lstStyle/>
        <a:p>
          <a:endParaRPr lang="ru-RU"/>
        </a:p>
      </dgm:t>
    </dgm:pt>
    <dgm:pt modelId="{076EEDB2-2147-47E7-82A3-D977748D2198}" type="sibTrans" cxnId="{C727140F-36A8-4A31-BAE0-E1F1A9D98F7F}">
      <dgm:prSet/>
      <dgm:spPr/>
      <dgm:t>
        <a:bodyPr/>
        <a:lstStyle/>
        <a:p>
          <a:endParaRPr lang="ru-RU"/>
        </a:p>
      </dgm:t>
    </dgm:pt>
    <dgm:pt modelId="{F1DC341D-C77C-4FA0-9241-2F3376F7F356}">
      <dgm:prSet phldrT="[Текст]"/>
      <dgm:spPr/>
      <dgm:t>
        <a:bodyPr/>
        <a:lstStyle/>
        <a:p>
          <a:r>
            <a:rPr lang="ru-RU" dirty="0" smtClean="0"/>
            <a:t>Учитель (ученик) бросает кубик: надпись на грани указывает вид вопросов для группы</a:t>
          </a:r>
          <a:endParaRPr lang="ru-RU" dirty="0"/>
        </a:p>
      </dgm:t>
    </dgm:pt>
    <dgm:pt modelId="{701E327D-C1C0-49CC-8A0C-D8F41C7F0246}" type="parTrans" cxnId="{4A4B72C1-7F5F-4866-8D8E-FCF0C12FF381}">
      <dgm:prSet/>
      <dgm:spPr/>
      <dgm:t>
        <a:bodyPr/>
        <a:lstStyle/>
        <a:p>
          <a:endParaRPr lang="ru-RU"/>
        </a:p>
      </dgm:t>
    </dgm:pt>
    <dgm:pt modelId="{429090A3-88FB-484B-BF8F-C479B5E105C2}" type="sibTrans" cxnId="{4A4B72C1-7F5F-4866-8D8E-FCF0C12FF381}">
      <dgm:prSet/>
      <dgm:spPr/>
      <dgm:t>
        <a:bodyPr/>
        <a:lstStyle/>
        <a:p>
          <a:endParaRPr lang="ru-RU"/>
        </a:p>
      </dgm:t>
    </dgm:pt>
    <dgm:pt modelId="{EBA9D307-260B-4F36-90B4-7A85272F5568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B571D1A-AF40-4275-9EFD-3A1D96379690}" type="parTrans" cxnId="{3EE5E57D-687C-4A72-88D8-20B5B9538336}">
      <dgm:prSet/>
      <dgm:spPr/>
      <dgm:t>
        <a:bodyPr/>
        <a:lstStyle/>
        <a:p>
          <a:endParaRPr lang="ru-RU"/>
        </a:p>
      </dgm:t>
    </dgm:pt>
    <dgm:pt modelId="{7453BBA0-97CC-4122-866E-F0E626E7B5A5}" type="sibTrans" cxnId="{3EE5E57D-687C-4A72-88D8-20B5B9538336}">
      <dgm:prSet/>
      <dgm:spPr/>
      <dgm:t>
        <a:bodyPr/>
        <a:lstStyle/>
        <a:p>
          <a:endParaRPr lang="ru-RU"/>
        </a:p>
      </dgm:t>
    </dgm:pt>
    <dgm:pt modelId="{14BD975B-E9FA-42F7-86A0-564397EE89CC}">
      <dgm:prSet phldrT="[Текст]"/>
      <dgm:spPr/>
      <dgm:t>
        <a:bodyPr/>
        <a:lstStyle/>
        <a:p>
          <a:r>
            <a:rPr lang="ru-RU" dirty="0" smtClean="0"/>
            <a:t>Ученики формулируют вопросы по теме (каждая группа по выпавшему ей виду)</a:t>
          </a:r>
          <a:endParaRPr lang="ru-RU" dirty="0"/>
        </a:p>
      </dgm:t>
    </dgm:pt>
    <dgm:pt modelId="{22090BD9-595A-4F82-9498-C0CC4E55EA51}" type="parTrans" cxnId="{E1A53581-B9A4-47A4-95E8-98DC10CCB985}">
      <dgm:prSet/>
      <dgm:spPr/>
      <dgm:t>
        <a:bodyPr/>
        <a:lstStyle/>
        <a:p>
          <a:endParaRPr lang="ru-RU"/>
        </a:p>
      </dgm:t>
    </dgm:pt>
    <dgm:pt modelId="{83981DA2-CEC2-4B5F-AA68-F7A023F99EE5}" type="sibTrans" cxnId="{E1A53581-B9A4-47A4-95E8-98DC10CCB985}">
      <dgm:prSet/>
      <dgm:spPr/>
      <dgm:t>
        <a:bodyPr/>
        <a:lstStyle/>
        <a:p>
          <a:endParaRPr lang="ru-RU"/>
        </a:p>
      </dgm:t>
    </dgm:pt>
    <dgm:pt modelId="{34FE779F-223A-4571-93F3-9F42BDDEDA7A}" type="pres">
      <dgm:prSet presAssocID="{3B3EA564-5069-44D0-B043-34E65D354FBA}" presName="linearFlow" presStyleCnt="0">
        <dgm:presLayoutVars>
          <dgm:dir/>
          <dgm:animLvl val="lvl"/>
          <dgm:resizeHandles val="exact"/>
        </dgm:presLayoutVars>
      </dgm:prSet>
      <dgm:spPr/>
    </dgm:pt>
    <dgm:pt modelId="{097303A9-0E73-40DF-9744-ABA3A85CBADC}" type="pres">
      <dgm:prSet presAssocID="{458C598A-12AB-4E7F-8EDC-22C0548BCB3C}" presName="composite" presStyleCnt="0"/>
      <dgm:spPr/>
    </dgm:pt>
    <dgm:pt modelId="{47E13241-490A-46F8-B984-692018B2B347}" type="pres">
      <dgm:prSet presAssocID="{458C598A-12AB-4E7F-8EDC-22C0548BCB3C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FDD1998A-0656-4938-BF3F-E56386CA23A0}" type="pres">
      <dgm:prSet presAssocID="{458C598A-12AB-4E7F-8EDC-22C0548BCB3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B6626-73F8-41B4-878B-DF14B7B31C6C}" type="pres">
      <dgm:prSet presAssocID="{D6B376FE-0BCD-41ED-AECD-361FFE820F8E}" presName="sp" presStyleCnt="0"/>
      <dgm:spPr/>
    </dgm:pt>
    <dgm:pt modelId="{BD7586D1-B534-4C61-ACCE-A5E62C2AEAF5}" type="pres">
      <dgm:prSet presAssocID="{C0260C59-E699-49C3-B51B-E38EA23C380E}" presName="composite" presStyleCnt="0"/>
      <dgm:spPr/>
    </dgm:pt>
    <dgm:pt modelId="{056D93A2-B6B9-46E8-95E9-42C2EFA6CEE7}" type="pres">
      <dgm:prSet presAssocID="{C0260C59-E699-49C3-B51B-E38EA23C380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55C98909-6E17-4C5B-9274-C82515F13D12}" type="pres">
      <dgm:prSet presAssocID="{C0260C59-E699-49C3-B51B-E38EA23C380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66393-7A34-4494-B6C7-F72E335018C6}" type="pres">
      <dgm:prSet presAssocID="{076EEDB2-2147-47E7-82A3-D977748D2198}" presName="sp" presStyleCnt="0"/>
      <dgm:spPr/>
    </dgm:pt>
    <dgm:pt modelId="{B60E2895-3585-4C95-8E01-D1262A27FC88}" type="pres">
      <dgm:prSet presAssocID="{EBA9D307-260B-4F36-90B4-7A85272F5568}" presName="composite" presStyleCnt="0"/>
      <dgm:spPr/>
    </dgm:pt>
    <dgm:pt modelId="{576C5BEA-F43A-4ADB-BA33-DDF8380329BE}" type="pres">
      <dgm:prSet presAssocID="{EBA9D307-260B-4F36-90B4-7A85272F5568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041018EA-7D1F-46B1-AC02-58D73DA21992}" type="pres">
      <dgm:prSet presAssocID="{EBA9D307-260B-4F36-90B4-7A85272F556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E5E57D-687C-4A72-88D8-20B5B9538336}" srcId="{3B3EA564-5069-44D0-B043-34E65D354FBA}" destId="{EBA9D307-260B-4F36-90B4-7A85272F5568}" srcOrd="2" destOrd="0" parTransId="{6B571D1A-AF40-4275-9EFD-3A1D96379690}" sibTransId="{7453BBA0-97CC-4122-866E-F0E626E7B5A5}"/>
    <dgm:cxn modelId="{C727140F-36A8-4A31-BAE0-E1F1A9D98F7F}" srcId="{3B3EA564-5069-44D0-B043-34E65D354FBA}" destId="{C0260C59-E699-49C3-B51B-E38EA23C380E}" srcOrd="1" destOrd="0" parTransId="{C3F0C44E-A703-40F2-B76B-E31E61784A65}" sibTransId="{076EEDB2-2147-47E7-82A3-D977748D2198}"/>
    <dgm:cxn modelId="{E1A53581-B9A4-47A4-95E8-98DC10CCB985}" srcId="{EBA9D307-260B-4F36-90B4-7A85272F5568}" destId="{14BD975B-E9FA-42F7-86A0-564397EE89CC}" srcOrd="0" destOrd="0" parTransId="{22090BD9-595A-4F82-9498-C0CC4E55EA51}" sibTransId="{83981DA2-CEC2-4B5F-AA68-F7A023F99EE5}"/>
    <dgm:cxn modelId="{5B3ECE22-6FA6-482A-95B6-31D8FF179DE0}" type="presOf" srcId="{F1DC341D-C77C-4FA0-9241-2F3376F7F356}" destId="{55C98909-6E17-4C5B-9274-C82515F13D12}" srcOrd="0" destOrd="0" presId="urn:microsoft.com/office/officeart/2005/8/layout/chevron2"/>
    <dgm:cxn modelId="{0BAED352-D4B3-4BB1-8A6D-94EC2B2ABB51}" type="presOf" srcId="{EBA9D307-260B-4F36-90B4-7A85272F5568}" destId="{576C5BEA-F43A-4ADB-BA33-DDF8380329BE}" srcOrd="0" destOrd="0" presId="urn:microsoft.com/office/officeart/2005/8/layout/chevron2"/>
    <dgm:cxn modelId="{18DF4811-C268-4F04-95CB-46C18690BB1B}" type="presOf" srcId="{14BD975B-E9FA-42F7-86A0-564397EE89CC}" destId="{041018EA-7D1F-46B1-AC02-58D73DA21992}" srcOrd="0" destOrd="0" presId="urn:microsoft.com/office/officeart/2005/8/layout/chevron2"/>
    <dgm:cxn modelId="{4A4B72C1-7F5F-4866-8D8E-FCF0C12FF381}" srcId="{C0260C59-E699-49C3-B51B-E38EA23C380E}" destId="{F1DC341D-C77C-4FA0-9241-2F3376F7F356}" srcOrd="0" destOrd="0" parTransId="{701E327D-C1C0-49CC-8A0C-D8F41C7F0246}" sibTransId="{429090A3-88FB-484B-BF8F-C479B5E105C2}"/>
    <dgm:cxn modelId="{1317DFDE-A804-4657-A8AF-084B3EC2C973}" type="presOf" srcId="{3B3EA564-5069-44D0-B043-34E65D354FBA}" destId="{34FE779F-223A-4571-93F3-9F42BDDEDA7A}" srcOrd="0" destOrd="0" presId="urn:microsoft.com/office/officeart/2005/8/layout/chevron2"/>
    <dgm:cxn modelId="{75EE9609-96D7-4B01-AB5A-0B48CA6A340E}" srcId="{458C598A-12AB-4E7F-8EDC-22C0548BCB3C}" destId="{1E3E5B5A-6861-4F9C-B2E4-4A8C0C401980}" srcOrd="0" destOrd="0" parTransId="{46766482-024B-4E46-B93E-52AE3645C75D}" sibTransId="{DA43B89D-9CF4-47E6-B02B-4EAE61199D6A}"/>
    <dgm:cxn modelId="{BABC1781-2E00-42FD-8F52-0CB74F9CE62E}" type="presOf" srcId="{1E3E5B5A-6861-4F9C-B2E4-4A8C0C401980}" destId="{FDD1998A-0656-4938-BF3F-E56386CA23A0}" srcOrd="0" destOrd="0" presId="urn:microsoft.com/office/officeart/2005/8/layout/chevron2"/>
    <dgm:cxn modelId="{D624EB60-41E7-45A4-BF83-0F1AFFE0F4A7}" type="presOf" srcId="{458C598A-12AB-4E7F-8EDC-22C0548BCB3C}" destId="{47E13241-490A-46F8-B984-692018B2B347}" srcOrd="0" destOrd="0" presId="urn:microsoft.com/office/officeart/2005/8/layout/chevron2"/>
    <dgm:cxn modelId="{4DE35AB7-9175-496A-93E2-BF7167A699AA}" srcId="{3B3EA564-5069-44D0-B043-34E65D354FBA}" destId="{458C598A-12AB-4E7F-8EDC-22C0548BCB3C}" srcOrd="0" destOrd="0" parTransId="{EB2AB3AE-1C2D-4938-BA68-730A221F0192}" sibTransId="{D6B376FE-0BCD-41ED-AECD-361FFE820F8E}"/>
    <dgm:cxn modelId="{E349AB0E-3022-43C2-8A83-D0B3331E46D8}" type="presOf" srcId="{C0260C59-E699-49C3-B51B-E38EA23C380E}" destId="{056D93A2-B6B9-46E8-95E9-42C2EFA6CEE7}" srcOrd="0" destOrd="0" presId="urn:microsoft.com/office/officeart/2005/8/layout/chevron2"/>
    <dgm:cxn modelId="{EF3E8FBA-A74D-4156-B62A-68B979B58D88}" type="presParOf" srcId="{34FE779F-223A-4571-93F3-9F42BDDEDA7A}" destId="{097303A9-0E73-40DF-9744-ABA3A85CBADC}" srcOrd="0" destOrd="0" presId="urn:microsoft.com/office/officeart/2005/8/layout/chevron2"/>
    <dgm:cxn modelId="{E6E0A37D-6E00-46C5-B2F5-308EA92F5DF6}" type="presParOf" srcId="{097303A9-0E73-40DF-9744-ABA3A85CBADC}" destId="{47E13241-490A-46F8-B984-692018B2B347}" srcOrd="0" destOrd="0" presId="urn:microsoft.com/office/officeart/2005/8/layout/chevron2"/>
    <dgm:cxn modelId="{B7FE6B94-A6D8-4B37-BF18-34C415148776}" type="presParOf" srcId="{097303A9-0E73-40DF-9744-ABA3A85CBADC}" destId="{FDD1998A-0656-4938-BF3F-E56386CA23A0}" srcOrd="1" destOrd="0" presId="urn:microsoft.com/office/officeart/2005/8/layout/chevron2"/>
    <dgm:cxn modelId="{F52DD3DE-C8FA-4686-9BE3-77B760F2AB6C}" type="presParOf" srcId="{34FE779F-223A-4571-93F3-9F42BDDEDA7A}" destId="{835B6626-73F8-41B4-878B-DF14B7B31C6C}" srcOrd="1" destOrd="0" presId="urn:microsoft.com/office/officeart/2005/8/layout/chevron2"/>
    <dgm:cxn modelId="{0C2FE371-2388-40E5-BDA7-763369367ED6}" type="presParOf" srcId="{34FE779F-223A-4571-93F3-9F42BDDEDA7A}" destId="{BD7586D1-B534-4C61-ACCE-A5E62C2AEAF5}" srcOrd="2" destOrd="0" presId="urn:microsoft.com/office/officeart/2005/8/layout/chevron2"/>
    <dgm:cxn modelId="{2563A7EF-FC48-4EA7-959C-DBE43EBAC799}" type="presParOf" srcId="{BD7586D1-B534-4C61-ACCE-A5E62C2AEAF5}" destId="{056D93A2-B6B9-46E8-95E9-42C2EFA6CEE7}" srcOrd="0" destOrd="0" presId="urn:microsoft.com/office/officeart/2005/8/layout/chevron2"/>
    <dgm:cxn modelId="{7E308252-CA47-4789-8A81-F454E136ECB4}" type="presParOf" srcId="{BD7586D1-B534-4C61-ACCE-A5E62C2AEAF5}" destId="{55C98909-6E17-4C5B-9274-C82515F13D12}" srcOrd="1" destOrd="0" presId="urn:microsoft.com/office/officeart/2005/8/layout/chevron2"/>
    <dgm:cxn modelId="{C042FC4B-E86C-4691-B524-5B5BE4EDF6B1}" type="presParOf" srcId="{34FE779F-223A-4571-93F3-9F42BDDEDA7A}" destId="{9AE66393-7A34-4494-B6C7-F72E335018C6}" srcOrd="3" destOrd="0" presId="urn:microsoft.com/office/officeart/2005/8/layout/chevron2"/>
    <dgm:cxn modelId="{3BFB765C-8A58-42B2-B28D-31628C57E5E5}" type="presParOf" srcId="{34FE779F-223A-4571-93F3-9F42BDDEDA7A}" destId="{B60E2895-3585-4C95-8E01-D1262A27FC88}" srcOrd="4" destOrd="0" presId="urn:microsoft.com/office/officeart/2005/8/layout/chevron2"/>
    <dgm:cxn modelId="{B21831B8-823B-4380-91AC-3A4538127F35}" type="presParOf" srcId="{B60E2895-3585-4C95-8E01-D1262A27FC88}" destId="{576C5BEA-F43A-4ADB-BA33-DDF8380329BE}" srcOrd="0" destOrd="0" presId="urn:microsoft.com/office/officeart/2005/8/layout/chevron2"/>
    <dgm:cxn modelId="{98C7D5CF-77F1-4B68-8A05-1622FBDFECD1}" type="presParOf" srcId="{B60E2895-3585-4C95-8E01-D1262A27FC88}" destId="{041018EA-7D1F-46B1-AC02-58D73DA2199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4F9335-A942-49F6-A5F8-A30124285894}">
      <dsp:nvSpPr>
        <dsp:cNvPr id="0" name=""/>
        <dsp:cNvSpPr/>
      </dsp:nvSpPr>
      <dsp:spPr>
        <a:xfrm rot="16200000">
          <a:off x="866" y="12312"/>
          <a:ext cx="4039374" cy="4039374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002060"/>
              </a:solidFill>
            </a:rPr>
            <a:t>Генерируют решения</a:t>
          </a:r>
          <a:endParaRPr lang="ru-RU" sz="2500" b="1" kern="1200" dirty="0">
            <a:solidFill>
              <a:srgbClr val="002060"/>
            </a:solidFill>
          </a:endParaRPr>
        </a:p>
      </dsp:txBody>
      <dsp:txXfrm rot="5400000">
        <a:off x="867" y="1022155"/>
        <a:ext cx="3332484" cy="2019687"/>
      </dsp:txXfrm>
    </dsp:sp>
    <dsp:sp modelId="{335EA341-049C-41A4-80DD-E1CE5034DDA4}">
      <dsp:nvSpPr>
        <dsp:cNvPr id="0" name=""/>
        <dsp:cNvSpPr/>
      </dsp:nvSpPr>
      <dsp:spPr>
        <a:xfrm rot="5400000">
          <a:off x="4240678" y="12312"/>
          <a:ext cx="4039374" cy="4039374"/>
        </a:xfrm>
        <a:prstGeom prst="downArrow">
          <a:avLst>
            <a:gd name="adj1" fmla="val 50000"/>
            <a:gd name="adj2" fmla="val 3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/>
              </a:solidFill>
            </a:rPr>
            <a:t>Подвергают сомнению и выбирают жизнеспособные </a:t>
          </a:r>
          <a:endParaRPr lang="ru-RU" sz="2500" b="1" kern="1200" dirty="0">
            <a:solidFill>
              <a:schemeClr val="accent6"/>
            </a:solidFill>
          </a:endParaRPr>
        </a:p>
      </dsp:txBody>
      <dsp:txXfrm rot="-5400000">
        <a:off x="4947569" y="1022155"/>
        <a:ext cx="3332484" cy="20196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E13241-490A-46F8-B984-692018B2B347}">
      <dsp:nvSpPr>
        <dsp:cNvPr id="0" name=""/>
        <dsp:cNvSpPr/>
      </dsp:nvSpPr>
      <dsp:spPr>
        <a:xfrm rot="5400000">
          <a:off x="-262889" y="264899"/>
          <a:ext cx="1752600" cy="1226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1</a:t>
          </a:r>
          <a:endParaRPr lang="ru-RU" sz="3500" kern="1200" dirty="0"/>
        </a:p>
      </dsp:txBody>
      <dsp:txXfrm rot="-5400000">
        <a:off x="1" y="615419"/>
        <a:ext cx="1226820" cy="525780"/>
      </dsp:txXfrm>
    </dsp:sp>
    <dsp:sp modelId="{FDD1998A-0656-4938-BF3F-E56386CA23A0}">
      <dsp:nvSpPr>
        <dsp:cNvPr id="0" name=""/>
        <dsp:cNvSpPr/>
      </dsp:nvSpPr>
      <dsp:spPr>
        <a:xfrm rot="5400000">
          <a:off x="4158614" y="-2929784"/>
          <a:ext cx="1139190" cy="7002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Формулируется тема урока или читается текст</a:t>
          </a:r>
          <a:endParaRPr lang="ru-RU" sz="2400" kern="1200" dirty="0"/>
        </a:p>
      </dsp:txBody>
      <dsp:txXfrm rot="-5400000">
        <a:off x="1226820" y="57621"/>
        <a:ext cx="6947169" cy="1027968"/>
      </dsp:txXfrm>
    </dsp:sp>
    <dsp:sp modelId="{056D93A2-B6B9-46E8-95E9-42C2EFA6CEE7}">
      <dsp:nvSpPr>
        <dsp:cNvPr id="0" name=""/>
        <dsp:cNvSpPr/>
      </dsp:nvSpPr>
      <dsp:spPr>
        <a:xfrm rot="5400000">
          <a:off x="-262889" y="1824989"/>
          <a:ext cx="1752600" cy="1226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2</a:t>
          </a:r>
          <a:endParaRPr lang="ru-RU" sz="3500" kern="1200" dirty="0"/>
        </a:p>
      </dsp:txBody>
      <dsp:txXfrm rot="-5400000">
        <a:off x="1" y="2175509"/>
        <a:ext cx="1226820" cy="525780"/>
      </dsp:txXfrm>
    </dsp:sp>
    <dsp:sp modelId="{55C98909-6E17-4C5B-9274-C82515F13D12}">
      <dsp:nvSpPr>
        <dsp:cNvPr id="0" name=""/>
        <dsp:cNvSpPr/>
      </dsp:nvSpPr>
      <dsp:spPr>
        <a:xfrm rot="5400000">
          <a:off x="4158614" y="-1369694"/>
          <a:ext cx="1139190" cy="7002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Учитель (ученик) бросает кубик: надпись на грани указывает вид вопросов для группы</a:t>
          </a:r>
          <a:endParaRPr lang="ru-RU" sz="2400" kern="1200" dirty="0"/>
        </a:p>
      </dsp:txBody>
      <dsp:txXfrm rot="-5400000">
        <a:off x="1226820" y="1617711"/>
        <a:ext cx="6947169" cy="1027968"/>
      </dsp:txXfrm>
    </dsp:sp>
    <dsp:sp modelId="{576C5BEA-F43A-4ADB-BA33-DDF8380329BE}">
      <dsp:nvSpPr>
        <dsp:cNvPr id="0" name=""/>
        <dsp:cNvSpPr/>
      </dsp:nvSpPr>
      <dsp:spPr>
        <a:xfrm rot="5400000">
          <a:off x="-262889" y="3385080"/>
          <a:ext cx="1752600" cy="12268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3</a:t>
          </a:r>
          <a:endParaRPr lang="ru-RU" sz="3500" kern="1200" dirty="0"/>
        </a:p>
      </dsp:txBody>
      <dsp:txXfrm rot="-5400000">
        <a:off x="1" y="3735600"/>
        <a:ext cx="1226820" cy="525780"/>
      </dsp:txXfrm>
    </dsp:sp>
    <dsp:sp modelId="{041018EA-7D1F-46B1-AC02-58D73DA21992}">
      <dsp:nvSpPr>
        <dsp:cNvPr id="0" name=""/>
        <dsp:cNvSpPr/>
      </dsp:nvSpPr>
      <dsp:spPr>
        <a:xfrm rot="5400000">
          <a:off x="4158614" y="190395"/>
          <a:ext cx="1139190" cy="7002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Ученики формулируют вопросы по теме (каждая группа по выпавшему ей виду)</a:t>
          </a:r>
          <a:endParaRPr lang="ru-RU" sz="2400" kern="1200" dirty="0"/>
        </a:p>
      </dsp:txBody>
      <dsp:txXfrm rot="-5400000">
        <a:off x="1226820" y="3177801"/>
        <a:ext cx="6947169" cy="1027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736304"/>
          </a:xfrm>
        </p:spPr>
        <p:txBody>
          <a:bodyPr/>
          <a:lstStyle/>
          <a:p>
            <a:pPr algn="ctr"/>
            <a:r>
              <a:rPr lang="ru-RU" sz="1600" b="1" dirty="0">
                <a:latin typeface="Bookman Old Style" panose="02050604050505020204" pitchFamily="18" charset="0"/>
              </a:rPr>
              <a:t>Инновационная площадка института развития образования Российской академии образования </a:t>
            </a: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>«Технология </a:t>
            </a:r>
            <a:r>
              <a:rPr lang="ru-RU" sz="1600" b="1" dirty="0" err="1" smtClean="0">
                <a:latin typeface="Bookman Old Style" panose="02050604050505020204" pitchFamily="18" charset="0"/>
              </a:rPr>
              <a:t>медиапроектирования</a:t>
            </a:r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и инструментарий развития читательской грамотности»</a:t>
            </a: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>
                <a:latin typeface="Bookman Old Style" panose="02050604050505020204" pitchFamily="18" charset="0"/>
              </a:rPr>
              <a:t/>
            </a:r>
            <a:br>
              <a:rPr lang="ru-RU" sz="1600" b="1" dirty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>
                <a:latin typeface="Bookman Old Style" panose="02050604050505020204" pitchFamily="18" charset="0"/>
              </a:rPr>
              <a:t/>
            </a:r>
            <a:br>
              <a:rPr lang="ru-RU" sz="1600" b="1" dirty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/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3600" i="1" dirty="0" smtClean="0">
                <a:latin typeface="Bookman Old Style" panose="02050604050505020204" pitchFamily="18" charset="0"/>
              </a:rPr>
              <a:t>Творческая группа</a:t>
            </a:r>
            <a:endParaRPr lang="ru-RU" sz="3600" i="1" dirty="0"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txBody>
          <a:bodyPr>
            <a:normAutofit lnSpcReduction="10000"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МБОУ «Гимназия № 9»</a:t>
            </a:r>
          </a:p>
          <a:p>
            <a:pPr algn="ctr"/>
            <a:r>
              <a:rPr lang="ru-RU" dirty="0" smtClean="0"/>
              <a:t>Занятие </a:t>
            </a:r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035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Целеполагание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u="sng" dirty="0" smtClean="0"/>
              <a:t>Дайте оценку своим компетентностям, связанным с терминами (от 0 до 3</a:t>
            </a:r>
            <a:r>
              <a:rPr lang="ru-RU" u="sng" dirty="0" smtClean="0"/>
              <a:t>):</a:t>
            </a:r>
          </a:p>
          <a:p>
            <a:r>
              <a:rPr lang="ru-RU" dirty="0"/>
              <a:t>Работа в </a:t>
            </a:r>
            <a:r>
              <a:rPr lang="ru-RU" dirty="0" smtClean="0"/>
              <a:t>группе</a:t>
            </a:r>
          </a:p>
          <a:p>
            <a:pPr marL="0" indent="0">
              <a:buNone/>
            </a:pPr>
            <a:r>
              <a:rPr lang="ru-RU" u="sng" dirty="0" smtClean="0"/>
              <a:t>Приёмы совершенствования читательской компетентности</a:t>
            </a:r>
            <a:endParaRPr lang="ru-RU" u="sng" dirty="0"/>
          </a:p>
          <a:p>
            <a:pPr lvl="0"/>
            <a:r>
              <a:rPr lang="ru-RU" dirty="0" smtClean="0"/>
              <a:t>Дерево </a:t>
            </a:r>
            <a:r>
              <a:rPr lang="ru-RU" dirty="0"/>
              <a:t>предсказаний</a:t>
            </a:r>
          </a:p>
          <a:p>
            <a:pPr lvl="0"/>
            <a:r>
              <a:rPr lang="ru-RU" dirty="0" err="1"/>
              <a:t>Инсерт</a:t>
            </a:r>
            <a:endParaRPr lang="ru-RU" dirty="0"/>
          </a:p>
          <a:p>
            <a:pPr lvl="0"/>
            <a:r>
              <a:rPr lang="ru-RU" dirty="0"/>
              <a:t>Зигзаг</a:t>
            </a:r>
          </a:p>
          <a:p>
            <a:r>
              <a:rPr lang="ru-RU" dirty="0"/>
              <a:t>Диаграмма Венна</a:t>
            </a:r>
          </a:p>
          <a:p>
            <a:r>
              <a:rPr lang="ru-RU" dirty="0"/>
              <a:t>Генераторы и </a:t>
            </a:r>
            <a:r>
              <a:rPr lang="ru-RU" dirty="0"/>
              <a:t>критики</a:t>
            </a:r>
          </a:p>
          <a:p>
            <a:r>
              <a:rPr lang="ru-RU" dirty="0"/>
              <a:t>Кубик </a:t>
            </a:r>
            <a:r>
              <a:rPr lang="ru-RU" dirty="0" err="1"/>
              <a:t>Блума</a:t>
            </a:r>
            <a:endParaRPr lang="ru-RU" dirty="0"/>
          </a:p>
          <a:p>
            <a:pPr marL="0" indent="0">
              <a:buNone/>
            </a:pPr>
            <a:endParaRPr lang="ru-RU" u="sng" dirty="0" smtClean="0"/>
          </a:p>
          <a:p>
            <a:pPr marL="0" indent="0">
              <a:buNone/>
            </a:pPr>
            <a:r>
              <a:rPr lang="ru-RU" u="sng" dirty="0" smtClean="0"/>
              <a:t>Напишите </a:t>
            </a:r>
            <a:r>
              <a:rPr lang="ru-RU" u="sng" dirty="0" smtClean="0"/>
              <a:t>на </a:t>
            </a:r>
            <a:r>
              <a:rPr lang="ru-RU" u="sng" dirty="0" smtClean="0"/>
              <a:t>голубых</a:t>
            </a:r>
            <a:r>
              <a:rPr lang="ru-RU" u="sng" dirty="0" smtClean="0"/>
              <a:t> </a:t>
            </a:r>
            <a:r>
              <a:rPr lang="ru-RU" u="sng" dirty="0" err="1" smtClean="0"/>
              <a:t>стикерах</a:t>
            </a:r>
            <a:r>
              <a:rPr lang="ru-RU" u="sng" dirty="0" smtClean="0"/>
              <a:t> термины, за которые вы поставили 0-1; на </a:t>
            </a:r>
            <a:r>
              <a:rPr lang="ru-RU" u="sng" dirty="0" smtClean="0"/>
              <a:t>зелёных</a:t>
            </a:r>
            <a:r>
              <a:rPr lang="ru-RU" u="sng" dirty="0" smtClean="0"/>
              <a:t> </a:t>
            </a:r>
            <a:r>
              <a:rPr lang="ru-RU" u="sng" dirty="0" smtClean="0"/>
              <a:t>– за которые поставили 2-3</a:t>
            </a:r>
          </a:p>
          <a:p>
            <a:pPr marL="0" indent="0">
              <a:buNone/>
            </a:pP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70788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633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Диаграмма Венна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472608"/>
          </a:xfrm>
        </p:spPr>
        <p:txBody>
          <a:bodyPr>
            <a:normAutofit/>
          </a:bodyPr>
          <a:lstStyle/>
          <a:p>
            <a:r>
              <a:rPr lang="ru-RU" dirty="0" smtClean="0"/>
              <a:t>Прием</a:t>
            </a:r>
            <a:r>
              <a:rPr lang="ru-RU" dirty="0"/>
              <a:t>, помогающий провести сравнительную характеристику понятий, предметов, явлений. После прочтения текста учащиеся заполняют следующую таблицу (таблицу удобнее заполнять, чем окружности</a:t>
            </a:r>
            <a:r>
              <a:rPr lang="ru-RU" dirty="0" smtClean="0"/>
              <a:t>):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479718"/>
              </p:ext>
            </p:extLst>
          </p:nvPr>
        </p:nvGraphicFramePr>
        <p:xfrm>
          <a:off x="395536" y="2780928"/>
          <a:ext cx="8229600" cy="127958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355484">
                <a:tc>
                  <a:txBody>
                    <a:bodyPr/>
                    <a:lstStyle/>
                    <a:p>
                      <a:pPr marL="4572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Общие черты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Отличительные особенности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1-го предмета (явления)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Отличительные особенности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2-го явления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</a:tr>
              <a:tr h="246104">
                <a:tc>
                  <a:txBody>
                    <a:bodyPr/>
                    <a:lstStyle/>
                    <a:p>
                      <a:endParaRPr lang="ru-RU" sz="1800">
                        <a:effectLst/>
                        <a:latin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endParaRPr lang="ru-RU" sz="1800">
                        <a:effectLst/>
                        <a:latin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endParaRPr lang="ru-RU" sz="1800" dirty="0">
                        <a:effectLst/>
                        <a:latin typeface="Times New Roman"/>
                      </a:endParaRPr>
                    </a:p>
                  </a:txBody>
                  <a:tcPr marL="95250" marR="95250" marT="95250" marB="9525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095617"/>
              </p:ext>
            </p:extLst>
          </p:nvPr>
        </p:nvGraphicFramePr>
        <p:xfrm>
          <a:off x="395536" y="4293096"/>
          <a:ext cx="8229600" cy="20926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792088">
                <a:tc>
                  <a:txBody>
                    <a:bodyPr/>
                    <a:lstStyle/>
                    <a:p>
                      <a:pPr marL="7689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Общие черты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7689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Отличительные особенности существительного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7689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Отличительные особенности местоимения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</a:tr>
              <a:tr h="1283628">
                <a:tc>
                  <a:txBody>
                    <a:bodyPr/>
                    <a:lstStyle/>
                    <a:p>
                      <a:pPr marL="76898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Это самостоятельные ЧР</a:t>
                      </a:r>
                      <a:r>
                        <a:rPr lang="ru-RU" sz="1600" dirty="0" smtClean="0">
                          <a:effectLst/>
                        </a:rPr>
                        <a:t>.</a:t>
                      </a:r>
                    </a:p>
                    <a:p>
                      <a:pPr marL="76898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</a:endParaRPr>
                    </a:p>
                    <a:p>
                      <a:pPr marL="76898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Изменяются по падежам.</a:t>
                      </a:r>
                      <a:endParaRPr lang="ru-RU" sz="1600" dirty="0">
                        <a:solidFill>
                          <a:srgbClr val="0000FF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76898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Называет предмет.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76898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Указывает на </a:t>
                      </a:r>
                      <a:r>
                        <a:rPr lang="ru-RU" sz="1600" dirty="0" smtClean="0">
                          <a:effectLst/>
                        </a:rPr>
                        <a:t>предмет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</a:p>
                    <a:p>
                      <a:pPr marL="76898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76898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Times New Roman"/>
                          <a:ea typeface="Times New Roman"/>
                        </a:rPr>
                        <a:t>Употребляется «вместо имени»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0" marR="95250" marT="95250" marB="9525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57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13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Генераторы и критики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802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68859682"/>
              </p:ext>
            </p:extLst>
          </p:nvPr>
        </p:nvGraphicFramePr>
        <p:xfrm>
          <a:off x="539552" y="2132856"/>
          <a:ext cx="82809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вал 4"/>
          <p:cNvSpPr/>
          <p:nvPr/>
        </p:nvSpPr>
        <p:spPr>
          <a:xfrm>
            <a:off x="2843808" y="1700808"/>
            <a:ext cx="3888432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ПРОБЛЕМА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269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Кубик </a:t>
            </a:r>
            <a:r>
              <a:rPr lang="ru-RU" b="1" dirty="0" err="1" smtClean="0"/>
              <a:t>Блума</a:t>
            </a: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333130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887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Классификация вопросов</a:t>
            </a:r>
            <a:br>
              <a:rPr lang="ru-RU" sz="3200" b="1" dirty="0"/>
            </a:b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32" y="981075"/>
            <a:ext cx="8045786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331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193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802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Вспомните термины, понимание которых вы оценивали в начале занятия:</a:t>
            </a:r>
          </a:p>
          <a:p>
            <a:r>
              <a:rPr lang="ru-RU" dirty="0"/>
              <a:t>Работа в группе</a:t>
            </a:r>
          </a:p>
          <a:p>
            <a:pPr marL="0" indent="0">
              <a:buNone/>
            </a:pPr>
            <a:r>
              <a:rPr lang="ru-RU" u="sng" dirty="0"/>
              <a:t>Приёмы совершенствования читательской компетентности</a:t>
            </a:r>
          </a:p>
          <a:p>
            <a:pPr lvl="0"/>
            <a:r>
              <a:rPr lang="ru-RU" dirty="0"/>
              <a:t>Дерево предсказаний</a:t>
            </a:r>
          </a:p>
          <a:p>
            <a:pPr lvl="0"/>
            <a:r>
              <a:rPr lang="ru-RU" dirty="0" err="1"/>
              <a:t>Инсерт</a:t>
            </a:r>
            <a:endParaRPr lang="ru-RU" dirty="0"/>
          </a:p>
          <a:p>
            <a:pPr lvl="0"/>
            <a:r>
              <a:rPr lang="ru-RU" dirty="0"/>
              <a:t>Зигзаг</a:t>
            </a:r>
          </a:p>
          <a:p>
            <a:r>
              <a:rPr lang="ru-RU" dirty="0"/>
              <a:t>Диаграмма Венна</a:t>
            </a:r>
          </a:p>
          <a:p>
            <a:r>
              <a:rPr lang="ru-RU" dirty="0"/>
              <a:t>Генераторы и критики</a:t>
            </a:r>
          </a:p>
          <a:p>
            <a:r>
              <a:rPr lang="ru-RU" dirty="0"/>
              <a:t>Кубик </a:t>
            </a:r>
            <a:r>
              <a:rPr lang="ru-RU" dirty="0" err="1"/>
              <a:t>Блума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Оцените </a:t>
            </a:r>
            <a:r>
              <a:rPr lang="ru-RU" b="1" dirty="0" smtClean="0"/>
              <a:t>свои компетентности снова и снимите с доски или добавьте новые </a:t>
            </a:r>
            <a:r>
              <a:rPr lang="ru-RU" b="1" dirty="0" err="1" smtClean="0"/>
              <a:t>стикеры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8545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00328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3082" name="Picture 10" descr="Блестяшки - СПАСИБО Спасибо в картинках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61206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ердце 3"/>
          <p:cNvSpPr/>
          <p:nvPr/>
        </p:nvSpPr>
        <p:spPr>
          <a:xfrm>
            <a:off x="5364088" y="1700808"/>
            <a:ext cx="3456384" cy="4176464"/>
          </a:xfrm>
          <a:prstGeom prst="hear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chemeClr val="accent3"/>
                </a:solidFill>
              </a:rPr>
              <a:t>За то, что пришли!</a:t>
            </a:r>
            <a:endParaRPr lang="ru-RU" sz="36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59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377</TotalTime>
  <Words>231</Words>
  <Application>Microsoft Office PowerPoint</Application>
  <PresentationFormat>Экран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Ясность</vt:lpstr>
      <vt:lpstr>Инновационная площадка института развития образования Российской академии образования  «Технология медиапроектирования и инструментарий развития читательской грамотности»     Творческая группа</vt:lpstr>
      <vt:lpstr>Целеполагание</vt:lpstr>
      <vt:lpstr>Диаграмма Венна</vt:lpstr>
      <vt:lpstr>Генераторы и критики</vt:lpstr>
      <vt:lpstr>Кубик Блума</vt:lpstr>
      <vt:lpstr>Классификация вопросов 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Инновационная площадка института развития образования Российской академии образования  «Технология медиапроектирования и инструментарий развития читательской грамотности»     Творческая группа</dc:title>
  <dc:creator>Ирина Валерьевна</dc:creator>
  <cp:lastModifiedBy>Класс</cp:lastModifiedBy>
  <cp:revision>19</cp:revision>
  <dcterms:created xsi:type="dcterms:W3CDTF">2017-10-28T09:25:22Z</dcterms:created>
  <dcterms:modified xsi:type="dcterms:W3CDTF">2017-11-21T10:34:24Z</dcterms:modified>
</cp:coreProperties>
</file>