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7" r:id="rId3"/>
    <p:sldId id="257" r:id="rId4"/>
    <p:sldId id="268" r:id="rId5"/>
    <p:sldId id="269" r:id="rId6"/>
    <p:sldId id="270" r:id="rId7"/>
    <p:sldId id="271" r:id="rId8"/>
    <p:sldId id="272" r:id="rId9"/>
    <p:sldId id="258" r:id="rId10"/>
    <p:sldId id="259" r:id="rId11"/>
    <p:sldId id="261" r:id="rId12"/>
    <p:sldId id="262" r:id="rId13"/>
    <p:sldId id="264" r:id="rId14"/>
    <p:sldId id="260" r:id="rId15"/>
    <p:sldId id="263" r:id="rId16"/>
    <p:sldId id="276" r:id="rId17"/>
    <p:sldId id="277" r:id="rId18"/>
    <p:sldId id="265" r:id="rId19"/>
    <p:sldId id="273" r:id="rId20"/>
    <p:sldId id="274" r:id="rId21"/>
    <p:sldId id="275" r:id="rId22"/>
    <p:sldId id="266" r:id="rId23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70" d="100"/>
          <a:sy n="70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redo custSel modSld modMainMaster modNotesMaster modHandout">
      <pc:chgData name="Fake Test User" userId="SID-0" providerId="Test" clId="FakeClientId" dt="2019-03-25T05:40:57.068" v="179" actId="14100"/>
      <pc:docMkLst>
        <pc:docMk/>
      </pc:docMkLst>
      <pc:sldChg chg="modSp modNotes">
        <pc:chgData name="Fake Test User" userId="SID-0" providerId="Test" clId="FakeClientId" dt="2019-03-25T03:47:07.382" v="114" actId="790"/>
        <pc:sldMkLst>
          <pc:docMk/>
          <pc:sldMk cId="0" sldId="256"/>
        </pc:sldMkLst>
        <pc:spChg chg="mod">
          <ac:chgData name="Fake Test User" userId="SID-0" providerId="Test" clId="FakeClientId" dt="2019-03-25T03:47:07.382" v="114" actId="790"/>
          <ac:spMkLst>
            <pc:docMk/>
            <pc:sldMk cId="0" sldId="256"/>
            <ac:spMk id="2" creationId="{00000000-0000-0000-0000-000000000000}"/>
          </ac:spMkLst>
        </pc:spChg>
        <pc:spChg chg="mod">
          <ac:chgData name="Fake Test User" userId="SID-0" providerId="Test" clId="FakeClientId" dt="2019-03-25T03:47:07.382" v="114" actId="790"/>
          <ac:spMkLst>
            <pc:docMk/>
            <pc:sldMk cId="0" sldId="256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9-03-25T05:40:57.068" v="179" actId="14100"/>
        <pc:sldMkLst>
          <pc:docMk/>
          <pc:sldMk cId="0" sldId="257"/>
        </pc:sldMkLst>
        <pc:spChg chg="mod">
          <ac:chgData name="Fake Test User" userId="SID-0" providerId="Test" clId="FakeClientId" dt="2019-03-25T05:40:57.068" v="179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6" creationId="{855D0777-B08C-4808-A096-0F7AA6935459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7" creationId="{B8FCD5F1-B09D-4B0A-BB07-423B979A624C}"/>
          </ac:spMkLst>
        </pc:spChg>
        <pc:spChg chg="mod">
          <ac:chgData name="Fake Test User" userId="SID-0" providerId="Test" clId="FakeClientId" dt="2019-03-25T03:47:21.787" v="122" actId="14100"/>
          <ac:spMkLst>
            <pc:docMk/>
            <pc:sldMk cId="0" sldId="257"/>
            <ac:spMk id="18" creationId="{E7529413-DDD1-4DC1-B8ED-E3450F631ED9}"/>
          </ac:spMkLst>
        </pc:spChg>
        <pc:spChg chg="mod">
          <ac:chgData name="Fake Test User" userId="SID-0" providerId="Test" clId="FakeClientId" dt="2019-03-25T03:47:16.709" v="119" actId="14100"/>
          <ac:spMkLst>
            <pc:docMk/>
            <pc:sldMk cId="0" sldId="257"/>
            <ac:spMk id="19" creationId="{5B0AFAEF-42AD-47C8-9B67-16166ACDF8E5}"/>
          </ac:spMkLst>
        </pc:spChg>
        <pc:spChg chg="mod">
          <ac:chgData name="Fake Test User" userId="SID-0" providerId="Test" clId="FakeClientId" dt="2019-03-25T03:47:48.832" v="134" actId="14100"/>
          <ac:spMkLst>
            <pc:docMk/>
            <pc:sldMk cId="0" sldId="257"/>
            <ac:spMk id="21" creationId="{E8BE8ECF-AA6E-4DD3-ADD0-612F0B1E235D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3" creationId="{1DA29D9A-DD96-43EF-B182-868A71CA63FC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5" creationId="{6F6F0E5B-C28D-49F0-ABA5-2E5EFDC4F4F7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7" creationId="{5BC79C1B-DDB2-464B-ABAC-AB735A52A176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9" creationId="{6A76CCF2-B0FA-4F8F-8B47-90D77F8752F3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31" creationId="{581D9412-6870-452F-A54C-AFA568D05E5F}"/>
          </ac:spMkLst>
        </pc:spChg>
        <pc:grpChg chg="mod">
          <ac:chgData name="Fake Test User" userId="SID-0" providerId="Test" clId="FakeClientId" dt="2019-03-25T03:47:41.020" v="130" actId="14100"/>
          <ac:grpSpMkLst>
            <pc:docMk/>
            <pc:sldMk cId="0" sldId="257"/>
            <ac:grpSpMk id="15" creationId="{E62F7363-23DF-4B13-B949-1B67E5B9A4DB}"/>
          </ac:grpSpMkLst>
        </pc:grpChg>
        <pc:grpChg chg="mod">
          <ac:chgData name="Fake Test User" userId="SID-0" providerId="Test" clId="FakeClientId" dt="2019-03-25T03:47:52.426" v="138" actId="14100"/>
          <ac:grpSpMkLst>
            <pc:docMk/>
            <pc:sldMk cId="0" sldId="257"/>
            <ac:grpSpMk id="16" creationId="{CBE9B9A0-2E55-404A-BA78-59DB18604AD2}"/>
          </ac:grpSpMkLst>
        </pc:grpChg>
        <pc:grpChg chg="mod">
          <ac:chgData name="Fake Test User" userId="SID-0" providerId="Test" clId="FakeClientId" dt="2019-03-25T03:47:55.973" v="139" actId="14100"/>
          <ac:grpSpMkLst>
            <pc:docMk/>
            <pc:sldMk cId="0" sldId="257"/>
            <ac:grpSpMk id="17" creationId="{1D227B02-3746-4E15-9429-D3DBB15D0457}"/>
          </ac:grpSpMkLst>
        </pc:grpChg>
      </pc:sldChg>
      <pc:sldChg chg="modSp modNotes">
        <pc:chgData name="Fake Test User" userId="SID-0" providerId="Test" clId="FakeClientId" dt="2019-03-25T05:40:00.508" v="147" actId="14100"/>
        <pc:sldMkLst>
          <pc:docMk/>
          <pc:sldMk cId="0" sldId="258"/>
        </pc:sldMkLst>
        <pc:spChg chg="mod">
          <ac:chgData name="Fake Test User" userId="SID-0" providerId="Test" clId="FakeClientId" dt="2019-03-25T05:40:00.508" v="147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3" creationId="{00000000-0000-0000-0000-000000000000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4" creationId="{1959AD99-6BDF-4994-BB96-51E4881985D2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5" creationId="{63114880-DADC-4F85-86A5-B5EC46980DB7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2" creationId="{726B5A03-7F87-4174-B569-E5E11B47BD78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3" creationId="{C96BEBCF-6B37-4CB0-B101-BE4FC27A8A83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4" creationId="{EEE08402-AE66-4BD0-91FE-EE2B207C31A1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5" creationId="{3D120688-CE29-447A-A09D-FA1909809B67}"/>
          </ac:spMkLst>
        </pc:spChg>
        <pc:grpChg chg="mod">
          <ac:chgData name="Fake Test User" userId="SID-0" providerId="Test" clId="FakeClientId" dt="2019-03-22T08:23:03.762" v="65" actId="1036"/>
          <ac:grpSpMkLst>
            <pc:docMk/>
            <pc:sldMk cId="0" sldId="258"/>
            <ac:grpSpMk id="16" creationId="{92B4D1F2-57B4-4296-B895-05D9C201FBF9}"/>
          </ac:grpSpMkLst>
        </pc:grpChg>
        <pc:grpChg chg="mod">
          <ac:chgData name="Fake Test User" userId="SID-0" providerId="Test" clId="FakeClientId" dt="2019-03-22T08:23:03.762" v="65" actId="1036"/>
          <ac:grpSpMkLst>
            <pc:docMk/>
            <pc:sldMk cId="0" sldId="258"/>
            <ac:grpSpMk id="19" creationId="{24C46028-366E-4F67-A5A9-B08CF5110F58}"/>
          </ac:grpSpMkLst>
        </pc:grpChg>
        <pc:picChg chg="mod">
          <ac:chgData name="Fake Test User" userId="SID-0" providerId="Test" clId="FakeClientId" dt="2019-03-22T08:30:14.307" v="109"/>
          <ac:picMkLst>
            <pc:docMk/>
            <pc:sldMk cId="0" sldId="258"/>
            <ac:picMk id="17" creationId="{B6AD3AED-D5E2-4C29-8755-E4B2ADF9EAC7}"/>
          </ac:picMkLst>
        </pc:picChg>
        <pc:picChg chg="mod">
          <ac:chgData name="Fake Test User" userId="SID-0" providerId="Test" clId="FakeClientId" dt="2019-03-22T08:30:26.010" v="112"/>
          <ac:picMkLst>
            <pc:docMk/>
            <pc:sldMk cId="0" sldId="258"/>
            <ac:picMk id="20" creationId="{0B87D64D-964F-46D7-B928-3AA29C95BDCB}"/>
          </ac:picMkLst>
        </pc:picChg>
      </pc:sldChg>
      <pc:sldChg chg="modSp modNotes">
        <pc:chgData name="Fake Test User" userId="SID-0" providerId="Test" clId="FakeClientId" dt="2019-03-25T05:40:11.679" v="157" actId="14100"/>
        <pc:sldMkLst>
          <pc:docMk/>
          <pc:sldMk cId="0" sldId="259"/>
        </pc:sldMkLst>
        <pc:spChg chg="mod">
          <ac:chgData name="Fake Test User" userId="SID-0" providerId="Test" clId="FakeClientId" dt="2019-03-25T05:40:11.679" v="157" actId="14100"/>
          <ac:spMkLst>
            <pc:docMk/>
            <pc:sldMk cId="0" sldId="259"/>
            <ac:spMk id="2" creationId="{00000000-0000-0000-0000-000000000000}"/>
          </ac:spMkLst>
        </pc:spChg>
      </pc:sldChg>
      <pc:sldChg chg="modSp mod modNotes">
        <pc:chgData name="Fake Test User" userId="SID-0" providerId="Test" clId="FakeClientId" dt="2019-03-22T08:23:18.371" v="67" actId="27918"/>
        <pc:sldMkLst>
          <pc:docMk/>
          <pc:sldMk cId="0" sldId="260"/>
        </pc:sldMkLst>
        <pc:spChg chg="mod">
          <ac:chgData name="Fake Test User" userId="SID-0" providerId="Test" clId="FakeClientId" dt="2019-03-22T08:18:11.210" v="1" actId="27636"/>
          <ac:spMkLst>
            <pc:docMk/>
            <pc:sldMk cId="0" sldId="260"/>
            <ac:spMk id="3" creationId="{00000000-0000-0000-0000-000000000000}"/>
          </ac:spMkLst>
        </pc:spChg>
      </pc:sldChg>
      <pc:sldChg chg="modNotes">
        <pc:chgData name="Fake Test User" userId="SID-0" providerId="Test" clId="FakeClientId" dt="2019-03-22T08:20:27.282" v="20" actId="790"/>
        <pc:sldMkLst>
          <pc:docMk/>
          <pc:sldMk cId="0" sldId="261"/>
        </pc:sldMkLst>
      </pc:sldChg>
      <pc:sldChg chg="modSp modNotes">
        <pc:chgData name="Fake Test User" userId="SID-0" providerId="Test" clId="FakeClientId" dt="2019-03-22T08:27:45.063" v="72" actId="790"/>
        <pc:sldMkLst>
          <pc:docMk/>
          <pc:sldMk cId="0" sldId="262"/>
        </pc:sldMkLst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2" creationId="{00000000-0000-0000-0000-000000000000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3" creationId="{00000000-0000-0000-0000-000000000000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4" creationId="{2B71AD4F-48C0-4EF8-AFA6-7E2673DF9DFA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5" creationId="{D7506178-583F-4423-9987-AE775F9EA36C}"/>
          </ac:spMkLst>
        </pc:spChg>
      </pc:sldChg>
      <pc:sldChg chg="modSp modNotes">
        <pc:chgData name="Fake Test User" userId="SID-0" providerId="Test" clId="FakeClientId" dt="2019-03-22T08:23:55.009" v="68" actId="255"/>
        <pc:sldMkLst>
          <pc:docMk/>
          <pc:sldMk cId="0" sldId="263"/>
        </pc:sldMkLst>
        <pc:graphicFrameChg chg="mod">
          <ac:chgData name="Fake Test User" userId="SID-0" providerId="Test" clId="FakeClientId" dt="2019-03-22T08:23:55.009" v="68" actId="255"/>
          <ac:graphicFrameMkLst>
            <pc:docMk/>
            <pc:sldMk cId="0" sldId="263"/>
            <ac:graphicFrameMk id="4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9-03-22T08:28:04.272" v="73" actId="790"/>
        <pc:sldMkLst>
          <pc:docMk/>
          <pc:sldMk cId="0" sldId="264"/>
        </pc:sldMkLst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2" creationId="{00000000-0000-0000-0000-000000000000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4" creationId="{5BC5789F-7017-44D1-94D9-F925BFFC815A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5" creationId="{161CB7FE-4BC2-4768-8C6C-F2EDE3AAC421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8" creationId="{F9973C09-F636-4499-99F3-ECA4BD64B332}"/>
          </ac:spMkLst>
        </pc:spChg>
      </pc:sldChg>
      <pc:sldChg chg="modSp modNotes">
        <pc:chgData name="Fake Test User" userId="SID-0" providerId="Test" clId="FakeClientId" dt="2019-03-25T05:40:32.304" v="172" actId="14100"/>
        <pc:sldMkLst>
          <pc:docMk/>
          <pc:sldMk cId="0" sldId="265"/>
        </pc:sldMkLst>
        <pc:spChg chg="mod">
          <ac:chgData name="Fake Test User" userId="SID-0" providerId="Test" clId="FakeClientId" dt="2019-03-25T05:40:32.304" v="172" actId="14100"/>
          <ac:spMkLst>
            <pc:docMk/>
            <pc:sldMk cId="0" sldId="265"/>
            <ac:spMk id="2" creationId="{00000000-0000-0000-0000-000000000000}"/>
          </ac:spMkLst>
        </pc:spChg>
        <pc:graphicFrameChg chg="mod">
          <ac:chgData name="Fake Test User" userId="SID-0" providerId="Test" clId="FakeClientId" dt="2019-03-22T08:28:37.770" v="90"/>
          <ac:graphicFrameMkLst>
            <pc:docMk/>
            <pc:sldMk cId="0" sldId="265"/>
            <ac:graphicFrameMk id="10" creationId="{D1AC5E11-1154-464F-B56E-523DE54E5000}"/>
          </ac:graphicFrameMkLst>
        </pc:graphicFrameChg>
      </pc:sldChg>
      <pc:sldMasterChg chg="modSp modSldLayout">
        <pc:chgData name="Fake Test User" userId="SID-0" providerId="Test" clId="FakeClientId" dt="2019-03-25T03:49:53.888" v="140" actId="207"/>
        <pc:sldMasterMkLst>
          <pc:docMk/>
          <pc:sldMasterMk cId="0" sldId="2147483648"/>
        </pc:sldMasterMkLst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13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22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23" creationId="{00000000-0000-0000-0000-000000000000}"/>
          </ac:spMkLst>
        </pc:spChg>
        <pc:sldLayoutChg chg="modSp">
          <pc:chgData name="Fake Test User" userId="SID-0" providerId="Test" clId="FakeClientId" dt="2019-03-25T03:49:53.888" v="140" actId="207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8" creationId="{00000000-0000-0000-0000-000000000000}"/>
            </ac:spMkLst>
          </pc:spChg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9" creationId="{00000000-0000-0000-0000-000000000000}"/>
            </ac:spMkLst>
          </pc:spChg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17" creationId="{00000000-0000-0000-0000-000000000000}"/>
            </ac:spMkLst>
          </pc:spChg>
          <pc:spChg chg="mod">
            <ac:chgData name="Fake Test User" userId="SID-0" providerId="Test" clId="FakeClientId" dt="2019-03-25T03:49:53.888" v="140" actId="207"/>
            <ac:spMkLst>
              <pc:docMk/>
              <pc:sldMasterMk cId="0" sldId="2147483648"/>
              <pc:sldLayoutMk cId="0" sldId="2147483649"/>
              <ac:spMk id="28" creationId="{00000000-0000-0000-0000-000000000000}"/>
            </ac:spMkLst>
          </pc:spChg>
        </pc:sldLayoutChg>
        <pc:sldLayoutChg chg="modSp">
          <pc:chgData name="Fake Test User" userId="SID-0" providerId="Test" clId="FakeClientId" dt="2019-03-22T08:18:58.549" v="10" actId="790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3-22T08:19:05.814" v="12" actId="790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9" creationId="{B32CA5EA-865E-4EF0-89BB-61FD6EFE265C}"/>
            </ac:spMkLst>
          </pc:spChg>
        </pc:sldLayoutChg>
        <pc:sldLayoutChg chg="modSp">
          <pc:chgData name="Fake Test User" userId="SID-0" providerId="Test" clId="FakeClientId" dt="2019-03-22T08:19:09.236" v="13" actId="79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9" creationId="{BD5BE3E6-AFB3-460C-834B-D73EE2A7C06F}"/>
            </ac:spMkLst>
          </pc:spChg>
        </pc:sldLayoutChg>
        <pc:sldLayoutChg chg="modSp">
          <pc:chgData name="Fake Test User" userId="SID-0" providerId="Test" clId="FakeClientId" dt="2019-03-22T08:19:43.194" v="14"/>
          <pc:sldLayoutMkLst>
            <pc:docMk/>
            <pc:sldMasterMk cId="0" sldId="2147483648"/>
            <pc:sldLayoutMk cId="2718787432" sldId="2147483657"/>
          </pc:sldLayoutMkLst>
          <pc:spChg chg="mod">
            <ac:chgData name="Fake Test User" userId="SID-0" providerId="Test" clId="FakeClientId" dt="2019-03-22T08:19:43.194" v="14"/>
            <ac:spMkLst>
              <pc:docMk/>
              <pc:sldMasterMk cId="0" sldId="2147483648"/>
              <pc:sldLayoutMk cId="2718787432" sldId="2147483657"/>
              <ac:spMk id="2" creationId="{33133CFB-98CB-4408-8818-24F931AC137B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3" creationId="{A6EE7E31-13F0-404F-BFFF-EE236EB5D4B4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4" creationId="{04FC6F67-BAE4-413D-8066-1E361D58912A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14" creationId="{DF566D8F-E696-41DE-BA1C-A8D0C7F03EDA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Лист4!$I$1</c:f>
              <c:strCache>
                <c:ptCount val="1"/>
                <c:pt idx="0">
                  <c:v>Выраженное поведение</c:v>
                </c:pt>
              </c:strCache>
            </c:strRef>
          </c:tx>
          <c:invertIfNegative val="0"/>
          <c:cat>
            <c:strRef>
              <c:f>Лист4!$H$2:$H$4</c:f>
              <c:strCache>
                <c:ptCount val="3"/>
                <c:pt idx="0">
                  <c:v>включение</c:v>
                </c:pt>
                <c:pt idx="1">
                  <c:v>контроль</c:v>
                </c:pt>
                <c:pt idx="2">
                  <c:v>аффект</c:v>
                </c:pt>
              </c:strCache>
            </c:strRef>
          </c:cat>
          <c:val>
            <c:numRef>
              <c:f>Лист4!$I$2:$I$4</c:f>
              <c:numCache>
                <c:formatCode>General</c:formatCode>
                <c:ptCount val="3"/>
                <c:pt idx="0">
                  <c:v>2.8</c:v>
                </c:pt>
                <c:pt idx="1">
                  <c:v>4.8</c:v>
                </c:pt>
                <c:pt idx="2">
                  <c:v>3.4</c:v>
                </c:pt>
              </c:numCache>
            </c:numRef>
          </c:val>
        </c:ser>
        <c:ser>
          <c:idx val="1"/>
          <c:order val="1"/>
          <c:tx>
            <c:strRef>
              <c:f>Лист4!$J$1</c:f>
              <c:strCache>
                <c:ptCount val="1"/>
                <c:pt idx="0">
                  <c:v>Требуемое поведение</c:v>
                </c:pt>
              </c:strCache>
            </c:strRef>
          </c:tx>
          <c:invertIfNegative val="0"/>
          <c:cat>
            <c:strRef>
              <c:f>Лист4!$H$2:$H$4</c:f>
              <c:strCache>
                <c:ptCount val="3"/>
                <c:pt idx="0">
                  <c:v>включение</c:v>
                </c:pt>
                <c:pt idx="1">
                  <c:v>контроль</c:v>
                </c:pt>
                <c:pt idx="2">
                  <c:v>аффект</c:v>
                </c:pt>
              </c:strCache>
            </c:strRef>
          </c:cat>
          <c:val>
            <c:numRef>
              <c:f>Лист4!$J$2:$J$4</c:f>
              <c:numCache>
                <c:formatCode>General</c:formatCode>
                <c:ptCount val="3"/>
                <c:pt idx="0">
                  <c:v>2.6</c:v>
                </c:pt>
                <c:pt idx="1">
                  <c:v>2.7</c:v>
                </c:pt>
                <c:pt idx="2">
                  <c:v>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9410944"/>
        <c:axId val="155758592"/>
        <c:axId val="0"/>
      </c:bar3DChart>
      <c:catAx>
        <c:axId val="1494109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5758592"/>
        <c:crosses val="autoZero"/>
        <c:auto val="1"/>
        <c:lblAlgn val="ctr"/>
        <c:lblOffset val="100"/>
        <c:noMultiLvlLbl val="0"/>
      </c:catAx>
      <c:valAx>
        <c:axId val="155758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94109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1E206-3F6C-4535-B4C2-1852A1175E7D}" type="doc">
      <dgm:prSet loTypeId="urn:microsoft.com/office/officeart/2005/8/layout/list1" loCatId="list" qsTypeId="urn:microsoft.com/office/officeart/2005/8/quickstyle/simple1#7" qsCatId="simple" csTypeId="urn:microsoft.com/office/officeart/2005/8/colors/accent1_2#2" csCatId="accent1" phldr="1"/>
      <dgm:spPr/>
      <dgm:t>
        <a:bodyPr rtlCol="0"/>
        <a:lstStyle/>
        <a:p>
          <a:pPr rtl="0"/>
          <a:endParaRPr lang="en-US"/>
        </a:p>
      </dgm:t>
    </dgm:pt>
    <dgm:pt modelId="{96F225B3-2268-4CB1-9A6D-DD3D78235A90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ru-RU" sz="1800" b="1" noProof="0" dirty="0" smtClean="0">
              <a:solidFill>
                <a:schemeClr val="bg2"/>
              </a:solidFill>
            </a:rPr>
            <a:t>Анализ численности персонала ООО «ЦКМС» по категориям</a:t>
          </a:r>
          <a:endParaRPr lang="ru-RU" sz="1800" b="1" noProof="0" dirty="0">
            <a:solidFill>
              <a:schemeClr val="bg2"/>
            </a:solidFill>
          </a:endParaRPr>
        </a:p>
      </dgm:t>
    </dgm:pt>
    <dgm:pt modelId="{BB73B217-FF8F-4C8F-8CD2-4750708F0382}" type="parTrans" cxnId="{667C7982-07DA-481C-9497-BB8D1BD54CE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F7D5E32B-2816-47FB-95E5-01C708BBC493}" type="sibTrans" cxnId="{667C7982-07DA-481C-9497-BB8D1BD54CE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73381DCD-C269-4E6D-9AFB-BECEE2749D18}">
      <dgm:prSet custT="1"/>
      <dgm:spPr>
        <a:noFill/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sz="1800" noProof="0" dirty="0" smtClean="0">
              <a:solidFill>
                <a:schemeClr val="bg2"/>
              </a:solidFill>
            </a:rPr>
            <a:t>Устойчивая среднесписочная численность в пределах 10-12 человек, работающих на постоянной основе,</a:t>
          </a:r>
          <a:endParaRPr lang="ru-RU" sz="1800" noProof="0" dirty="0">
            <a:solidFill>
              <a:schemeClr val="bg2"/>
            </a:solidFill>
          </a:endParaRPr>
        </a:p>
      </dgm:t>
    </dgm:pt>
    <dgm:pt modelId="{720D56F4-65FC-4CDA-8B3B-12DC7D227BE8}" type="parTrans" cxnId="{60D789E2-7A32-4437-8E2C-8B560B3784C0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85349A43-5576-44C6-8D13-62F2BF5EFAFB}" type="sibTrans" cxnId="{60D789E2-7A32-4437-8E2C-8B560B3784C0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9270810E-5EDA-493C-94A3-CD56D6BDC201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ru-RU" sz="1800" b="1" noProof="0" dirty="0" smtClean="0">
              <a:solidFill>
                <a:schemeClr val="bg2"/>
              </a:solidFill>
            </a:rPr>
            <a:t>Анализ численности персонала ООО «ЦКМС» по категориям</a:t>
          </a:r>
        </a:p>
      </dgm:t>
    </dgm:pt>
    <dgm:pt modelId="{8AFFD4DB-1827-4550-B581-D6836D1A7B41}" type="parTrans" cxnId="{304B3FEF-A04A-4EB6-B224-EBD06900C77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C6C5529E-8F47-4FCC-A5E6-616381E60A8A}" type="sibTrans" cxnId="{304B3FEF-A04A-4EB6-B224-EBD06900C77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6A69E878-6E4C-4840-B8F1-E395DA9854AF}">
      <dgm:prSet custT="1"/>
      <dgm:spPr>
        <a:noFill/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sz="1800" noProof="0" dirty="0" smtClean="0">
              <a:solidFill>
                <a:schemeClr val="bg2"/>
              </a:solidFill>
            </a:rPr>
            <a:t>Преобладают работники с высшим и средним профессиональным образованием,</a:t>
          </a:r>
          <a:endParaRPr lang="ru-RU" sz="1800" noProof="0" dirty="0">
            <a:solidFill>
              <a:schemeClr val="bg2"/>
            </a:solidFill>
          </a:endParaRPr>
        </a:p>
      </dgm:t>
    </dgm:pt>
    <dgm:pt modelId="{E57BA40C-1429-48A7-B536-012502266669}" type="parTrans" cxnId="{606D715F-4BB7-40D4-B96D-3A1EE6FD1F64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29EBC539-22E0-4AC6-97FB-361BDF867572}" type="sibTrans" cxnId="{606D715F-4BB7-40D4-B96D-3A1EE6FD1F64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4D1E498D-0BC9-4970-9C6D-488283BC9AF8}">
      <dgm:prSet custT="1"/>
      <dgm:spPr>
        <a:noFill/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sz="1800" noProof="0" dirty="0" smtClean="0">
              <a:solidFill>
                <a:schemeClr val="bg2"/>
              </a:solidFill>
            </a:rPr>
            <a:t>Преобладающий возраст сотрудников – 30-50 лет (более 60%).</a:t>
          </a:r>
          <a:endParaRPr lang="ru-RU" sz="1800" noProof="0" dirty="0">
            <a:solidFill>
              <a:schemeClr val="bg2"/>
            </a:solidFill>
          </a:endParaRPr>
        </a:p>
      </dgm:t>
    </dgm:pt>
    <dgm:pt modelId="{7D22D6EF-A5CA-4BEF-94FD-1E656FB22272}" type="parTrans" cxnId="{2C491301-6C33-41F9-ACA9-3F21457A5C12}">
      <dgm:prSet/>
      <dgm:spPr/>
      <dgm:t>
        <a:bodyPr/>
        <a:lstStyle/>
        <a:p>
          <a:endParaRPr lang="ru-RU"/>
        </a:p>
      </dgm:t>
    </dgm:pt>
    <dgm:pt modelId="{1A8DA164-B029-4BF7-A75B-ACFBB93D15A5}" type="sibTrans" cxnId="{2C491301-6C33-41F9-ACA9-3F21457A5C12}">
      <dgm:prSet/>
      <dgm:spPr/>
      <dgm:t>
        <a:bodyPr/>
        <a:lstStyle/>
        <a:p>
          <a:endParaRPr lang="ru-RU"/>
        </a:p>
      </dgm:t>
    </dgm:pt>
    <dgm:pt modelId="{0FC0B8FA-1946-4748-B934-276C027C3276}">
      <dgm:prSet custT="1"/>
      <dgm:spPr>
        <a:noFill/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sz="1800" noProof="0" dirty="0" smtClean="0">
              <a:solidFill>
                <a:schemeClr val="bg2"/>
              </a:solidFill>
            </a:rPr>
            <a:t>Удельный вес работников с неоконченным высшим образованием составляет  16,7% по данным 2018 года</a:t>
          </a:r>
          <a:endParaRPr lang="ru-RU" sz="1800" noProof="0" dirty="0">
            <a:solidFill>
              <a:schemeClr val="bg2"/>
            </a:solidFill>
          </a:endParaRPr>
        </a:p>
      </dgm:t>
    </dgm:pt>
    <dgm:pt modelId="{DC6034B7-C59D-4276-94DD-76F5F65E1CE7}" type="parTrans" cxnId="{0F2A4696-83F0-4AE5-8825-F620D8DC92DB}">
      <dgm:prSet/>
      <dgm:spPr/>
      <dgm:t>
        <a:bodyPr/>
        <a:lstStyle/>
        <a:p>
          <a:endParaRPr lang="ru-RU"/>
        </a:p>
      </dgm:t>
    </dgm:pt>
    <dgm:pt modelId="{38D09F60-2D0C-43C2-8B2A-AD2821629C37}" type="sibTrans" cxnId="{0F2A4696-83F0-4AE5-8825-F620D8DC92DB}">
      <dgm:prSet/>
      <dgm:spPr/>
      <dgm:t>
        <a:bodyPr/>
        <a:lstStyle/>
        <a:p>
          <a:endParaRPr lang="ru-RU"/>
        </a:p>
      </dgm:t>
    </dgm:pt>
    <dgm:pt modelId="{A7DC5B9E-F8A8-4EA1-A900-2BEDACCA7028}">
      <dgm:prSet custT="1"/>
      <dgm:spPr>
        <a:noFill/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sz="1800" noProof="0" dirty="0" smtClean="0">
              <a:solidFill>
                <a:schemeClr val="bg2"/>
              </a:solidFill>
            </a:rPr>
            <a:t>Коэффициент постоянства в данной организации равен 1, является показателем стабильности организации по сотрудникам с большим опытом подобных работ</a:t>
          </a:r>
          <a:endParaRPr lang="ru-RU" sz="1800" noProof="0" dirty="0">
            <a:solidFill>
              <a:schemeClr val="bg2"/>
            </a:solidFill>
          </a:endParaRPr>
        </a:p>
      </dgm:t>
    </dgm:pt>
    <dgm:pt modelId="{4EBE6C73-8D39-4BF0-AE11-0FD015BAAD19}" type="parTrans" cxnId="{DDA9BC8B-7E59-4A3D-B08C-0F31F3045DF7}">
      <dgm:prSet/>
      <dgm:spPr/>
      <dgm:t>
        <a:bodyPr/>
        <a:lstStyle/>
        <a:p>
          <a:endParaRPr lang="ru-RU"/>
        </a:p>
      </dgm:t>
    </dgm:pt>
    <dgm:pt modelId="{5BD8EEC9-A6DD-4E73-BAB8-802E6A6C8213}" type="sibTrans" cxnId="{DDA9BC8B-7E59-4A3D-B08C-0F31F3045DF7}">
      <dgm:prSet/>
      <dgm:spPr/>
      <dgm:t>
        <a:bodyPr/>
        <a:lstStyle/>
        <a:p>
          <a:endParaRPr lang="ru-RU"/>
        </a:p>
      </dgm:t>
    </dgm:pt>
    <dgm:pt modelId="{1A148C7C-2DF7-4A3E-8B60-CD1BB656DEB0}" type="pres">
      <dgm:prSet presAssocID="{1E11E206-3F6C-4535-B4C2-1852A1175E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069D38-BA13-4431-99AF-CCCC3F150DA1}" type="pres">
      <dgm:prSet presAssocID="{96F225B3-2268-4CB1-9A6D-DD3D78235A90}" presName="parentLin" presStyleCnt="0"/>
      <dgm:spPr/>
    </dgm:pt>
    <dgm:pt modelId="{626BC4C1-7783-44BE-91BE-44C956F5D34C}" type="pres">
      <dgm:prSet presAssocID="{96F225B3-2268-4CB1-9A6D-DD3D78235A9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B3DCA86-CC99-48ED-8764-6E81C7AE6BE9}" type="pres">
      <dgm:prSet presAssocID="{96F225B3-2268-4CB1-9A6D-DD3D78235A90}" presName="parentText" presStyleLbl="node1" presStyleIdx="0" presStyleCnt="2" custScaleX="96693" custScaleY="5670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A917F7A-6EF6-4379-B9C9-8385463527DE}" type="pres">
      <dgm:prSet presAssocID="{96F225B3-2268-4CB1-9A6D-DD3D78235A90}" presName="negativeSpace" presStyleCnt="0"/>
      <dgm:spPr/>
    </dgm:pt>
    <dgm:pt modelId="{D96AA0FF-3772-4C88-B9D9-D7702591B9A7}" type="pres">
      <dgm:prSet presAssocID="{96F225B3-2268-4CB1-9A6D-DD3D78235A90}" presName="childText" presStyleLbl="conFgAcc1" presStyleIdx="0" presStyleCnt="2" custScaleY="9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73737-E787-472F-AAE3-2E202980FDAD}" type="pres">
      <dgm:prSet presAssocID="{F7D5E32B-2816-47FB-95E5-01C708BBC493}" presName="spaceBetweenRectangles" presStyleCnt="0"/>
      <dgm:spPr/>
    </dgm:pt>
    <dgm:pt modelId="{2E035A50-D974-4530-9F87-25D1902BC720}" type="pres">
      <dgm:prSet presAssocID="{9270810E-5EDA-493C-94A3-CD56D6BDC201}" presName="parentLin" presStyleCnt="0"/>
      <dgm:spPr/>
    </dgm:pt>
    <dgm:pt modelId="{1A4914B0-4ADB-4422-A669-ADF399C2B1C5}" type="pres">
      <dgm:prSet presAssocID="{9270810E-5EDA-493C-94A3-CD56D6BDC20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88E0281-7FCC-4892-BD85-59C45354E9DA}" type="pres">
      <dgm:prSet presAssocID="{9270810E-5EDA-493C-94A3-CD56D6BDC201}" presName="parentText" presStyleLbl="node1" presStyleIdx="1" presStyleCnt="2" custScaleX="98677" custScaleY="5295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C42DE1F-FF80-4A87-843C-09E6A8F10F3F}" type="pres">
      <dgm:prSet presAssocID="{9270810E-5EDA-493C-94A3-CD56D6BDC201}" presName="negativeSpace" presStyleCnt="0"/>
      <dgm:spPr/>
    </dgm:pt>
    <dgm:pt modelId="{EA904451-CA9C-48CF-A3F7-6C4003934218}" type="pres">
      <dgm:prSet presAssocID="{9270810E-5EDA-493C-94A3-CD56D6BDC201}" presName="childText" presStyleLbl="conFgAcc1" presStyleIdx="1" presStyleCnt="2" custScaleY="96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D789E2-7A32-4437-8E2C-8B560B3784C0}" srcId="{96F225B3-2268-4CB1-9A6D-DD3D78235A90}" destId="{73381DCD-C269-4E6D-9AFB-BECEE2749D18}" srcOrd="0" destOrd="0" parTransId="{720D56F4-65FC-4CDA-8B3B-12DC7D227BE8}" sibTransId="{85349A43-5576-44C6-8D13-62F2BF5EFAFB}"/>
    <dgm:cxn modelId="{06648C68-17D5-4856-978E-753512428FD8}" type="presOf" srcId="{73381DCD-C269-4E6D-9AFB-BECEE2749D18}" destId="{D96AA0FF-3772-4C88-B9D9-D7702591B9A7}" srcOrd="0" destOrd="0" presId="urn:microsoft.com/office/officeart/2005/8/layout/list1"/>
    <dgm:cxn modelId="{DDA9BC8B-7E59-4A3D-B08C-0F31F3045DF7}" srcId="{9270810E-5EDA-493C-94A3-CD56D6BDC201}" destId="{A7DC5B9E-F8A8-4EA1-A900-2BEDACCA7028}" srcOrd="2" destOrd="0" parTransId="{4EBE6C73-8D39-4BF0-AE11-0FD015BAAD19}" sibTransId="{5BD8EEC9-A6DD-4E73-BAB8-802E6A6C8213}"/>
    <dgm:cxn modelId="{606D715F-4BB7-40D4-B96D-3A1EE6FD1F64}" srcId="{9270810E-5EDA-493C-94A3-CD56D6BDC201}" destId="{6A69E878-6E4C-4840-B8F1-E395DA9854AF}" srcOrd="0" destOrd="0" parTransId="{E57BA40C-1429-48A7-B536-012502266669}" sibTransId="{29EBC539-22E0-4AC6-97FB-361BDF867572}"/>
    <dgm:cxn modelId="{C187A63C-1AE7-483E-BB78-33426F748DCA}" type="presOf" srcId="{A7DC5B9E-F8A8-4EA1-A900-2BEDACCA7028}" destId="{EA904451-CA9C-48CF-A3F7-6C4003934218}" srcOrd="0" destOrd="2" presId="urn:microsoft.com/office/officeart/2005/8/layout/list1"/>
    <dgm:cxn modelId="{0F2A4696-83F0-4AE5-8825-F620D8DC92DB}" srcId="{9270810E-5EDA-493C-94A3-CD56D6BDC201}" destId="{0FC0B8FA-1946-4748-B934-276C027C3276}" srcOrd="1" destOrd="0" parTransId="{DC6034B7-C59D-4276-94DD-76F5F65E1CE7}" sibTransId="{38D09F60-2D0C-43C2-8B2A-AD2821629C37}"/>
    <dgm:cxn modelId="{F7EA77E1-FDB7-4D5D-BCAF-1E12512C1E86}" type="presOf" srcId="{96F225B3-2268-4CB1-9A6D-DD3D78235A90}" destId="{8B3DCA86-CC99-48ED-8764-6E81C7AE6BE9}" srcOrd="1" destOrd="0" presId="urn:microsoft.com/office/officeart/2005/8/layout/list1"/>
    <dgm:cxn modelId="{6D673346-6ECA-4422-95A7-26EBB2249461}" type="presOf" srcId="{6A69E878-6E4C-4840-B8F1-E395DA9854AF}" destId="{EA904451-CA9C-48CF-A3F7-6C4003934218}" srcOrd="0" destOrd="0" presId="urn:microsoft.com/office/officeart/2005/8/layout/list1"/>
    <dgm:cxn modelId="{304B3FEF-A04A-4EB6-B224-EBD06900C776}" srcId="{1E11E206-3F6C-4535-B4C2-1852A1175E7D}" destId="{9270810E-5EDA-493C-94A3-CD56D6BDC201}" srcOrd="1" destOrd="0" parTransId="{8AFFD4DB-1827-4550-B581-D6836D1A7B41}" sibTransId="{C6C5529E-8F47-4FCC-A5E6-616381E60A8A}"/>
    <dgm:cxn modelId="{FDB70021-1166-434D-985E-ECB250AF01DF}" type="presOf" srcId="{9270810E-5EDA-493C-94A3-CD56D6BDC201}" destId="{388E0281-7FCC-4892-BD85-59C45354E9DA}" srcOrd="1" destOrd="0" presId="urn:microsoft.com/office/officeart/2005/8/layout/list1"/>
    <dgm:cxn modelId="{2C491301-6C33-41F9-ACA9-3F21457A5C12}" srcId="{96F225B3-2268-4CB1-9A6D-DD3D78235A90}" destId="{4D1E498D-0BC9-4970-9C6D-488283BC9AF8}" srcOrd="1" destOrd="0" parTransId="{7D22D6EF-A5CA-4BEF-94FD-1E656FB22272}" sibTransId="{1A8DA164-B029-4BF7-A75B-ACFBB93D15A5}"/>
    <dgm:cxn modelId="{64ADF198-D21B-4827-A5CE-B8972422049E}" type="presOf" srcId="{9270810E-5EDA-493C-94A3-CD56D6BDC201}" destId="{1A4914B0-4ADB-4422-A669-ADF399C2B1C5}" srcOrd="0" destOrd="0" presId="urn:microsoft.com/office/officeart/2005/8/layout/list1"/>
    <dgm:cxn modelId="{34D6FA8A-4FAC-473D-AF4F-396AD3F65E61}" type="presOf" srcId="{0FC0B8FA-1946-4748-B934-276C027C3276}" destId="{EA904451-CA9C-48CF-A3F7-6C4003934218}" srcOrd="0" destOrd="1" presId="urn:microsoft.com/office/officeart/2005/8/layout/list1"/>
    <dgm:cxn modelId="{98E5AC7D-827F-4FB2-A78A-1018D4A6B493}" type="presOf" srcId="{1E11E206-3F6C-4535-B4C2-1852A1175E7D}" destId="{1A148C7C-2DF7-4A3E-8B60-CD1BB656DEB0}" srcOrd="0" destOrd="0" presId="urn:microsoft.com/office/officeart/2005/8/layout/list1"/>
    <dgm:cxn modelId="{9EE02182-1D6B-41CC-9B35-B3975F08EBCE}" type="presOf" srcId="{4D1E498D-0BC9-4970-9C6D-488283BC9AF8}" destId="{D96AA0FF-3772-4C88-B9D9-D7702591B9A7}" srcOrd="0" destOrd="1" presId="urn:microsoft.com/office/officeart/2005/8/layout/list1"/>
    <dgm:cxn modelId="{16FB6CCA-CB32-45F7-9201-709782784D93}" type="presOf" srcId="{96F225B3-2268-4CB1-9A6D-DD3D78235A90}" destId="{626BC4C1-7783-44BE-91BE-44C956F5D34C}" srcOrd="0" destOrd="0" presId="urn:microsoft.com/office/officeart/2005/8/layout/list1"/>
    <dgm:cxn modelId="{667C7982-07DA-481C-9497-BB8D1BD54CE6}" srcId="{1E11E206-3F6C-4535-B4C2-1852A1175E7D}" destId="{96F225B3-2268-4CB1-9A6D-DD3D78235A90}" srcOrd="0" destOrd="0" parTransId="{BB73B217-FF8F-4C8F-8CD2-4750708F0382}" sibTransId="{F7D5E32B-2816-47FB-95E5-01C708BBC493}"/>
    <dgm:cxn modelId="{235F2E60-677B-44C0-A518-958DF4691A0E}" type="presParOf" srcId="{1A148C7C-2DF7-4A3E-8B60-CD1BB656DEB0}" destId="{75069D38-BA13-4431-99AF-CCCC3F150DA1}" srcOrd="0" destOrd="0" presId="urn:microsoft.com/office/officeart/2005/8/layout/list1"/>
    <dgm:cxn modelId="{6125DB4D-92C8-4E3C-A150-27250FAA2A20}" type="presParOf" srcId="{75069D38-BA13-4431-99AF-CCCC3F150DA1}" destId="{626BC4C1-7783-44BE-91BE-44C956F5D34C}" srcOrd="0" destOrd="0" presId="urn:microsoft.com/office/officeart/2005/8/layout/list1"/>
    <dgm:cxn modelId="{7BA45699-6B2C-40A6-980D-D399D568CBE9}" type="presParOf" srcId="{75069D38-BA13-4431-99AF-CCCC3F150DA1}" destId="{8B3DCA86-CC99-48ED-8764-6E81C7AE6BE9}" srcOrd="1" destOrd="0" presId="urn:microsoft.com/office/officeart/2005/8/layout/list1"/>
    <dgm:cxn modelId="{28954837-1E0E-441A-B41C-144A6E714BAE}" type="presParOf" srcId="{1A148C7C-2DF7-4A3E-8B60-CD1BB656DEB0}" destId="{8A917F7A-6EF6-4379-B9C9-8385463527DE}" srcOrd="1" destOrd="0" presId="urn:microsoft.com/office/officeart/2005/8/layout/list1"/>
    <dgm:cxn modelId="{7555952A-C465-4BF9-8957-CA20F221717B}" type="presParOf" srcId="{1A148C7C-2DF7-4A3E-8B60-CD1BB656DEB0}" destId="{D96AA0FF-3772-4C88-B9D9-D7702591B9A7}" srcOrd="2" destOrd="0" presId="urn:microsoft.com/office/officeart/2005/8/layout/list1"/>
    <dgm:cxn modelId="{B8B65958-CCBD-4323-978A-3DD1ED694D41}" type="presParOf" srcId="{1A148C7C-2DF7-4A3E-8B60-CD1BB656DEB0}" destId="{A1573737-E787-472F-AAE3-2E202980FDAD}" srcOrd="3" destOrd="0" presId="urn:microsoft.com/office/officeart/2005/8/layout/list1"/>
    <dgm:cxn modelId="{7E4E188C-5B05-4F77-9110-2F8289A93428}" type="presParOf" srcId="{1A148C7C-2DF7-4A3E-8B60-CD1BB656DEB0}" destId="{2E035A50-D974-4530-9F87-25D1902BC720}" srcOrd="4" destOrd="0" presId="urn:microsoft.com/office/officeart/2005/8/layout/list1"/>
    <dgm:cxn modelId="{FDB60B69-6827-4931-ACB3-C38E17F75FE6}" type="presParOf" srcId="{2E035A50-D974-4530-9F87-25D1902BC720}" destId="{1A4914B0-4ADB-4422-A669-ADF399C2B1C5}" srcOrd="0" destOrd="0" presId="urn:microsoft.com/office/officeart/2005/8/layout/list1"/>
    <dgm:cxn modelId="{1A03D9F2-33F7-4D26-905D-939104CC4AF6}" type="presParOf" srcId="{2E035A50-D974-4530-9F87-25D1902BC720}" destId="{388E0281-7FCC-4892-BD85-59C45354E9DA}" srcOrd="1" destOrd="0" presId="urn:microsoft.com/office/officeart/2005/8/layout/list1"/>
    <dgm:cxn modelId="{34BDB026-7525-46DC-AB2D-2A805EE92515}" type="presParOf" srcId="{1A148C7C-2DF7-4A3E-8B60-CD1BB656DEB0}" destId="{3C42DE1F-FF80-4A87-843C-09E6A8F10F3F}" srcOrd="5" destOrd="0" presId="urn:microsoft.com/office/officeart/2005/8/layout/list1"/>
    <dgm:cxn modelId="{101ADCAC-CC93-49E6-BDBD-DF50281FFD48}" type="presParOf" srcId="{1A148C7C-2DF7-4A3E-8B60-CD1BB656DEB0}" destId="{EA904451-CA9C-48CF-A3F7-6C400393421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2" loCatId="list" qsTypeId="urn:microsoft.com/office/officeart/2005/8/quickstyle/simple1#9" qsCatId="simple" csTypeId="urn:microsoft.com/office/officeart/2005/8/colors/accent1_2#3" csCatId="accent1" phldr="1"/>
      <dgm:spPr/>
      <dgm:t>
        <a:bodyPr rtlCol="0"/>
        <a:lstStyle/>
        <a:p>
          <a:pPr rtl="0"/>
          <a:endParaRPr lang="en-US"/>
        </a:p>
      </dgm:t>
    </dgm:pt>
    <dgm:pt modelId="{6803AE33-8C4D-49FF-A701-3AEB5FFD114C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ru-RU" sz="1800" b="1" noProof="0" dirty="0" smtClean="0">
              <a:solidFill>
                <a:schemeClr val="bg2"/>
              </a:solidFill>
            </a:rPr>
            <a:t>Анализ</a:t>
          </a:r>
          <a:r>
            <a:rPr lang="ru-RU" sz="1800" b="1" baseline="0" noProof="0" dirty="0" smtClean="0">
              <a:solidFill>
                <a:schemeClr val="bg2"/>
              </a:solidFill>
            </a:rPr>
            <a:t> показателей, характеризующие баланс рабочего времени</a:t>
          </a:r>
          <a:endParaRPr lang="ru-RU" sz="1800" b="1" noProof="0" dirty="0">
            <a:solidFill>
              <a:schemeClr val="bg2"/>
            </a:solidFill>
          </a:endParaRPr>
        </a:p>
      </dgm:t>
    </dgm:pt>
    <dgm:pt modelId="{71CB2A66-749B-4C8F-9BAC-3469E95A323C}" type="parTrans" cxnId="{B3A9A309-4955-47E0-A62F-54101AE9EF22}">
      <dgm:prSet/>
      <dgm:spPr/>
      <dgm:t>
        <a:bodyPr rtlCol="0"/>
        <a:lstStyle/>
        <a:p>
          <a:pPr rtl="0"/>
          <a:endParaRPr lang="ru-RU" noProof="0" dirty="0"/>
        </a:p>
      </dgm:t>
    </dgm:pt>
    <dgm:pt modelId="{0BE976F9-0D26-497C-8000-721D61B1AB27}" type="sibTrans" cxnId="{B3A9A309-4955-47E0-A62F-54101AE9EF22}">
      <dgm:prSet/>
      <dgm:spPr/>
      <dgm:t>
        <a:bodyPr rtlCol="0"/>
        <a:lstStyle/>
        <a:p>
          <a:pPr rtl="0"/>
          <a:endParaRPr lang="ru-RU" noProof="0" dirty="0"/>
        </a:p>
      </dgm:t>
    </dgm:pt>
    <dgm:pt modelId="{17DD9A22-3560-4887-9CD0-4328EC1893F2}">
      <dgm:prSet custT="1"/>
      <dgm:spPr/>
      <dgm:t>
        <a:bodyPr tIns="548640" rtlCol="0"/>
        <a:lstStyle/>
        <a:p>
          <a:pPr rtl="0"/>
          <a:r>
            <a:rPr lang="ru-RU" sz="1600" noProof="0" dirty="0" smtClean="0"/>
            <a:t>Рабочее время в целом используется удовлетворительно. </a:t>
          </a:r>
          <a:endParaRPr lang="ru-RU" sz="1600" noProof="0" dirty="0"/>
        </a:p>
      </dgm:t>
    </dgm:pt>
    <dgm:pt modelId="{6CDBEF9D-8BB3-417C-B64A-90A621C2D4D1}" type="parTrans" cxnId="{F3F11361-EABA-447A-BD1F-C1C7849D2FC0}">
      <dgm:prSet/>
      <dgm:spPr/>
      <dgm:t>
        <a:bodyPr rtlCol="0"/>
        <a:lstStyle/>
        <a:p>
          <a:pPr rtl="0"/>
          <a:endParaRPr lang="ru-RU" noProof="0" dirty="0"/>
        </a:p>
      </dgm:t>
    </dgm:pt>
    <dgm:pt modelId="{68E9A712-056F-47F4-B65E-C6230D7C168B}" type="sibTrans" cxnId="{F3F11361-EABA-447A-BD1F-C1C7849D2FC0}">
      <dgm:prSet/>
      <dgm:spPr/>
      <dgm:t>
        <a:bodyPr rtlCol="0"/>
        <a:lstStyle/>
        <a:p>
          <a:pPr rtl="0"/>
          <a:endParaRPr lang="ru-RU" noProof="0" dirty="0"/>
        </a:p>
      </dgm:t>
    </dgm:pt>
    <dgm:pt modelId="{D5BDCD57-3FE2-4364-8697-EF0B3F551B8B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ru-RU" sz="1800" b="1" noProof="0" dirty="0" smtClean="0">
              <a:solidFill>
                <a:schemeClr val="bg2"/>
              </a:solidFill>
            </a:rPr>
            <a:t>Анализ</a:t>
          </a:r>
          <a:r>
            <a:rPr lang="ru-RU" sz="1800" b="1" baseline="0" noProof="0" dirty="0" smtClean="0">
              <a:solidFill>
                <a:schemeClr val="bg2"/>
              </a:solidFill>
            </a:rPr>
            <a:t> санитарно-гигиенических условий</a:t>
          </a:r>
          <a:endParaRPr lang="ru-RU" sz="1800" b="1" noProof="0" dirty="0">
            <a:solidFill>
              <a:schemeClr val="bg2"/>
            </a:solidFill>
          </a:endParaRPr>
        </a:p>
      </dgm:t>
    </dgm:pt>
    <dgm:pt modelId="{A770BF92-35AC-487F-A40C-40816D8005B1}" type="parTrans" cxnId="{867B387E-F046-467F-BB26-26F02B9A33D5}">
      <dgm:prSet/>
      <dgm:spPr/>
      <dgm:t>
        <a:bodyPr rtlCol="0"/>
        <a:lstStyle/>
        <a:p>
          <a:pPr rtl="0"/>
          <a:endParaRPr lang="ru-RU" noProof="0" dirty="0"/>
        </a:p>
      </dgm:t>
    </dgm:pt>
    <dgm:pt modelId="{3562BF13-FCE3-4E06-B80D-E18FA8FFCB30}" type="sibTrans" cxnId="{867B387E-F046-467F-BB26-26F02B9A33D5}">
      <dgm:prSet/>
      <dgm:spPr/>
      <dgm:t>
        <a:bodyPr rtlCol="0"/>
        <a:lstStyle/>
        <a:p>
          <a:pPr rtl="0"/>
          <a:endParaRPr lang="ru-RU" noProof="0" dirty="0"/>
        </a:p>
      </dgm:t>
    </dgm:pt>
    <dgm:pt modelId="{82650E3F-D6E2-4296-921D-7DB7037AB094}">
      <dgm:prSet custT="1"/>
      <dgm:spPr/>
      <dgm:t>
        <a:bodyPr tIns="731520" rtlCol="0"/>
        <a:lstStyle/>
        <a:p>
          <a:pPr rtl="0">
            <a:spcBef>
              <a:spcPts val="0"/>
            </a:spcBef>
          </a:pPr>
          <a:r>
            <a:rPr lang="ru-RU" sz="1600" noProof="0" dirty="0" smtClean="0">
              <a:ea typeface="+mn-ea"/>
              <a:cs typeface="+mn-cs"/>
            </a:rPr>
            <a:t>Соблюдаются санитарно-гигиенические условия:  параметры микроклимата, рабочие места соответствуют всей нормативной документации</a:t>
          </a:r>
          <a:endParaRPr lang="ru-RU" sz="1600" noProof="0" dirty="0">
            <a:ea typeface="+mn-ea"/>
            <a:cs typeface="+mn-cs"/>
          </a:endParaRPr>
        </a:p>
      </dgm:t>
    </dgm:pt>
    <dgm:pt modelId="{DBD02D16-6447-4B3F-9162-19CEE4EAC286}" type="parTrans" cxnId="{349378A1-CC1D-4FEC-8461-BE0D39266705}">
      <dgm:prSet/>
      <dgm:spPr/>
      <dgm:t>
        <a:bodyPr rtlCol="0"/>
        <a:lstStyle/>
        <a:p>
          <a:pPr rtl="0"/>
          <a:endParaRPr lang="ru-RU" noProof="0" dirty="0"/>
        </a:p>
      </dgm:t>
    </dgm:pt>
    <dgm:pt modelId="{31C96943-601E-48F3-A1B6-1CE9BD7B88BA}" type="sibTrans" cxnId="{349378A1-CC1D-4FEC-8461-BE0D39266705}">
      <dgm:prSet/>
      <dgm:spPr/>
      <dgm:t>
        <a:bodyPr rtlCol="0"/>
        <a:lstStyle/>
        <a:p>
          <a:pPr rtl="0"/>
          <a:endParaRPr lang="ru-RU" noProof="0" dirty="0"/>
        </a:p>
      </dgm:t>
    </dgm:pt>
    <dgm:pt modelId="{895297C0-B3B0-46B8-8971-2E6C4290EFEE}">
      <dgm:prSet custT="1"/>
      <dgm:spPr/>
      <dgm:t>
        <a:bodyPr tIns="548640" rtlCol="0"/>
        <a:lstStyle/>
        <a:p>
          <a:pPr rtl="0"/>
          <a:r>
            <a:rPr lang="ru-RU" sz="1600" noProof="0" dirty="0" smtClean="0"/>
            <a:t>Коэффициент использования продолжительности рабочего дня  равный 1, что говорит об отсутствии  внутрисменных потерь.</a:t>
          </a:r>
          <a:endParaRPr lang="ru-RU" sz="1600" noProof="0" dirty="0"/>
        </a:p>
      </dgm:t>
    </dgm:pt>
    <dgm:pt modelId="{C777E21C-39D3-4130-B2E5-91811B7B3601}" type="parTrans" cxnId="{A01453A7-D775-4429-A85F-97D1723871FB}">
      <dgm:prSet/>
      <dgm:spPr/>
      <dgm:t>
        <a:bodyPr/>
        <a:lstStyle/>
        <a:p>
          <a:endParaRPr lang="ru-RU"/>
        </a:p>
      </dgm:t>
    </dgm:pt>
    <dgm:pt modelId="{C6BA0CAF-2DBD-4D57-89A3-916B4C498416}" type="sibTrans" cxnId="{A01453A7-D775-4429-A85F-97D1723871FB}">
      <dgm:prSet/>
      <dgm:spPr/>
      <dgm:t>
        <a:bodyPr/>
        <a:lstStyle/>
        <a:p>
          <a:endParaRPr lang="ru-RU"/>
        </a:p>
      </dgm:t>
    </dgm:pt>
    <dgm:pt modelId="{CFB27AF0-8328-4F96-97E2-7FF1B1D9640C}">
      <dgm:prSet custT="1"/>
      <dgm:spPr/>
      <dgm:t>
        <a:bodyPr tIns="548640" rtlCol="0"/>
        <a:lstStyle/>
        <a:p>
          <a:pPr rtl="0"/>
          <a:r>
            <a:rPr lang="ru-RU" sz="1600" noProof="0" dirty="0" smtClean="0"/>
            <a:t>Выделены целодневные потери рабочего времени, связанные с отсутствием работ на территории заказчика, а также  незапланированной временной нетрудоспособностью.</a:t>
          </a:r>
          <a:endParaRPr lang="ru-RU" sz="1600" noProof="0" dirty="0"/>
        </a:p>
      </dgm:t>
    </dgm:pt>
    <dgm:pt modelId="{96F75A92-BDC9-4C1D-B815-8CFAD8B2833A}" type="parTrans" cxnId="{F042C8AE-EE64-40C4-9004-5ECDF02D75FF}">
      <dgm:prSet/>
      <dgm:spPr/>
      <dgm:t>
        <a:bodyPr/>
        <a:lstStyle/>
        <a:p>
          <a:endParaRPr lang="ru-RU"/>
        </a:p>
      </dgm:t>
    </dgm:pt>
    <dgm:pt modelId="{7B838A6C-D58B-4E31-9E77-518F23FE2739}" type="sibTrans" cxnId="{F042C8AE-EE64-40C4-9004-5ECDF02D75FF}">
      <dgm:prSet/>
      <dgm:spPr/>
      <dgm:t>
        <a:bodyPr/>
        <a:lstStyle/>
        <a:p>
          <a:endParaRPr lang="ru-RU"/>
        </a:p>
      </dgm:t>
    </dgm:pt>
    <dgm:pt modelId="{1CA6BA47-2A12-41B3-9E3C-0182AD54927C}">
      <dgm:prSet custT="1"/>
      <dgm:spPr/>
      <dgm:t>
        <a:bodyPr tIns="731520" rtlCol="0"/>
        <a:lstStyle/>
        <a:p>
          <a:pPr rtl="0">
            <a:spcBef>
              <a:spcPts val="0"/>
            </a:spcBef>
          </a:pPr>
          <a:r>
            <a:rPr lang="ru-RU" sz="1600" noProof="0" dirty="0" smtClean="0">
              <a:ea typeface="+mn-ea"/>
              <a:cs typeface="+mn-cs"/>
            </a:rPr>
            <a:t>Среди рабочих мест с профессиональной вредностью выделены следующие рабочие места: инженера, слесари, токари.</a:t>
          </a:r>
          <a:endParaRPr lang="ru-RU" sz="1600" noProof="0" dirty="0">
            <a:ea typeface="+mn-ea"/>
            <a:cs typeface="+mn-cs"/>
          </a:endParaRPr>
        </a:p>
      </dgm:t>
    </dgm:pt>
    <dgm:pt modelId="{49B45671-FAAE-47A0-975E-66E248B612CD}" type="parTrans" cxnId="{3810C9A6-7EEB-4FE8-9CE4-E9D7EE40BA63}">
      <dgm:prSet/>
      <dgm:spPr/>
      <dgm:t>
        <a:bodyPr/>
        <a:lstStyle/>
        <a:p>
          <a:endParaRPr lang="ru-RU"/>
        </a:p>
      </dgm:t>
    </dgm:pt>
    <dgm:pt modelId="{B6314F01-161A-4EF4-AE5C-6A0D716D6180}" type="sibTrans" cxnId="{3810C9A6-7EEB-4FE8-9CE4-E9D7EE40BA63}">
      <dgm:prSet/>
      <dgm:spPr/>
      <dgm:t>
        <a:bodyPr/>
        <a:lstStyle/>
        <a:p>
          <a:endParaRPr lang="ru-RU"/>
        </a:p>
      </dgm:t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9D80A6-72FB-4616-B5E3-B5DD741D5F23}" type="pres">
      <dgm:prSet presAssocID="{6803AE33-8C4D-49FF-A701-3AEB5FFD114C}" presName="parentLin" presStyleCnt="0"/>
      <dgm:spPr/>
    </dgm:pt>
    <dgm:pt modelId="{76495F65-323E-4916-B636-C8D6D15ABDE0}" type="pres">
      <dgm:prSet presAssocID="{6803AE33-8C4D-49FF-A701-3AEB5FFD114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D1AF6DF-8EBD-4BA9-AB1C-83666B416551}" type="pres">
      <dgm:prSet presAssocID="{6803AE33-8C4D-49FF-A701-3AEB5FFD114C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1934524-F682-452D-88D9-5DEC2E6B5015}" type="pres">
      <dgm:prSet presAssocID="{6803AE33-8C4D-49FF-A701-3AEB5FFD114C}" presName="negativeSpace" presStyleCnt="0"/>
      <dgm:spPr/>
    </dgm:pt>
    <dgm:pt modelId="{64F3F243-0CC4-4CEF-93F2-5776498F90DB}" type="pres">
      <dgm:prSet presAssocID="{6803AE33-8C4D-49FF-A701-3AEB5FFD114C}" presName="childText" presStyleLbl="alignAcc1" presStyleIdx="0" presStyleCnt="2" custScaleY="107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074A4-D50D-4582-A1CA-82DFC52CD331}" type="pres">
      <dgm:prSet presAssocID="{0BE976F9-0D26-497C-8000-721D61B1AB27}" presName="spaceBetweenRectangles" presStyleCnt="0"/>
      <dgm:spPr/>
    </dgm:pt>
    <dgm:pt modelId="{E4533D0C-9DAF-48DA-84A6-520527060381}" type="pres">
      <dgm:prSet presAssocID="{D5BDCD57-3FE2-4364-8697-EF0B3F551B8B}" presName="parentLin" presStyleCnt="0"/>
      <dgm:spPr/>
    </dgm:pt>
    <dgm:pt modelId="{A4395476-9DE8-4F6F-8320-3E3F1F0BB7B7}" type="pres">
      <dgm:prSet presAssocID="{D5BDCD57-3FE2-4364-8697-EF0B3F551B8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2B8060E-5C25-48B8-8A2C-C7E31B9A4C0B}" type="pres">
      <dgm:prSet presAssocID="{D5BDCD57-3FE2-4364-8697-EF0B3F551B8B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4E5DCBF-B6A4-4E52-90C6-8639E330299B}" type="pres">
      <dgm:prSet presAssocID="{D5BDCD57-3FE2-4364-8697-EF0B3F551B8B}" presName="negativeSpace" presStyleCnt="0"/>
      <dgm:spPr/>
    </dgm:pt>
    <dgm:pt modelId="{84309B57-9335-4504-ADE7-0F6F02733EE1}" type="pres">
      <dgm:prSet presAssocID="{D5BDCD57-3FE2-4364-8697-EF0B3F551B8B}" presName="child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A9A309-4955-47E0-A62F-54101AE9EF22}" srcId="{B7B4D503-0B80-4460-922F-678D7B3B9A0D}" destId="{6803AE33-8C4D-49FF-A701-3AEB5FFD114C}" srcOrd="0" destOrd="0" parTransId="{71CB2A66-749B-4C8F-9BAC-3469E95A323C}" sibTransId="{0BE976F9-0D26-497C-8000-721D61B1AB27}"/>
    <dgm:cxn modelId="{A01453A7-D775-4429-A85F-97D1723871FB}" srcId="{6803AE33-8C4D-49FF-A701-3AEB5FFD114C}" destId="{895297C0-B3B0-46B8-8971-2E6C4290EFEE}" srcOrd="1" destOrd="0" parTransId="{C777E21C-39D3-4130-B2E5-91811B7B3601}" sibTransId="{C6BA0CAF-2DBD-4D57-89A3-916B4C498416}"/>
    <dgm:cxn modelId="{349378A1-CC1D-4FEC-8461-BE0D39266705}" srcId="{D5BDCD57-3FE2-4364-8697-EF0B3F551B8B}" destId="{82650E3F-D6E2-4296-921D-7DB7037AB094}" srcOrd="0" destOrd="0" parTransId="{DBD02D16-6447-4B3F-9162-19CEE4EAC286}" sibTransId="{31C96943-601E-48F3-A1B6-1CE9BD7B88BA}"/>
    <dgm:cxn modelId="{DD525215-D2F0-4809-819A-7302E4194AD9}" type="presOf" srcId="{D5BDCD57-3FE2-4364-8697-EF0B3F551B8B}" destId="{D2B8060E-5C25-48B8-8A2C-C7E31B9A4C0B}" srcOrd="1" destOrd="0" presId="urn:microsoft.com/office/officeart/2005/8/layout/list1#2"/>
    <dgm:cxn modelId="{1D7A2BE2-7B6A-4A25-9132-CFD9B8EADD57}" type="presOf" srcId="{6803AE33-8C4D-49FF-A701-3AEB5FFD114C}" destId="{9D1AF6DF-8EBD-4BA9-AB1C-83666B416551}" srcOrd="1" destOrd="0" presId="urn:microsoft.com/office/officeart/2005/8/layout/list1#2"/>
    <dgm:cxn modelId="{F042C8AE-EE64-40C4-9004-5ECDF02D75FF}" srcId="{6803AE33-8C4D-49FF-A701-3AEB5FFD114C}" destId="{CFB27AF0-8328-4F96-97E2-7FF1B1D9640C}" srcOrd="2" destOrd="0" parTransId="{96F75A92-BDC9-4C1D-B815-8CFAD8B2833A}" sibTransId="{7B838A6C-D58B-4E31-9E77-518F23FE2739}"/>
    <dgm:cxn modelId="{A75EDA4B-E70E-495D-8873-77FC84ED1E03}" type="presOf" srcId="{D5BDCD57-3FE2-4364-8697-EF0B3F551B8B}" destId="{A4395476-9DE8-4F6F-8320-3E3F1F0BB7B7}" srcOrd="0" destOrd="0" presId="urn:microsoft.com/office/officeart/2005/8/layout/list1#2"/>
    <dgm:cxn modelId="{35BF6457-3F17-4B52-B47C-B7BB7D9EC63A}" type="presOf" srcId="{1CA6BA47-2A12-41B3-9E3C-0182AD54927C}" destId="{84309B57-9335-4504-ADE7-0F6F02733EE1}" srcOrd="0" destOrd="1" presId="urn:microsoft.com/office/officeart/2005/8/layout/list1#2"/>
    <dgm:cxn modelId="{F3F11361-EABA-447A-BD1F-C1C7849D2FC0}" srcId="{6803AE33-8C4D-49FF-A701-3AEB5FFD114C}" destId="{17DD9A22-3560-4887-9CD0-4328EC1893F2}" srcOrd="0" destOrd="0" parTransId="{6CDBEF9D-8BB3-417C-B64A-90A621C2D4D1}" sibTransId="{68E9A712-056F-47F4-B65E-C6230D7C168B}"/>
    <dgm:cxn modelId="{3810C9A6-7EEB-4FE8-9CE4-E9D7EE40BA63}" srcId="{D5BDCD57-3FE2-4364-8697-EF0B3F551B8B}" destId="{1CA6BA47-2A12-41B3-9E3C-0182AD54927C}" srcOrd="1" destOrd="0" parTransId="{49B45671-FAAE-47A0-975E-66E248B612CD}" sibTransId="{B6314F01-161A-4EF4-AE5C-6A0D716D6180}"/>
    <dgm:cxn modelId="{6D68DDC0-B37E-4AFC-AFE4-0993CC431560}" type="presOf" srcId="{895297C0-B3B0-46B8-8971-2E6C4290EFEE}" destId="{64F3F243-0CC4-4CEF-93F2-5776498F90DB}" srcOrd="0" destOrd="1" presId="urn:microsoft.com/office/officeart/2005/8/layout/list1#2"/>
    <dgm:cxn modelId="{5DA867DB-4E75-42E6-8B5A-1F2B65992BA7}" type="presOf" srcId="{B7B4D503-0B80-4460-922F-678D7B3B9A0D}" destId="{01DD0F12-12F5-4D40-B8E1-50F8BA73202A}" srcOrd="0" destOrd="0" presId="urn:microsoft.com/office/officeart/2005/8/layout/list1#2"/>
    <dgm:cxn modelId="{139BA9CC-984E-4B1D-B2C6-11CEA4A23E6E}" type="presOf" srcId="{CFB27AF0-8328-4F96-97E2-7FF1B1D9640C}" destId="{64F3F243-0CC4-4CEF-93F2-5776498F90DB}" srcOrd="0" destOrd="2" presId="urn:microsoft.com/office/officeart/2005/8/layout/list1#2"/>
    <dgm:cxn modelId="{867B387E-F046-467F-BB26-26F02B9A33D5}" srcId="{B7B4D503-0B80-4460-922F-678D7B3B9A0D}" destId="{D5BDCD57-3FE2-4364-8697-EF0B3F551B8B}" srcOrd="1" destOrd="0" parTransId="{A770BF92-35AC-487F-A40C-40816D8005B1}" sibTransId="{3562BF13-FCE3-4E06-B80D-E18FA8FFCB30}"/>
    <dgm:cxn modelId="{5805AD22-362A-4090-939F-1078228FD9BE}" type="presOf" srcId="{82650E3F-D6E2-4296-921D-7DB7037AB094}" destId="{84309B57-9335-4504-ADE7-0F6F02733EE1}" srcOrd="0" destOrd="0" presId="urn:microsoft.com/office/officeart/2005/8/layout/list1#2"/>
    <dgm:cxn modelId="{78700935-61A9-4C9A-A00B-B00567B006CC}" type="presOf" srcId="{17DD9A22-3560-4887-9CD0-4328EC1893F2}" destId="{64F3F243-0CC4-4CEF-93F2-5776498F90DB}" srcOrd="0" destOrd="0" presId="urn:microsoft.com/office/officeart/2005/8/layout/list1#2"/>
    <dgm:cxn modelId="{C4F8DD1B-633C-46F6-80C7-69AF8D087DC9}" type="presOf" srcId="{6803AE33-8C4D-49FF-A701-3AEB5FFD114C}" destId="{76495F65-323E-4916-B636-C8D6D15ABDE0}" srcOrd="0" destOrd="0" presId="urn:microsoft.com/office/officeart/2005/8/layout/list1#2"/>
    <dgm:cxn modelId="{E8FACF29-A080-43EA-A24C-36203ACD16AF}" type="presParOf" srcId="{01DD0F12-12F5-4D40-B8E1-50F8BA73202A}" destId="{709D80A6-72FB-4616-B5E3-B5DD741D5F23}" srcOrd="0" destOrd="0" presId="urn:microsoft.com/office/officeart/2005/8/layout/list1#2"/>
    <dgm:cxn modelId="{D5AC9829-7D23-48AB-A1FA-B10BC712696F}" type="presParOf" srcId="{709D80A6-72FB-4616-B5E3-B5DD741D5F23}" destId="{76495F65-323E-4916-B636-C8D6D15ABDE0}" srcOrd="0" destOrd="0" presId="urn:microsoft.com/office/officeart/2005/8/layout/list1#2"/>
    <dgm:cxn modelId="{E4FB87D9-2239-4995-ADCD-5D035A32B7B9}" type="presParOf" srcId="{709D80A6-72FB-4616-B5E3-B5DD741D5F23}" destId="{9D1AF6DF-8EBD-4BA9-AB1C-83666B416551}" srcOrd="1" destOrd="0" presId="urn:microsoft.com/office/officeart/2005/8/layout/list1#2"/>
    <dgm:cxn modelId="{46EF3E35-3450-47F2-BD9C-B2CCC739075B}" type="presParOf" srcId="{01DD0F12-12F5-4D40-B8E1-50F8BA73202A}" destId="{71934524-F682-452D-88D9-5DEC2E6B5015}" srcOrd="1" destOrd="0" presId="urn:microsoft.com/office/officeart/2005/8/layout/list1#2"/>
    <dgm:cxn modelId="{0A4394F6-AA9F-4CF2-A224-5C15EF526B4B}" type="presParOf" srcId="{01DD0F12-12F5-4D40-B8E1-50F8BA73202A}" destId="{64F3F243-0CC4-4CEF-93F2-5776498F90DB}" srcOrd="2" destOrd="0" presId="urn:microsoft.com/office/officeart/2005/8/layout/list1#2"/>
    <dgm:cxn modelId="{ED135B40-356E-4E87-834F-E4667140293C}" type="presParOf" srcId="{01DD0F12-12F5-4D40-B8E1-50F8BA73202A}" destId="{45C074A4-D50D-4582-A1CA-82DFC52CD331}" srcOrd="3" destOrd="0" presId="urn:microsoft.com/office/officeart/2005/8/layout/list1#2"/>
    <dgm:cxn modelId="{39237F93-CADE-4527-9432-40F20720201F}" type="presParOf" srcId="{01DD0F12-12F5-4D40-B8E1-50F8BA73202A}" destId="{E4533D0C-9DAF-48DA-84A6-520527060381}" srcOrd="4" destOrd="0" presId="urn:microsoft.com/office/officeart/2005/8/layout/list1#2"/>
    <dgm:cxn modelId="{DA6071B9-2FC0-4CD8-B4DB-36F3A8F22C82}" type="presParOf" srcId="{E4533D0C-9DAF-48DA-84A6-520527060381}" destId="{A4395476-9DE8-4F6F-8320-3E3F1F0BB7B7}" srcOrd="0" destOrd="0" presId="urn:microsoft.com/office/officeart/2005/8/layout/list1#2"/>
    <dgm:cxn modelId="{3D0D1DEF-9B7D-495A-B683-B026F4CE7768}" type="presParOf" srcId="{E4533D0C-9DAF-48DA-84A6-520527060381}" destId="{D2B8060E-5C25-48B8-8A2C-C7E31B9A4C0B}" srcOrd="1" destOrd="0" presId="urn:microsoft.com/office/officeart/2005/8/layout/list1#2"/>
    <dgm:cxn modelId="{0D581D70-78B9-474C-8132-8D741CA27F73}" type="presParOf" srcId="{01DD0F12-12F5-4D40-B8E1-50F8BA73202A}" destId="{34E5DCBF-B6A4-4E52-90C6-8639E330299B}" srcOrd="5" destOrd="0" presId="urn:microsoft.com/office/officeart/2005/8/layout/list1#2"/>
    <dgm:cxn modelId="{F0BEDFB6-86B6-479B-84A7-64F458E5212E}" type="presParOf" srcId="{01DD0F12-12F5-4D40-B8E1-50F8BA73202A}" destId="{84309B57-9335-4504-ADE7-0F6F02733EE1}" srcOrd="6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1C723-03E7-4F60-A0F2-661655E80CC4}" type="doc">
      <dgm:prSet loTypeId="urn:microsoft.com/office/officeart/2008/layout/LinedList" loCatId="list" qsTypeId="urn:microsoft.com/office/officeart/2005/8/quickstyle/simple1#12" qsCatId="simple" csTypeId="urn:microsoft.com/office/officeart/2005/8/colors/accent1_2#4" csCatId="accent1" phldr="1"/>
      <dgm:spPr/>
      <dgm:t>
        <a:bodyPr rtlCol="0"/>
        <a:lstStyle/>
        <a:p>
          <a:pPr rtl="0"/>
          <a:endParaRPr lang="en-US"/>
        </a:p>
      </dgm:t>
    </dgm:pt>
    <dgm:pt modelId="{00D68B20-1BE4-422E-A7EC-B2A5F8823595}">
      <dgm:prSet custT="1"/>
      <dgm:spPr/>
      <dgm:t>
        <a:bodyPr rtlCol="0"/>
        <a:lstStyle/>
        <a:p>
          <a:pPr rtl="0"/>
          <a:r>
            <a:rPr lang="ru-RU" sz="1800" b="1" noProof="0" dirty="0" smtClean="0">
              <a:solidFill>
                <a:schemeClr val="bg1"/>
              </a:solidFill>
            </a:rPr>
            <a:t>Преимущества межличностных отношений в малых группах</a:t>
          </a:r>
          <a:endParaRPr lang="ru-RU" sz="1800" b="1" noProof="0" dirty="0">
            <a:solidFill>
              <a:schemeClr val="bg1"/>
            </a:solidFill>
          </a:endParaRPr>
        </a:p>
      </dgm:t>
    </dgm:pt>
    <dgm:pt modelId="{AAE210A4-EF93-4699-B6E7-910473CA52F2}" type="parTrans" cxnId="{3E71CC4B-ACCC-4FC3-AD79-AC0748BA0AC1}">
      <dgm:prSet/>
      <dgm:spPr/>
      <dgm:t>
        <a:bodyPr rtlCol="0"/>
        <a:lstStyle/>
        <a:p>
          <a:pPr rtl="0"/>
          <a:endParaRPr lang="ru-RU" sz="1800" noProof="0" dirty="0">
            <a:solidFill>
              <a:schemeClr val="accent1"/>
            </a:solidFill>
          </a:endParaRPr>
        </a:p>
      </dgm:t>
    </dgm:pt>
    <dgm:pt modelId="{251AC55D-5006-4B4B-B073-A2F28AFAB911}" type="sibTrans" cxnId="{3E71CC4B-ACCC-4FC3-AD79-AC0748BA0AC1}">
      <dgm:prSet/>
      <dgm:spPr/>
      <dgm:t>
        <a:bodyPr rtlCol="0"/>
        <a:lstStyle/>
        <a:p>
          <a:pPr rtl="0"/>
          <a:endParaRPr lang="ru-RU" sz="1800" noProof="0" dirty="0">
            <a:solidFill>
              <a:schemeClr val="accent1"/>
            </a:solidFill>
          </a:endParaRPr>
        </a:p>
      </dgm:t>
    </dgm:pt>
    <dgm:pt modelId="{03B21B66-246E-41E0-A64B-29435509BAF3}">
      <dgm:prSet custT="1"/>
      <dgm:spPr/>
      <dgm:t>
        <a:bodyPr rtlCol="0"/>
        <a:lstStyle/>
        <a:p>
          <a:pPr rtl="0"/>
          <a:endParaRPr lang="ru-RU" sz="1300" b="1" noProof="0" dirty="0">
            <a:solidFill>
              <a:schemeClr val="accent1"/>
            </a:solidFill>
          </a:endParaRPr>
        </a:p>
      </dgm:t>
    </dgm:pt>
    <dgm:pt modelId="{9578E430-F3AC-40B0-919C-C41C43628ACB}" type="parTrans" cxnId="{74D864F7-3ACC-4E12-9790-ACEDE4204273}">
      <dgm:prSet/>
      <dgm:spPr/>
      <dgm:t>
        <a:bodyPr rtlCol="0"/>
        <a:lstStyle/>
        <a:p>
          <a:pPr rtl="0"/>
          <a:endParaRPr lang="ru-RU" sz="1800" noProof="0" dirty="0">
            <a:solidFill>
              <a:schemeClr val="accent1"/>
            </a:solidFill>
          </a:endParaRPr>
        </a:p>
      </dgm:t>
    </dgm:pt>
    <dgm:pt modelId="{61BD754F-D4D1-4C50-A227-BDC5F9400709}" type="sibTrans" cxnId="{74D864F7-3ACC-4E12-9790-ACEDE4204273}">
      <dgm:prSet/>
      <dgm:spPr/>
      <dgm:t>
        <a:bodyPr rtlCol="0"/>
        <a:lstStyle/>
        <a:p>
          <a:pPr rtl="0"/>
          <a:endParaRPr lang="ru-RU" sz="1800" noProof="0" dirty="0">
            <a:solidFill>
              <a:schemeClr val="accent1"/>
            </a:solidFill>
          </a:endParaRPr>
        </a:p>
      </dgm:t>
    </dgm:pt>
    <dgm:pt modelId="{D56C152E-CAA0-4270-BDF5-6807A287ADF3}">
      <dgm:prSet custT="1"/>
      <dgm:spPr/>
      <dgm:t>
        <a:bodyPr rtlCol="0"/>
        <a:lstStyle/>
        <a:p>
          <a:pPr rtl="0"/>
          <a:r>
            <a:rPr lang="ru-RU" sz="2000" noProof="0" dirty="0" smtClean="0">
              <a:solidFill>
                <a:schemeClr val="bg1"/>
              </a:solidFill>
            </a:rPr>
            <a:t>Эмоционально-устойчивой группа, преобладающая ориентация – на заработок, восприятие действительности в более «крупном плане» и присутствует «синдром могущественности» – я (мы) все могу (можем) сделать, стоит только захотеть</a:t>
          </a:r>
          <a:endParaRPr lang="ru-RU" sz="2000" noProof="0" dirty="0">
            <a:solidFill>
              <a:schemeClr val="bg1"/>
            </a:solidFill>
          </a:endParaRPr>
        </a:p>
      </dgm:t>
    </dgm:pt>
    <dgm:pt modelId="{A5DCC63B-07A4-49F4-B949-37DF3230824F}" type="parTrans" cxnId="{A04DFF64-7CE3-4486-96E6-0E524C2519AA}">
      <dgm:prSet/>
      <dgm:spPr/>
      <dgm:t>
        <a:bodyPr rtlCol="0"/>
        <a:lstStyle/>
        <a:p>
          <a:pPr rtl="0"/>
          <a:endParaRPr lang="ru-RU" sz="1800" noProof="0" dirty="0">
            <a:solidFill>
              <a:schemeClr val="accent1"/>
            </a:solidFill>
          </a:endParaRPr>
        </a:p>
      </dgm:t>
    </dgm:pt>
    <dgm:pt modelId="{9B5A9BD6-DF5C-4A38-BB9A-4C73867D6B77}" type="sibTrans" cxnId="{A04DFF64-7CE3-4486-96E6-0E524C2519AA}">
      <dgm:prSet/>
      <dgm:spPr/>
      <dgm:t>
        <a:bodyPr rtlCol="0"/>
        <a:lstStyle/>
        <a:p>
          <a:pPr rtl="0"/>
          <a:endParaRPr lang="ru-RU" sz="1800" noProof="0" dirty="0">
            <a:solidFill>
              <a:schemeClr val="accent1"/>
            </a:solidFill>
          </a:endParaRPr>
        </a:p>
      </dgm:t>
    </dgm:pt>
    <dgm:pt modelId="{9F8FF3B4-ACD1-4A5F-AB32-BC02EDB2A159}">
      <dgm:prSet custT="1"/>
      <dgm:spPr/>
      <dgm:t>
        <a:bodyPr rtlCol="0"/>
        <a:lstStyle/>
        <a:p>
          <a:pPr rtl="0"/>
          <a:r>
            <a:rPr lang="ru-RU" sz="1800" b="1" noProof="0" dirty="0" smtClean="0">
              <a:solidFill>
                <a:schemeClr val="bg1"/>
              </a:solidFill>
            </a:rPr>
            <a:t>Ряд отрицательных моментов в межличностных отношениях</a:t>
          </a:r>
          <a:endParaRPr lang="ru-RU" sz="1800" b="1" noProof="0" dirty="0">
            <a:solidFill>
              <a:schemeClr val="bg1"/>
            </a:solidFill>
          </a:endParaRPr>
        </a:p>
      </dgm:t>
    </dgm:pt>
    <dgm:pt modelId="{4108113A-083D-4E38-87B9-3A10B18EC974}" type="parTrans" cxnId="{9713EC1D-ADFB-4E41-BB5C-4DA09D160930}">
      <dgm:prSet/>
      <dgm:spPr/>
      <dgm:t>
        <a:bodyPr rtlCol="0"/>
        <a:lstStyle/>
        <a:p>
          <a:pPr rtl="0"/>
          <a:endParaRPr lang="ru-RU" sz="1800" noProof="0" dirty="0">
            <a:solidFill>
              <a:schemeClr val="accent1"/>
            </a:solidFill>
          </a:endParaRPr>
        </a:p>
      </dgm:t>
    </dgm:pt>
    <dgm:pt modelId="{1F3F0154-9A57-46FF-94F5-CBDECFC1A958}" type="sibTrans" cxnId="{9713EC1D-ADFB-4E41-BB5C-4DA09D160930}">
      <dgm:prSet/>
      <dgm:spPr/>
      <dgm:t>
        <a:bodyPr rtlCol="0"/>
        <a:lstStyle/>
        <a:p>
          <a:pPr rtl="0"/>
          <a:endParaRPr lang="ru-RU" sz="1800" noProof="0" dirty="0">
            <a:solidFill>
              <a:schemeClr val="accent1"/>
            </a:solidFill>
          </a:endParaRPr>
        </a:p>
      </dgm:t>
    </dgm:pt>
    <dgm:pt modelId="{0590D9A4-2753-459B-BD04-5ADA77A874E4}">
      <dgm:prSet custT="1"/>
      <dgm:spPr/>
      <dgm:t>
        <a:bodyPr rtlCol="0"/>
        <a:lstStyle/>
        <a:p>
          <a:pPr rtl="0"/>
          <a:r>
            <a:rPr lang="ru-RU" sz="2000" noProof="0" dirty="0" smtClean="0">
              <a:solidFill>
                <a:schemeClr val="bg1"/>
              </a:solidFill>
            </a:rPr>
            <a:t>Со стороны управляющего звена – отсутствие индивидуального подхода к каждому работнику</a:t>
          </a:r>
          <a:endParaRPr lang="ru-RU" sz="2000" noProof="0" dirty="0">
            <a:solidFill>
              <a:schemeClr val="bg1"/>
            </a:solidFill>
          </a:endParaRPr>
        </a:p>
      </dgm:t>
    </dgm:pt>
    <dgm:pt modelId="{E4C48E2F-8B28-438D-8C68-834E73990FFB}" type="parTrans" cxnId="{5EEE1E7C-C59C-492D-B372-C3C23F95DCF4}">
      <dgm:prSet/>
      <dgm:spPr/>
      <dgm:t>
        <a:bodyPr rtlCol="0"/>
        <a:lstStyle/>
        <a:p>
          <a:pPr rtl="0"/>
          <a:endParaRPr lang="ru-RU" sz="1800" noProof="0" dirty="0">
            <a:solidFill>
              <a:schemeClr val="accent1"/>
            </a:solidFill>
          </a:endParaRPr>
        </a:p>
      </dgm:t>
    </dgm:pt>
    <dgm:pt modelId="{913F7628-467F-4159-A0AE-2C55684299A0}" type="sibTrans" cxnId="{5EEE1E7C-C59C-492D-B372-C3C23F95DCF4}">
      <dgm:prSet/>
      <dgm:spPr/>
      <dgm:t>
        <a:bodyPr rtlCol="0"/>
        <a:lstStyle/>
        <a:p>
          <a:pPr rtl="0"/>
          <a:endParaRPr lang="ru-RU" sz="1800" noProof="0" dirty="0">
            <a:solidFill>
              <a:schemeClr val="accent1"/>
            </a:solidFill>
          </a:endParaRPr>
        </a:p>
      </dgm:t>
    </dgm:pt>
    <dgm:pt modelId="{0CA24DBA-0E39-498C-8B2A-7BAB361FFB09}">
      <dgm:prSet custT="1"/>
      <dgm:spPr/>
      <dgm:t>
        <a:bodyPr rtlCol="0"/>
        <a:lstStyle/>
        <a:p>
          <a:pPr rtl="0"/>
          <a:r>
            <a:rPr lang="ru-RU" sz="2000" noProof="0" dirty="0" smtClean="0">
              <a:solidFill>
                <a:schemeClr val="bg1"/>
              </a:solidFill>
              <a:ea typeface="+mn-ea"/>
              <a:cs typeface="+mn-cs"/>
            </a:rPr>
            <a:t>Со стороны подчиненных – отсутствие общего командного духа,  дружеских отношений.</a:t>
          </a:r>
          <a:endParaRPr lang="ru-RU" sz="2000" noProof="0" dirty="0">
            <a:solidFill>
              <a:schemeClr val="bg1"/>
            </a:solidFill>
            <a:ea typeface="+mn-ea"/>
            <a:cs typeface="+mn-cs"/>
          </a:endParaRPr>
        </a:p>
      </dgm:t>
    </dgm:pt>
    <dgm:pt modelId="{58E0A023-EC18-4A01-94FB-693B06E4F66F}" type="parTrans" cxnId="{E2E9B97B-7B20-4985-9571-163027E5A58E}">
      <dgm:prSet/>
      <dgm:spPr/>
      <dgm:t>
        <a:bodyPr rtlCol="0"/>
        <a:lstStyle/>
        <a:p>
          <a:pPr rtl="0"/>
          <a:endParaRPr lang="ru-RU" sz="1800" noProof="0" dirty="0">
            <a:solidFill>
              <a:schemeClr val="accent1"/>
            </a:solidFill>
          </a:endParaRPr>
        </a:p>
      </dgm:t>
    </dgm:pt>
    <dgm:pt modelId="{86F1880B-3C85-4825-8C4A-7C3D8D6E8F92}" type="sibTrans" cxnId="{E2E9B97B-7B20-4985-9571-163027E5A58E}">
      <dgm:prSet/>
      <dgm:spPr/>
      <dgm:t>
        <a:bodyPr rtlCol="0"/>
        <a:lstStyle/>
        <a:p>
          <a:pPr rtl="0"/>
          <a:endParaRPr lang="ru-RU" sz="1800" noProof="0" dirty="0">
            <a:solidFill>
              <a:schemeClr val="accent1"/>
            </a:solidFill>
          </a:endParaRPr>
        </a:p>
      </dgm:t>
    </dgm:pt>
    <dgm:pt modelId="{63139B90-0866-4C13-8FE0-8F2DC014992A}" type="pres">
      <dgm:prSet presAssocID="{34F1C723-03E7-4F60-A0F2-661655E80C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A44E323-A92F-480A-8827-44A2781C84B5}" type="pres">
      <dgm:prSet presAssocID="{00D68B20-1BE4-422E-A7EC-B2A5F8823595}" presName="thickLine" presStyleLbl="alignNode1" presStyleIdx="0" presStyleCnt="3"/>
      <dgm:spPr>
        <a:ln>
          <a:solidFill>
            <a:schemeClr val="accent1"/>
          </a:solidFill>
        </a:ln>
      </dgm:spPr>
    </dgm:pt>
    <dgm:pt modelId="{FB6A6E1A-BF0E-4C4B-BDBB-CAD85EC076B5}" type="pres">
      <dgm:prSet presAssocID="{00D68B20-1BE4-422E-A7EC-B2A5F8823595}" presName="horz1" presStyleCnt="0"/>
      <dgm:spPr/>
    </dgm:pt>
    <dgm:pt modelId="{19EE278C-60D7-4377-87C6-37C9E6EDC37E}" type="pres">
      <dgm:prSet presAssocID="{00D68B20-1BE4-422E-A7EC-B2A5F8823595}" presName="tx1" presStyleLbl="revTx" presStyleIdx="0" presStyleCnt="6" custScaleX="116928"/>
      <dgm:spPr/>
      <dgm:t>
        <a:bodyPr/>
        <a:lstStyle/>
        <a:p>
          <a:endParaRPr lang="ru-RU"/>
        </a:p>
      </dgm:t>
    </dgm:pt>
    <dgm:pt modelId="{5717E84B-06DA-435B-B33A-B5F9AA5343C9}" type="pres">
      <dgm:prSet presAssocID="{00D68B20-1BE4-422E-A7EC-B2A5F8823595}" presName="vert1" presStyleCnt="0"/>
      <dgm:spPr/>
    </dgm:pt>
    <dgm:pt modelId="{3801638F-B653-4185-A109-71FDCFF5B3FD}" type="pres">
      <dgm:prSet presAssocID="{03B21B66-246E-41E0-A64B-29435509BAF3}" presName="thickLine" presStyleLbl="alignNode1" presStyleIdx="1" presStyleCnt="3"/>
      <dgm:spPr>
        <a:ln>
          <a:solidFill>
            <a:schemeClr val="accent1"/>
          </a:solidFill>
        </a:ln>
      </dgm:spPr>
    </dgm:pt>
    <dgm:pt modelId="{4C325E26-1E1F-44AD-986E-52A01EEDC7B9}" type="pres">
      <dgm:prSet presAssocID="{03B21B66-246E-41E0-A64B-29435509BAF3}" presName="horz1" presStyleCnt="0"/>
      <dgm:spPr/>
    </dgm:pt>
    <dgm:pt modelId="{04F9941F-0142-4ABA-85F5-61FE6A87DFE5}" type="pres">
      <dgm:prSet presAssocID="{03B21B66-246E-41E0-A64B-29435509BAF3}" presName="tx1" presStyleLbl="revTx" presStyleIdx="1" presStyleCnt="6"/>
      <dgm:spPr/>
      <dgm:t>
        <a:bodyPr/>
        <a:lstStyle/>
        <a:p>
          <a:endParaRPr lang="ru-RU"/>
        </a:p>
      </dgm:t>
    </dgm:pt>
    <dgm:pt modelId="{E485A901-F604-4273-90CB-C34AA64C7791}" type="pres">
      <dgm:prSet presAssocID="{03B21B66-246E-41E0-A64B-29435509BAF3}" presName="vert1" presStyleCnt="0"/>
      <dgm:spPr/>
    </dgm:pt>
    <dgm:pt modelId="{8364631E-E1AF-48FC-878F-0614059E63B0}" type="pres">
      <dgm:prSet presAssocID="{D56C152E-CAA0-4270-BDF5-6807A287ADF3}" presName="vertSpace2a" presStyleCnt="0"/>
      <dgm:spPr/>
    </dgm:pt>
    <dgm:pt modelId="{696AAD88-43A3-4B36-A4FF-C8322DFC0505}" type="pres">
      <dgm:prSet presAssocID="{D56C152E-CAA0-4270-BDF5-6807A287ADF3}" presName="horz2" presStyleCnt="0"/>
      <dgm:spPr/>
    </dgm:pt>
    <dgm:pt modelId="{A1A11FE5-41A2-49F5-9D12-4D33E7AE830D}" type="pres">
      <dgm:prSet presAssocID="{D56C152E-CAA0-4270-BDF5-6807A287ADF3}" presName="horzSpace2" presStyleCnt="0"/>
      <dgm:spPr/>
    </dgm:pt>
    <dgm:pt modelId="{44CCA62C-4000-44A2-96E4-0C9EB138950A}" type="pres">
      <dgm:prSet presAssocID="{D56C152E-CAA0-4270-BDF5-6807A287ADF3}" presName="tx2" presStyleLbl="revTx" presStyleIdx="2" presStyleCnt="6" custScaleY="87110" custLinFactNeighborX="1724" custLinFactNeighborY="424"/>
      <dgm:spPr/>
      <dgm:t>
        <a:bodyPr/>
        <a:lstStyle/>
        <a:p>
          <a:endParaRPr lang="ru-RU"/>
        </a:p>
      </dgm:t>
    </dgm:pt>
    <dgm:pt modelId="{78F74847-B54A-4A8A-84DC-4530EFAACBEF}" type="pres">
      <dgm:prSet presAssocID="{D56C152E-CAA0-4270-BDF5-6807A287ADF3}" presName="vert2" presStyleCnt="0"/>
      <dgm:spPr/>
    </dgm:pt>
    <dgm:pt modelId="{F2E0E886-79CB-4FD3-99ED-8406BE6A3812}" type="pres">
      <dgm:prSet presAssocID="{D56C152E-CAA0-4270-BDF5-6807A287ADF3}" presName="thinLine2b" presStyleLbl="callout" presStyleIdx="0" presStyleCnt="3"/>
      <dgm:spPr/>
    </dgm:pt>
    <dgm:pt modelId="{342BFBAF-5391-4B3B-AFF6-2B806F7489FA}" type="pres">
      <dgm:prSet presAssocID="{D56C152E-CAA0-4270-BDF5-6807A287ADF3}" presName="vertSpace2b" presStyleCnt="0"/>
      <dgm:spPr/>
    </dgm:pt>
    <dgm:pt modelId="{FD43BAA2-5D13-4965-8717-D7C366C60A10}" type="pres">
      <dgm:prSet presAssocID="{9F8FF3B4-ACD1-4A5F-AB32-BC02EDB2A159}" presName="thickLine" presStyleLbl="alignNode1" presStyleIdx="2" presStyleCnt="3"/>
      <dgm:spPr>
        <a:ln>
          <a:solidFill>
            <a:schemeClr val="accent1"/>
          </a:solidFill>
        </a:ln>
      </dgm:spPr>
    </dgm:pt>
    <dgm:pt modelId="{EFBECD20-39FB-495D-A757-FF89F6A6971C}" type="pres">
      <dgm:prSet presAssocID="{9F8FF3B4-ACD1-4A5F-AB32-BC02EDB2A159}" presName="horz1" presStyleCnt="0"/>
      <dgm:spPr/>
    </dgm:pt>
    <dgm:pt modelId="{3C5E81EF-8763-459D-B1F1-EB312E660FAF}" type="pres">
      <dgm:prSet presAssocID="{9F8FF3B4-ACD1-4A5F-AB32-BC02EDB2A159}" presName="tx1" presStyleLbl="revTx" presStyleIdx="3" presStyleCnt="6" custScaleX="122756"/>
      <dgm:spPr/>
      <dgm:t>
        <a:bodyPr/>
        <a:lstStyle/>
        <a:p>
          <a:endParaRPr lang="ru-RU"/>
        </a:p>
      </dgm:t>
    </dgm:pt>
    <dgm:pt modelId="{3CDBF49D-B7F5-4BB8-8BA9-C8B206F0B449}" type="pres">
      <dgm:prSet presAssocID="{9F8FF3B4-ACD1-4A5F-AB32-BC02EDB2A159}" presName="vert1" presStyleCnt="0"/>
      <dgm:spPr/>
    </dgm:pt>
    <dgm:pt modelId="{0A2CFFAB-E9E4-43F5-8650-4CC76E00F2A5}" type="pres">
      <dgm:prSet presAssocID="{0590D9A4-2753-459B-BD04-5ADA77A874E4}" presName="vertSpace2a" presStyleCnt="0"/>
      <dgm:spPr/>
    </dgm:pt>
    <dgm:pt modelId="{67CB4233-88B6-4B46-8476-5E25EEA937A6}" type="pres">
      <dgm:prSet presAssocID="{0590D9A4-2753-459B-BD04-5ADA77A874E4}" presName="horz2" presStyleCnt="0"/>
      <dgm:spPr/>
    </dgm:pt>
    <dgm:pt modelId="{3743B84C-0AD2-4C5E-853F-07646CC11A33}" type="pres">
      <dgm:prSet presAssocID="{0590D9A4-2753-459B-BD04-5ADA77A874E4}" presName="horzSpace2" presStyleCnt="0"/>
      <dgm:spPr/>
    </dgm:pt>
    <dgm:pt modelId="{6D3900FE-34CA-4C94-8D2B-DEBC8F39CAF3}" type="pres">
      <dgm:prSet presAssocID="{0590D9A4-2753-459B-BD04-5ADA77A874E4}" presName="tx2" presStyleLbl="revTx" presStyleIdx="4" presStyleCnt="6" custScaleY="43024" custLinFactNeighborX="-1607" custLinFactNeighborY="-51"/>
      <dgm:spPr/>
      <dgm:t>
        <a:bodyPr/>
        <a:lstStyle/>
        <a:p>
          <a:endParaRPr lang="ru-RU"/>
        </a:p>
      </dgm:t>
    </dgm:pt>
    <dgm:pt modelId="{052A5E6E-C85B-4F22-9400-FF21D8895612}" type="pres">
      <dgm:prSet presAssocID="{0590D9A4-2753-459B-BD04-5ADA77A874E4}" presName="vert2" presStyleCnt="0"/>
      <dgm:spPr/>
    </dgm:pt>
    <dgm:pt modelId="{809A2916-A8EF-4D3A-B72C-AB3B03C31A66}" type="pres">
      <dgm:prSet presAssocID="{0590D9A4-2753-459B-BD04-5ADA77A874E4}" presName="thinLine2b" presStyleLbl="callout" presStyleIdx="1" presStyleCnt="3" custLinFactNeighborX="298" custLinFactNeighborY="-82611"/>
      <dgm:spPr/>
    </dgm:pt>
    <dgm:pt modelId="{F13C9168-3806-4D92-BCBD-34020B2D7A5A}" type="pres">
      <dgm:prSet presAssocID="{0590D9A4-2753-459B-BD04-5ADA77A874E4}" presName="vertSpace2b" presStyleCnt="0"/>
      <dgm:spPr/>
    </dgm:pt>
    <dgm:pt modelId="{7DFC2739-568F-4622-ABFA-DEAE161F6C72}" type="pres">
      <dgm:prSet presAssocID="{0CA24DBA-0E39-498C-8B2A-7BAB361FFB09}" presName="horz2" presStyleCnt="0"/>
      <dgm:spPr/>
    </dgm:pt>
    <dgm:pt modelId="{55093617-6442-42F8-BD01-AD7C54E3DB2E}" type="pres">
      <dgm:prSet presAssocID="{0CA24DBA-0E39-498C-8B2A-7BAB361FFB09}" presName="horzSpace2" presStyleCnt="0"/>
      <dgm:spPr/>
    </dgm:pt>
    <dgm:pt modelId="{FF34FC54-DA40-45AB-9A3D-1673D37ABDC8}" type="pres">
      <dgm:prSet presAssocID="{0CA24DBA-0E39-498C-8B2A-7BAB361FFB09}" presName="tx2" presStyleLbl="revTx" presStyleIdx="5" presStyleCnt="6" custScaleY="37924" custLinFactNeighborX="-1607" custLinFactNeighborY="3851"/>
      <dgm:spPr/>
      <dgm:t>
        <a:bodyPr/>
        <a:lstStyle/>
        <a:p>
          <a:endParaRPr lang="ru-RU"/>
        </a:p>
      </dgm:t>
    </dgm:pt>
    <dgm:pt modelId="{819443BB-DD03-463F-A429-E12B5BDEAFB6}" type="pres">
      <dgm:prSet presAssocID="{0CA24DBA-0E39-498C-8B2A-7BAB361FFB09}" presName="vert2" presStyleCnt="0"/>
      <dgm:spPr/>
    </dgm:pt>
    <dgm:pt modelId="{FCCD104E-ECDC-4A12-AB2C-71F5537408EB}" type="pres">
      <dgm:prSet presAssocID="{0CA24DBA-0E39-498C-8B2A-7BAB361FFB09}" presName="thinLine2b" presStyleLbl="callout" presStyleIdx="2" presStyleCnt="3" custLinFactY="300000" custLinFactNeighborX="56" custLinFactNeighborY="351639"/>
      <dgm:spPr/>
    </dgm:pt>
    <dgm:pt modelId="{DE57A1F4-680C-4FE2-9595-D7AE76734457}" type="pres">
      <dgm:prSet presAssocID="{0CA24DBA-0E39-498C-8B2A-7BAB361FFB09}" presName="vertSpace2b" presStyleCnt="0"/>
      <dgm:spPr/>
    </dgm:pt>
  </dgm:ptLst>
  <dgm:cxnLst>
    <dgm:cxn modelId="{3E71CC4B-ACCC-4FC3-AD79-AC0748BA0AC1}" srcId="{34F1C723-03E7-4F60-A0F2-661655E80CC4}" destId="{00D68B20-1BE4-422E-A7EC-B2A5F8823595}" srcOrd="0" destOrd="0" parTransId="{AAE210A4-EF93-4699-B6E7-910473CA52F2}" sibTransId="{251AC55D-5006-4B4B-B073-A2F28AFAB911}"/>
    <dgm:cxn modelId="{783E3487-6613-494A-8A9C-D8151807AC54}" type="presOf" srcId="{0590D9A4-2753-459B-BD04-5ADA77A874E4}" destId="{6D3900FE-34CA-4C94-8D2B-DEBC8F39CAF3}" srcOrd="0" destOrd="0" presId="urn:microsoft.com/office/officeart/2008/layout/LinedList"/>
    <dgm:cxn modelId="{D33B7E4A-BF14-482A-B0BA-A47F174701F3}" type="presOf" srcId="{9F8FF3B4-ACD1-4A5F-AB32-BC02EDB2A159}" destId="{3C5E81EF-8763-459D-B1F1-EB312E660FAF}" srcOrd="0" destOrd="0" presId="urn:microsoft.com/office/officeart/2008/layout/LinedList"/>
    <dgm:cxn modelId="{E2E9B97B-7B20-4985-9571-163027E5A58E}" srcId="{9F8FF3B4-ACD1-4A5F-AB32-BC02EDB2A159}" destId="{0CA24DBA-0E39-498C-8B2A-7BAB361FFB09}" srcOrd="1" destOrd="0" parTransId="{58E0A023-EC18-4A01-94FB-693B06E4F66F}" sibTransId="{86F1880B-3C85-4825-8C4A-7C3D8D6E8F92}"/>
    <dgm:cxn modelId="{028D225B-ED57-4244-829B-C817BC0BB16C}" type="presOf" srcId="{03B21B66-246E-41E0-A64B-29435509BAF3}" destId="{04F9941F-0142-4ABA-85F5-61FE6A87DFE5}" srcOrd="0" destOrd="0" presId="urn:microsoft.com/office/officeart/2008/layout/LinedList"/>
    <dgm:cxn modelId="{9713EC1D-ADFB-4E41-BB5C-4DA09D160930}" srcId="{34F1C723-03E7-4F60-A0F2-661655E80CC4}" destId="{9F8FF3B4-ACD1-4A5F-AB32-BC02EDB2A159}" srcOrd="2" destOrd="0" parTransId="{4108113A-083D-4E38-87B9-3A10B18EC974}" sibTransId="{1F3F0154-9A57-46FF-94F5-CBDECFC1A958}"/>
    <dgm:cxn modelId="{0FA7C1EC-08BD-40F8-914D-F5B8BC2857E8}" type="presOf" srcId="{0CA24DBA-0E39-498C-8B2A-7BAB361FFB09}" destId="{FF34FC54-DA40-45AB-9A3D-1673D37ABDC8}" srcOrd="0" destOrd="0" presId="urn:microsoft.com/office/officeart/2008/layout/LinedList"/>
    <dgm:cxn modelId="{790C2848-5B59-4B70-AAE8-22E79B238F11}" type="presOf" srcId="{34F1C723-03E7-4F60-A0F2-661655E80CC4}" destId="{63139B90-0866-4C13-8FE0-8F2DC014992A}" srcOrd="0" destOrd="0" presId="urn:microsoft.com/office/officeart/2008/layout/LinedList"/>
    <dgm:cxn modelId="{5EEE1E7C-C59C-492D-B372-C3C23F95DCF4}" srcId="{9F8FF3B4-ACD1-4A5F-AB32-BC02EDB2A159}" destId="{0590D9A4-2753-459B-BD04-5ADA77A874E4}" srcOrd="0" destOrd="0" parTransId="{E4C48E2F-8B28-438D-8C68-834E73990FFB}" sibTransId="{913F7628-467F-4159-A0AE-2C55684299A0}"/>
    <dgm:cxn modelId="{A04DFF64-7CE3-4486-96E6-0E524C2519AA}" srcId="{03B21B66-246E-41E0-A64B-29435509BAF3}" destId="{D56C152E-CAA0-4270-BDF5-6807A287ADF3}" srcOrd="0" destOrd="0" parTransId="{A5DCC63B-07A4-49F4-B949-37DF3230824F}" sibTransId="{9B5A9BD6-DF5C-4A38-BB9A-4C73867D6B77}"/>
    <dgm:cxn modelId="{454C35DE-934E-43F9-B809-8CDAAF071A0A}" type="presOf" srcId="{00D68B20-1BE4-422E-A7EC-B2A5F8823595}" destId="{19EE278C-60D7-4377-87C6-37C9E6EDC37E}" srcOrd="0" destOrd="0" presId="urn:microsoft.com/office/officeart/2008/layout/LinedList"/>
    <dgm:cxn modelId="{C86D11B9-976F-4002-8CF2-FFF158A26274}" type="presOf" srcId="{D56C152E-CAA0-4270-BDF5-6807A287ADF3}" destId="{44CCA62C-4000-44A2-96E4-0C9EB138950A}" srcOrd="0" destOrd="0" presId="urn:microsoft.com/office/officeart/2008/layout/LinedList"/>
    <dgm:cxn modelId="{74D864F7-3ACC-4E12-9790-ACEDE4204273}" srcId="{34F1C723-03E7-4F60-A0F2-661655E80CC4}" destId="{03B21B66-246E-41E0-A64B-29435509BAF3}" srcOrd="1" destOrd="0" parTransId="{9578E430-F3AC-40B0-919C-C41C43628ACB}" sibTransId="{61BD754F-D4D1-4C50-A227-BDC5F9400709}"/>
    <dgm:cxn modelId="{A4A8F56D-8086-460C-8766-78AC2A0CED23}" type="presParOf" srcId="{63139B90-0866-4C13-8FE0-8F2DC014992A}" destId="{FA44E323-A92F-480A-8827-44A2781C84B5}" srcOrd="0" destOrd="0" presId="urn:microsoft.com/office/officeart/2008/layout/LinedList"/>
    <dgm:cxn modelId="{E0EA3547-F59A-492A-A214-06020937985A}" type="presParOf" srcId="{63139B90-0866-4C13-8FE0-8F2DC014992A}" destId="{FB6A6E1A-BF0E-4C4B-BDBB-CAD85EC076B5}" srcOrd="1" destOrd="0" presId="urn:microsoft.com/office/officeart/2008/layout/LinedList"/>
    <dgm:cxn modelId="{FBE6CB8E-5563-4E91-B9FF-F39AE7AA9D4F}" type="presParOf" srcId="{FB6A6E1A-BF0E-4C4B-BDBB-CAD85EC076B5}" destId="{19EE278C-60D7-4377-87C6-37C9E6EDC37E}" srcOrd="0" destOrd="0" presId="urn:microsoft.com/office/officeart/2008/layout/LinedList"/>
    <dgm:cxn modelId="{CC6228F0-BC79-4772-9C02-7C609A792825}" type="presParOf" srcId="{FB6A6E1A-BF0E-4C4B-BDBB-CAD85EC076B5}" destId="{5717E84B-06DA-435B-B33A-B5F9AA5343C9}" srcOrd="1" destOrd="0" presId="urn:microsoft.com/office/officeart/2008/layout/LinedList"/>
    <dgm:cxn modelId="{F457B22A-9A55-4100-AC60-E6B9C4232F18}" type="presParOf" srcId="{63139B90-0866-4C13-8FE0-8F2DC014992A}" destId="{3801638F-B653-4185-A109-71FDCFF5B3FD}" srcOrd="2" destOrd="0" presId="urn:microsoft.com/office/officeart/2008/layout/LinedList"/>
    <dgm:cxn modelId="{F59E22C4-4B49-466E-B422-C741C0260E49}" type="presParOf" srcId="{63139B90-0866-4C13-8FE0-8F2DC014992A}" destId="{4C325E26-1E1F-44AD-986E-52A01EEDC7B9}" srcOrd="3" destOrd="0" presId="urn:microsoft.com/office/officeart/2008/layout/LinedList"/>
    <dgm:cxn modelId="{20145B6F-5664-4AD9-8C75-8C235CA599A3}" type="presParOf" srcId="{4C325E26-1E1F-44AD-986E-52A01EEDC7B9}" destId="{04F9941F-0142-4ABA-85F5-61FE6A87DFE5}" srcOrd="0" destOrd="0" presId="urn:microsoft.com/office/officeart/2008/layout/LinedList"/>
    <dgm:cxn modelId="{234AE2E3-12F1-42FE-93DA-A4BE96D15A2E}" type="presParOf" srcId="{4C325E26-1E1F-44AD-986E-52A01EEDC7B9}" destId="{E485A901-F604-4273-90CB-C34AA64C7791}" srcOrd="1" destOrd="0" presId="urn:microsoft.com/office/officeart/2008/layout/LinedList"/>
    <dgm:cxn modelId="{2360A77D-5B7E-4F61-B9D2-DB8836253C50}" type="presParOf" srcId="{E485A901-F604-4273-90CB-C34AA64C7791}" destId="{8364631E-E1AF-48FC-878F-0614059E63B0}" srcOrd="0" destOrd="0" presId="urn:microsoft.com/office/officeart/2008/layout/LinedList"/>
    <dgm:cxn modelId="{921B9674-C08F-4B5B-9E48-DCD79D94C61A}" type="presParOf" srcId="{E485A901-F604-4273-90CB-C34AA64C7791}" destId="{696AAD88-43A3-4B36-A4FF-C8322DFC0505}" srcOrd="1" destOrd="0" presId="urn:microsoft.com/office/officeart/2008/layout/LinedList"/>
    <dgm:cxn modelId="{DA922B96-1777-473C-9463-31D57EACF632}" type="presParOf" srcId="{696AAD88-43A3-4B36-A4FF-C8322DFC0505}" destId="{A1A11FE5-41A2-49F5-9D12-4D33E7AE830D}" srcOrd="0" destOrd="0" presId="urn:microsoft.com/office/officeart/2008/layout/LinedList"/>
    <dgm:cxn modelId="{45FFFB46-D895-4692-80FA-8B03736FC340}" type="presParOf" srcId="{696AAD88-43A3-4B36-A4FF-C8322DFC0505}" destId="{44CCA62C-4000-44A2-96E4-0C9EB138950A}" srcOrd="1" destOrd="0" presId="urn:microsoft.com/office/officeart/2008/layout/LinedList"/>
    <dgm:cxn modelId="{C953B13C-326B-408F-B2E9-2F348B743CCE}" type="presParOf" srcId="{696AAD88-43A3-4B36-A4FF-C8322DFC0505}" destId="{78F74847-B54A-4A8A-84DC-4530EFAACBEF}" srcOrd="2" destOrd="0" presId="urn:microsoft.com/office/officeart/2008/layout/LinedList"/>
    <dgm:cxn modelId="{20E276D0-74EC-49B9-9CD6-79E8724C546B}" type="presParOf" srcId="{E485A901-F604-4273-90CB-C34AA64C7791}" destId="{F2E0E886-79CB-4FD3-99ED-8406BE6A3812}" srcOrd="2" destOrd="0" presId="urn:microsoft.com/office/officeart/2008/layout/LinedList"/>
    <dgm:cxn modelId="{20B894F0-9612-4CC8-8E6B-AAACACFB322A}" type="presParOf" srcId="{E485A901-F604-4273-90CB-C34AA64C7791}" destId="{342BFBAF-5391-4B3B-AFF6-2B806F7489FA}" srcOrd="3" destOrd="0" presId="urn:microsoft.com/office/officeart/2008/layout/LinedList"/>
    <dgm:cxn modelId="{5D719A85-CC31-47A0-A3D1-9DBDE8C74A43}" type="presParOf" srcId="{63139B90-0866-4C13-8FE0-8F2DC014992A}" destId="{FD43BAA2-5D13-4965-8717-D7C366C60A10}" srcOrd="4" destOrd="0" presId="urn:microsoft.com/office/officeart/2008/layout/LinedList"/>
    <dgm:cxn modelId="{92B4B3C5-CEAD-49C2-995E-5CCF50C9AC08}" type="presParOf" srcId="{63139B90-0866-4C13-8FE0-8F2DC014992A}" destId="{EFBECD20-39FB-495D-A757-FF89F6A6971C}" srcOrd="5" destOrd="0" presId="urn:microsoft.com/office/officeart/2008/layout/LinedList"/>
    <dgm:cxn modelId="{B95EA425-49D8-4171-8699-35AC368F9C33}" type="presParOf" srcId="{EFBECD20-39FB-495D-A757-FF89F6A6971C}" destId="{3C5E81EF-8763-459D-B1F1-EB312E660FAF}" srcOrd="0" destOrd="0" presId="urn:microsoft.com/office/officeart/2008/layout/LinedList"/>
    <dgm:cxn modelId="{96F874C4-6BB0-45BB-9A4B-1B25F9AF5064}" type="presParOf" srcId="{EFBECD20-39FB-495D-A757-FF89F6A6971C}" destId="{3CDBF49D-B7F5-4BB8-8BA9-C8B206F0B449}" srcOrd="1" destOrd="0" presId="urn:microsoft.com/office/officeart/2008/layout/LinedList"/>
    <dgm:cxn modelId="{CFC90A01-EECC-4354-87A6-558ADA829262}" type="presParOf" srcId="{3CDBF49D-B7F5-4BB8-8BA9-C8B206F0B449}" destId="{0A2CFFAB-E9E4-43F5-8650-4CC76E00F2A5}" srcOrd="0" destOrd="0" presId="urn:microsoft.com/office/officeart/2008/layout/LinedList"/>
    <dgm:cxn modelId="{9ACAE01B-1BDB-4917-B69A-31249D6723FD}" type="presParOf" srcId="{3CDBF49D-B7F5-4BB8-8BA9-C8B206F0B449}" destId="{67CB4233-88B6-4B46-8476-5E25EEA937A6}" srcOrd="1" destOrd="0" presId="urn:microsoft.com/office/officeart/2008/layout/LinedList"/>
    <dgm:cxn modelId="{71EF3E66-AD8B-4427-9F7F-BDAF95CB4A4C}" type="presParOf" srcId="{67CB4233-88B6-4B46-8476-5E25EEA937A6}" destId="{3743B84C-0AD2-4C5E-853F-07646CC11A33}" srcOrd="0" destOrd="0" presId="urn:microsoft.com/office/officeart/2008/layout/LinedList"/>
    <dgm:cxn modelId="{92688EA7-7822-4187-89A4-513C9BD99B76}" type="presParOf" srcId="{67CB4233-88B6-4B46-8476-5E25EEA937A6}" destId="{6D3900FE-34CA-4C94-8D2B-DEBC8F39CAF3}" srcOrd="1" destOrd="0" presId="urn:microsoft.com/office/officeart/2008/layout/LinedList"/>
    <dgm:cxn modelId="{F9E1934A-792B-4B92-862B-C3F7DBCBA99D}" type="presParOf" srcId="{67CB4233-88B6-4B46-8476-5E25EEA937A6}" destId="{052A5E6E-C85B-4F22-9400-FF21D8895612}" srcOrd="2" destOrd="0" presId="urn:microsoft.com/office/officeart/2008/layout/LinedList"/>
    <dgm:cxn modelId="{3D1A6DCD-12CC-4CBA-A78A-7F0B88B27604}" type="presParOf" srcId="{3CDBF49D-B7F5-4BB8-8BA9-C8B206F0B449}" destId="{809A2916-A8EF-4D3A-B72C-AB3B03C31A66}" srcOrd="2" destOrd="0" presId="urn:microsoft.com/office/officeart/2008/layout/LinedList"/>
    <dgm:cxn modelId="{E271F977-702D-49AB-8806-57B35EE8A19A}" type="presParOf" srcId="{3CDBF49D-B7F5-4BB8-8BA9-C8B206F0B449}" destId="{F13C9168-3806-4D92-BCBD-34020B2D7A5A}" srcOrd="3" destOrd="0" presId="urn:microsoft.com/office/officeart/2008/layout/LinedList"/>
    <dgm:cxn modelId="{57EF0386-9B23-46FF-AACC-1D60C1AEB66E}" type="presParOf" srcId="{3CDBF49D-B7F5-4BB8-8BA9-C8B206F0B449}" destId="{7DFC2739-568F-4622-ABFA-DEAE161F6C72}" srcOrd="4" destOrd="0" presId="urn:microsoft.com/office/officeart/2008/layout/LinedList"/>
    <dgm:cxn modelId="{0370E7AE-4E2F-4835-BB09-77391AF70FCA}" type="presParOf" srcId="{7DFC2739-568F-4622-ABFA-DEAE161F6C72}" destId="{55093617-6442-42F8-BD01-AD7C54E3DB2E}" srcOrd="0" destOrd="0" presId="urn:microsoft.com/office/officeart/2008/layout/LinedList"/>
    <dgm:cxn modelId="{EE9A4F1F-2D0D-4DE4-9FE8-F174D05EBE45}" type="presParOf" srcId="{7DFC2739-568F-4622-ABFA-DEAE161F6C72}" destId="{FF34FC54-DA40-45AB-9A3D-1673D37ABDC8}" srcOrd="1" destOrd="0" presId="urn:microsoft.com/office/officeart/2008/layout/LinedList"/>
    <dgm:cxn modelId="{7730CE76-8F22-4467-BA53-3452767E0448}" type="presParOf" srcId="{7DFC2739-568F-4622-ABFA-DEAE161F6C72}" destId="{819443BB-DD03-463F-A429-E12B5BDEAFB6}" srcOrd="2" destOrd="0" presId="urn:microsoft.com/office/officeart/2008/layout/LinedList"/>
    <dgm:cxn modelId="{D0EE5C95-7F88-44FE-8FF5-FEE46AC38DAC}" type="presParOf" srcId="{3CDBF49D-B7F5-4BB8-8BA9-C8B206F0B449}" destId="{FCCD104E-ECDC-4A12-AB2C-71F5537408EB}" srcOrd="5" destOrd="0" presId="urn:microsoft.com/office/officeart/2008/layout/LinedList"/>
    <dgm:cxn modelId="{C58C1C41-8BCF-43A0-BF62-16057878B68A}" type="presParOf" srcId="{3CDBF49D-B7F5-4BB8-8BA9-C8B206F0B449}" destId="{DE57A1F4-680C-4FE2-9595-D7AE76734457}" srcOrd="6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2" loCatId="list" qsTypeId="urn:microsoft.com/office/officeart/2005/8/quickstyle/simple1" qsCatId="simple" csTypeId="urn:microsoft.com/office/officeart/2005/8/colors/accent1_2#3" csCatId="accent1" phldr="1"/>
      <dgm:spPr/>
      <dgm:t>
        <a:bodyPr rtlCol="0"/>
        <a:lstStyle/>
        <a:p>
          <a:pPr rtl="0"/>
          <a:endParaRPr lang="en-US"/>
        </a:p>
      </dgm:t>
    </dgm:pt>
    <dgm:pt modelId="{6803AE33-8C4D-49FF-A701-3AEB5FFD114C}">
      <dgm:prSet custT="1"/>
      <dgm:spPr/>
      <dgm:t>
        <a:bodyPr rtlCol="0"/>
        <a:lstStyle/>
        <a:p>
          <a:pPr rtl="0"/>
          <a:r>
            <a:rPr lang="ru-RU" sz="2000" b="1" noProof="0" dirty="0" smtClean="0"/>
            <a:t>Стратегия поведения индивидов влияет на общий климат трудового коллектива. Шкала включение:</a:t>
          </a:r>
          <a:endParaRPr lang="ru-RU" sz="2000" b="1" noProof="0" dirty="0"/>
        </a:p>
      </dgm:t>
    </dgm:pt>
    <dgm:pt modelId="{71CB2A66-749B-4C8F-9BAC-3469E95A323C}" type="parTrans" cxnId="{B3A9A309-4955-47E0-A62F-54101AE9EF22}">
      <dgm:prSet/>
      <dgm:spPr/>
      <dgm:t>
        <a:bodyPr rtlCol="0"/>
        <a:lstStyle/>
        <a:p>
          <a:pPr rtl="0"/>
          <a:endParaRPr lang="ru-RU" noProof="0" dirty="0"/>
        </a:p>
      </dgm:t>
    </dgm:pt>
    <dgm:pt modelId="{0BE976F9-0D26-497C-8000-721D61B1AB27}" type="sibTrans" cxnId="{B3A9A309-4955-47E0-A62F-54101AE9EF22}">
      <dgm:prSet/>
      <dgm:spPr/>
      <dgm:t>
        <a:bodyPr rtlCol="0"/>
        <a:lstStyle/>
        <a:p>
          <a:pPr rtl="0"/>
          <a:endParaRPr lang="ru-RU" noProof="0" dirty="0"/>
        </a:p>
      </dgm:t>
    </dgm:pt>
    <dgm:pt modelId="{35CE50FE-FA6B-438A-BDBA-9B273E6736BA}">
      <dgm:prSet custT="1"/>
      <dgm:spPr/>
      <dgm:t>
        <a:bodyPr rtlCol="0"/>
        <a:lstStyle/>
        <a:p>
          <a:pPr rtl="0"/>
          <a:r>
            <a:rPr lang="ru-RU" sz="2000" b="1" noProof="0" dirty="0" smtClean="0"/>
            <a:t>Потребность контроля:</a:t>
          </a:r>
          <a:endParaRPr lang="ru-RU" sz="2000" b="1" noProof="0" dirty="0"/>
        </a:p>
      </dgm:t>
    </dgm:pt>
    <dgm:pt modelId="{041EA2AA-79BF-4E81-BE26-7602451C547A}" type="parTrans" cxnId="{045A973B-2793-4233-B0DD-A06A4D9E568A}">
      <dgm:prSet/>
      <dgm:spPr/>
      <dgm:t>
        <a:bodyPr rtlCol="0"/>
        <a:lstStyle/>
        <a:p>
          <a:pPr rtl="0"/>
          <a:endParaRPr lang="ru-RU" noProof="0" dirty="0"/>
        </a:p>
      </dgm:t>
    </dgm:pt>
    <dgm:pt modelId="{5E917E99-E082-4E09-A2C0-44C12F971A6A}" type="sibTrans" cxnId="{045A973B-2793-4233-B0DD-A06A4D9E568A}">
      <dgm:prSet/>
      <dgm:spPr/>
      <dgm:t>
        <a:bodyPr rtlCol="0"/>
        <a:lstStyle/>
        <a:p>
          <a:pPr rtl="0"/>
          <a:endParaRPr lang="ru-RU" noProof="0" dirty="0"/>
        </a:p>
      </dgm:t>
    </dgm:pt>
    <dgm:pt modelId="{0CAD6BAE-C3D8-4C9E-99F7-B8721A5E98BA}">
      <dgm:prSet custT="1"/>
      <dgm:spPr/>
      <dgm:t>
        <a:bodyPr rtlCol="0"/>
        <a:lstStyle/>
        <a:p>
          <a:pPr rtl="0"/>
          <a:r>
            <a:rPr lang="ru-RU" sz="1800" noProof="0" dirty="0" smtClean="0"/>
            <a:t>Демократический тип личности (по шкале контроля), для которого власть и контроль не являются проблемой</a:t>
          </a:r>
          <a:endParaRPr lang="ru-RU" sz="1800" noProof="0" dirty="0"/>
        </a:p>
      </dgm:t>
    </dgm:pt>
    <dgm:pt modelId="{8DB6AA9C-2239-43DF-9839-D6CB1D543D54}" type="parTrans" cxnId="{E3A69125-6FFB-45E4-9E9E-B6EA314C1766}">
      <dgm:prSet/>
      <dgm:spPr/>
      <dgm:t>
        <a:bodyPr rtlCol="0"/>
        <a:lstStyle/>
        <a:p>
          <a:pPr rtl="0"/>
          <a:endParaRPr lang="ru-RU" noProof="0" dirty="0"/>
        </a:p>
      </dgm:t>
    </dgm:pt>
    <dgm:pt modelId="{24056423-FE4B-4F8C-AC4A-01D94F90392B}" type="sibTrans" cxnId="{E3A69125-6FFB-45E4-9E9E-B6EA314C1766}">
      <dgm:prSet/>
      <dgm:spPr/>
      <dgm:t>
        <a:bodyPr rtlCol="0"/>
        <a:lstStyle/>
        <a:p>
          <a:pPr rtl="0"/>
          <a:endParaRPr lang="ru-RU" noProof="0" dirty="0"/>
        </a:p>
      </dgm:t>
    </dgm:pt>
    <dgm:pt modelId="{FAB0D79A-6A73-465B-8361-1FE36EEDCA6C}">
      <dgm:prSet custT="1"/>
      <dgm:spPr/>
      <dgm:t>
        <a:bodyPr rtlCol="0"/>
        <a:lstStyle/>
        <a:p>
          <a:pPr rtl="0"/>
          <a:r>
            <a:rPr lang="ru-RU" sz="2000" b="1" noProof="0" dirty="0" smtClean="0"/>
            <a:t>Межличностная потребность </a:t>
          </a:r>
          <a:r>
            <a:rPr lang="ru-RU" sz="2000" b="1" noProof="0" smtClean="0"/>
            <a:t>в аффекте:</a:t>
          </a:r>
          <a:endParaRPr lang="ru-RU" sz="2000" b="1" noProof="0" dirty="0"/>
        </a:p>
      </dgm:t>
    </dgm:pt>
    <dgm:pt modelId="{33450DC6-26F7-411A-BD9F-F57016F3B766}" type="parTrans" cxnId="{A2F622A2-E4DB-4477-942D-FD44AEB4E764}">
      <dgm:prSet/>
      <dgm:spPr/>
      <dgm:t>
        <a:bodyPr rtlCol="0"/>
        <a:lstStyle/>
        <a:p>
          <a:pPr rtl="0"/>
          <a:endParaRPr lang="ru-RU" noProof="0" dirty="0"/>
        </a:p>
      </dgm:t>
    </dgm:pt>
    <dgm:pt modelId="{5104A0D4-D885-4FBB-8599-D9DDBD387BC4}" type="sibTrans" cxnId="{A2F622A2-E4DB-4477-942D-FD44AEB4E764}">
      <dgm:prSet/>
      <dgm:spPr/>
      <dgm:t>
        <a:bodyPr rtlCol="0"/>
        <a:lstStyle/>
        <a:p>
          <a:pPr rtl="0"/>
          <a:endParaRPr lang="ru-RU" noProof="0" dirty="0"/>
        </a:p>
      </dgm:t>
    </dgm:pt>
    <dgm:pt modelId="{69C06211-77AB-4945-9617-FE72D514367D}">
      <dgm:prSet custT="1"/>
      <dgm:spPr/>
      <dgm:t>
        <a:bodyPr rtlCol="0"/>
        <a:lstStyle/>
        <a:p>
          <a:pPr rtl="0">
            <a:buFont typeface="Arial" panose="020B0604020202020204" pitchFamily="34" charset="0"/>
            <a:buChar char="•"/>
          </a:pPr>
          <a:r>
            <a:rPr lang="ru-RU" sz="1800" noProof="0" dirty="0" smtClean="0"/>
            <a:t>По шкале аффекта – мужской коллектив ООО «ЦКМС» - чувственно дефицитный тип</a:t>
          </a:r>
          <a:endParaRPr lang="ru-RU" sz="1800" noProof="0" dirty="0"/>
        </a:p>
      </dgm:t>
    </dgm:pt>
    <dgm:pt modelId="{E4A86DB6-52D1-44D9-9B48-953F9A9F4DCE}" type="parTrans" cxnId="{768DF3E5-91D6-43C5-9FA3-C64C84C67A26}">
      <dgm:prSet/>
      <dgm:spPr/>
      <dgm:t>
        <a:bodyPr rtlCol="0"/>
        <a:lstStyle/>
        <a:p>
          <a:pPr rtl="0"/>
          <a:endParaRPr lang="ru-RU" noProof="0" dirty="0"/>
        </a:p>
      </dgm:t>
    </dgm:pt>
    <dgm:pt modelId="{B618DDCC-A5A9-44B3-AC48-7ED49C7AFCBB}" type="sibTrans" cxnId="{768DF3E5-91D6-43C5-9FA3-C64C84C67A26}">
      <dgm:prSet/>
      <dgm:spPr/>
      <dgm:t>
        <a:bodyPr rtlCol="0"/>
        <a:lstStyle/>
        <a:p>
          <a:pPr rtl="0"/>
          <a:endParaRPr lang="ru-RU" noProof="0" dirty="0"/>
        </a:p>
      </dgm:t>
    </dgm:pt>
    <dgm:pt modelId="{3BB3BEDF-162D-4971-A11C-6882EB043ECD}">
      <dgm:prSet custT="1"/>
      <dgm:spPr/>
      <dgm:t>
        <a:bodyPr/>
        <a:lstStyle/>
        <a:p>
          <a:r>
            <a:rPr lang="ru-RU" sz="1800" dirty="0" smtClean="0"/>
            <a:t>50% работающих  - социально </a:t>
          </a:r>
          <a:r>
            <a:rPr lang="ru-RU" sz="1800" dirty="0" err="1" smtClean="0"/>
            <a:t>дефициентные</a:t>
          </a:r>
          <a:r>
            <a:rPr lang="ru-RU" sz="1800" dirty="0" smtClean="0"/>
            <a:t> типы </a:t>
          </a:r>
          <a:endParaRPr lang="ru-RU" sz="1800" dirty="0"/>
        </a:p>
      </dgm:t>
    </dgm:pt>
    <dgm:pt modelId="{4786476C-BD2E-4EF1-B9C2-481FD3431F06}" type="parTrans" cxnId="{15A95ECF-B9B4-4275-A219-2D6E30E69860}">
      <dgm:prSet/>
      <dgm:spPr/>
      <dgm:t>
        <a:bodyPr/>
        <a:lstStyle/>
        <a:p>
          <a:endParaRPr lang="ru-RU"/>
        </a:p>
      </dgm:t>
    </dgm:pt>
    <dgm:pt modelId="{B13A1B5E-8506-4C62-B74F-99F99FA06D7D}" type="sibTrans" cxnId="{15A95ECF-B9B4-4275-A219-2D6E30E69860}">
      <dgm:prSet/>
      <dgm:spPr/>
      <dgm:t>
        <a:bodyPr/>
        <a:lstStyle/>
        <a:p>
          <a:endParaRPr lang="ru-RU"/>
        </a:p>
      </dgm:t>
    </dgm:pt>
    <dgm:pt modelId="{EB49B6F9-A6E3-4C22-95C2-0C870BACBD87}">
      <dgm:prSet custT="1"/>
      <dgm:spPr/>
      <dgm:t>
        <a:bodyPr rtlCol="0"/>
        <a:lstStyle/>
        <a:p>
          <a:pPr rtl="0"/>
          <a:r>
            <a:rPr lang="ru-RU" sz="1800" noProof="0" dirty="0" smtClean="0"/>
            <a:t>Он чувствует себя в равной мере уверенно, отдавая или не отдавая приказы, принимая или не принимая их - в зависимости от конкретной ситуации.</a:t>
          </a:r>
          <a:endParaRPr lang="ru-RU" sz="1800" noProof="0" dirty="0"/>
        </a:p>
      </dgm:t>
    </dgm:pt>
    <dgm:pt modelId="{F4AA13E7-D216-4964-9174-5C4D9E009FC3}" type="parTrans" cxnId="{03016CD6-28C6-42FD-9A15-C2267AD5D42B}">
      <dgm:prSet/>
      <dgm:spPr/>
      <dgm:t>
        <a:bodyPr/>
        <a:lstStyle/>
        <a:p>
          <a:endParaRPr lang="ru-RU"/>
        </a:p>
      </dgm:t>
    </dgm:pt>
    <dgm:pt modelId="{701B6BF9-4A13-4E14-BB34-79DD706FBB18}" type="sibTrans" cxnId="{03016CD6-28C6-42FD-9A15-C2267AD5D42B}">
      <dgm:prSet/>
      <dgm:spPr/>
      <dgm:t>
        <a:bodyPr/>
        <a:lstStyle/>
        <a:p>
          <a:endParaRPr lang="ru-RU"/>
        </a:p>
      </dgm:t>
    </dgm:pt>
    <dgm:pt modelId="{ACDC137B-7809-4DDD-81C5-BFEB444474E8}">
      <dgm:prSet custT="1"/>
      <dgm:spPr/>
      <dgm:t>
        <a:bodyPr rtlCol="0"/>
        <a:lstStyle/>
        <a:p>
          <a:pPr rtl="0">
            <a:buFont typeface="Arial" panose="020B0604020202020204" pitchFamily="34" charset="0"/>
            <a:buChar char="•"/>
          </a:pPr>
          <a:r>
            <a:rPr lang="ru-RU" sz="1800" noProof="0" dirty="0" smtClean="0"/>
            <a:t>Работники поддерживают контакты на поверхностном, дистанционном уровне</a:t>
          </a:r>
          <a:endParaRPr lang="ru-RU" sz="1800" noProof="0" dirty="0"/>
        </a:p>
      </dgm:t>
    </dgm:pt>
    <dgm:pt modelId="{4ABEC5AF-F23E-421A-800B-43A1C07AD36B}" type="parTrans" cxnId="{3C75834E-FAEC-4F97-8E36-290DBE571D7E}">
      <dgm:prSet/>
      <dgm:spPr/>
      <dgm:t>
        <a:bodyPr/>
        <a:lstStyle/>
        <a:p>
          <a:endParaRPr lang="ru-RU"/>
        </a:p>
      </dgm:t>
    </dgm:pt>
    <dgm:pt modelId="{F84C0D5B-92E7-4224-8E53-ED1E5D8F19A2}" type="sibTrans" cxnId="{3C75834E-FAEC-4F97-8E36-290DBE571D7E}">
      <dgm:prSet/>
      <dgm:spPr/>
      <dgm:t>
        <a:bodyPr/>
        <a:lstStyle/>
        <a:p>
          <a:endParaRPr lang="ru-RU"/>
        </a:p>
      </dgm:t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9D80A6-72FB-4616-B5E3-B5DD741D5F23}" type="pres">
      <dgm:prSet presAssocID="{6803AE33-8C4D-49FF-A701-3AEB5FFD114C}" presName="parentLin" presStyleCnt="0"/>
      <dgm:spPr/>
    </dgm:pt>
    <dgm:pt modelId="{76495F65-323E-4916-B636-C8D6D15ABDE0}" type="pres">
      <dgm:prSet presAssocID="{6803AE33-8C4D-49FF-A701-3AEB5FFD114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D1AF6DF-8EBD-4BA9-AB1C-83666B416551}" type="pres">
      <dgm:prSet presAssocID="{6803AE33-8C4D-49FF-A701-3AEB5FFD114C}" presName="parentText" presStyleLbl="node1" presStyleIdx="0" presStyleCnt="3" custScaleX="124378" custScaleY="11770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1934524-F682-452D-88D9-5DEC2E6B5015}" type="pres">
      <dgm:prSet presAssocID="{6803AE33-8C4D-49FF-A701-3AEB5FFD114C}" presName="negativeSpace" presStyleCnt="0"/>
      <dgm:spPr/>
    </dgm:pt>
    <dgm:pt modelId="{64F3F243-0CC4-4CEF-93F2-5776498F90DB}" type="pres">
      <dgm:prSet presAssocID="{6803AE33-8C4D-49FF-A701-3AEB5FFD114C}" presName="childText" presStyleLbl="alignAcc1" presStyleIdx="0" presStyleCnt="3" custScaleY="88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074A4-D50D-4582-A1CA-82DFC52CD331}" type="pres">
      <dgm:prSet presAssocID="{0BE976F9-0D26-497C-8000-721D61B1AB27}" presName="spaceBetweenRectangles" presStyleCnt="0"/>
      <dgm:spPr/>
    </dgm:pt>
    <dgm:pt modelId="{9ADB6F5D-9C9F-48E8-BA73-30A7CB91DDA9}" type="pres">
      <dgm:prSet presAssocID="{35CE50FE-FA6B-438A-BDBA-9B273E6736BA}" presName="parentLin" presStyleCnt="0"/>
      <dgm:spPr/>
    </dgm:pt>
    <dgm:pt modelId="{1DA2DBA8-FF13-4046-9A4B-FA26A7A8AE04}" type="pres">
      <dgm:prSet presAssocID="{35CE50FE-FA6B-438A-BDBA-9B273E6736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022AD64-6C14-41D5-BC9F-2BFBC0D6C3E0}" type="pres">
      <dgm:prSet presAssocID="{35CE50FE-FA6B-438A-BDBA-9B273E6736BA}" presName="parentText" presStyleLbl="node1" presStyleIdx="1" presStyleCnt="3" custScaleX="74913" custScaleY="13821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A1C4785-F717-46FE-9168-8C8D21641086}" type="pres">
      <dgm:prSet presAssocID="{35CE50FE-FA6B-438A-BDBA-9B273E6736BA}" presName="negativeSpace" presStyleCnt="0"/>
      <dgm:spPr/>
    </dgm:pt>
    <dgm:pt modelId="{F901923D-E6E1-47FE-BE41-8B8C66EFA3AF}" type="pres">
      <dgm:prSet presAssocID="{35CE50FE-FA6B-438A-BDBA-9B273E6736BA}" presName="child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8E8B9-19B1-4F96-A127-5A94E08F615B}" type="pres">
      <dgm:prSet presAssocID="{5E917E99-E082-4E09-A2C0-44C12F971A6A}" presName="spaceBetweenRectangles" presStyleCnt="0"/>
      <dgm:spPr/>
    </dgm:pt>
    <dgm:pt modelId="{EE85961F-4A4D-4EDE-855D-760D922C48F6}" type="pres">
      <dgm:prSet presAssocID="{FAB0D79A-6A73-465B-8361-1FE36EEDCA6C}" presName="parentLin" presStyleCnt="0"/>
      <dgm:spPr/>
    </dgm:pt>
    <dgm:pt modelId="{2234A398-5A18-440A-9B31-5D99EC30BE8C}" type="pres">
      <dgm:prSet presAssocID="{FAB0D79A-6A73-465B-8361-1FE36EEDCA6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1995420-F191-467D-9BF2-AC4D4D44A822}" type="pres">
      <dgm:prSet presAssocID="{FAB0D79A-6A73-465B-8361-1FE36EEDCA6C}" presName="parentText" presStyleLbl="node1" presStyleIdx="2" presStyleCnt="3" custScaleX="61418" custScaleY="13821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3798D40-17A4-4F60-925E-8DD017A1743F}" type="pres">
      <dgm:prSet presAssocID="{FAB0D79A-6A73-465B-8361-1FE36EEDCA6C}" presName="negativeSpace" presStyleCnt="0"/>
      <dgm:spPr/>
    </dgm:pt>
    <dgm:pt modelId="{3C6D13E9-035D-48C2-B157-0FA2B30F21B6}" type="pres">
      <dgm:prSet presAssocID="{FAB0D79A-6A73-465B-8361-1FE36EEDCA6C}" presName="child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7A2BE2-7B6A-4A25-9132-CFD9B8EADD57}" type="presOf" srcId="{6803AE33-8C4D-49FF-A701-3AEB5FFD114C}" destId="{9D1AF6DF-8EBD-4BA9-AB1C-83666B416551}" srcOrd="1" destOrd="0" presId="urn:microsoft.com/office/officeart/2005/8/layout/list1#2"/>
    <dgm:cxn modelId="{15A95ECF-B9B4-4275-A219-2D6E30E69860}" srcId="{6803AE33-8C4D-49FF-A701-3AEB5FFD114C}" destId="{3BB3BEDF-162D-4971-A11C-6882EB043ECD}" srcOrd="0" destOrd="0" parTransId="{4786476C-BD2E-4EF1-B9C2-481FD3431F06}" sibTransId="{B13A1B5E-8506-4C62-B74F-99F99FA06D7D}"/>
    <dgm:cxn modelId="{B3A9A309-4955-47E0-A62F-54101AE9EF22}" srcId="{B7B4D503-0B80-4460-922F-678D7B3B9A0D}" destId="{6803AE33-8C4D-49FF-A701-3AEB5FFD114C}" srcOrd="0" destOrd="0" parTransId="{71CB2A66-749B-4C8F-9BAC-3469E95A323C}" sibTransId="{0BE976F9-0D26-497C-8000-721D61B1AB27}"/>
    <dgm:cxn modelId="{CD2140BB-2C93-47B8-ACA3-E8203BF2DBB4}" type="presOf" srcId="{35CE50FE-FA6B-438A-BDBA-9B273E6736BA}" destId="{1DA2DBA8-FF13-4046-9A4B-FA26A7A8AE04}" srcOrd="0" destOrd="0" presId="urn:microsoft.com/office/officeart/2005/8/layout/list1#2"/>
    <dgm:cxn modelId="{454DAA7D-7045-45E6-8EC5-B7BD3D872078}" type="presOf" srcId="{69C06211-77AB-4945-9617-FE72D514367D}" destId="{3C6D13E9-035D-48C2-B157-0FA2B30F21B6}" srcOrd="0" destOrd="0" presId="urn:microsoft.com/office/officeart/2005/8/layout/list1#2"/>
    <dgm:cxn modelId="{AFC7F90D-291A-44C2-B5B2-77C49D966645}" type="presOf" srcId="{3BB3BEDF-162D-4971-A11C-6882EB043ECD}" destId="{64F3F243-0CC4-4CEF-93F2-5776498F90DB}" srcOrd="0" destOrd="0" presId="urn:microsoft.com/office/officeart/2005/8/layout/list1#2"/>
    <dgm:cxn modelId="{045A973B-2793-4233-B0DD-A06A4D9E568A}" srcId="{B7B4D503-0B80-4460-922F-678D7B3B9A0D}" destId="{35CE50FE-FA6B-438A-BDBA-9B273E6736BA}" srcOrd="1" destOrd="0" parTransId="{041EA2AA-79BF-4E81-BE26-7602451C547A}" sibTransId="{5E917E99-E082-4E09-A2C0-44C12F971A6A}"/>
    <dgm:cxn modelId="{3C75834E-FAEC-4F97-8E36-290DBE571D7E}" srcId="{FAB0D79A-6A73-465B-8361-1FE36EEDCA6C}" destId="{ACDC137B-7809-4DDD-81C5-BFEB444474E8}" srcOrd="1" destOrd="0" parTransId="{4ABEC5AF-F23E-421A-800B-43A1C07AD36B}" sibTransId="{F84C0D5B-92E7-4224-8E53-ED1E5D8F19A2}"/>
    <dgm:cxn modelId="{80788C48-7631-47A4-9FBE-6A91C5ACE3C9}" type="presOf" srcId="{EB49B6F9-A6E3-4C22-95C2-0C870BACBD87}" destId="{F901923D-E6E1-47FE-BE41-8B8C66EFA3AF}" srcOrd="0" destOrd="1" presId="urn:microsoft.com/office/officeart/2005/8/layout/list1#2"/>
    <dgm:cxn modelId="{57D9B837-C1F0-4173-BC9B-78F906992C96}" type="presOf" srcId="{0CAD6BAE-C3D8-4C9E-99F7-B8721A5E98BA}" destId="{F901923D-E6E1-47FE-BE41-8B8C66EFA3AF}" srcOrd="0" destOrd="0" presId="urn:microsoft.com/office/officeart/2005/8/layout/list1#2"/>
    <dgm:cxn modelId="{5DA867DB-4E75-42E6-8B5A-1F2B65992BA7}" type="presOf" srcId="{B7B4D503-0B80-4460-922F-678D7B3B9A0D}" destId="{01DD0F12-12F5-4D40-B8E1-50F8BA73202A}" srcOrd="0" destOrd="0" presId="urn:microsoft.com/office/officeart/2005/8/layout/list1#2"/>
    <dgm:cxn modelId="{A2F622A2-E4DB-4477-942D-FD44AEB4E764}" srcId="{B7B4D503-0B80-4460-922F-678D7B3B9A0D}" destId="{FAB0D79A-6A73-465B-8361-1FE36EEDCA6C}" srcOrd="2" destOrd="0" parTransId="{33450DC6-26F7-411A-BD9F-F57016F3B766}" sibTransId="{5104A0D4-D885-4FBB-8599-D9DDBD387BC4}"/>
    <dgm:cxn modelId="{BA8F3F22-8D44-49CE-8C07-60524E994E38}" type="presOf" srcId="{FAB0D79A-6A73-465B-8361-1FE36EEDCA6C}" destId="{51995420-F191-467D-9BF2-AC4D4D44A822}" srcOrd="1" destOrd="0" presId="urn:microsoft.com/office/officeart/2005/8/layout/list1#2"/>
    <dgm:cxn modelId="{876CB1BD-F97D-4315-AF3C-4B8873154413}" type="presOf" srcId="{35CE50FE-FA6B-438A-BDBA-9B273E6736BA}" destId="{E022AD64-6C14-41D5-BC9F-2BFBC0D6C3E0}" srcOrd="1" destOrd="0" presId="urn:microsoft.com/office/officeart/2005/8/layout/list1#2"/>
    <dgm:cxn modelId="{57336635-3686-4FAB-858B-7FC2394FD184}" type="presOf" srcId="{ACDC137B-7809-4DDD-81C5-BFEB444474E8}" destId="{3C6D13E9-035D-48C2-B157-0FA2B30F21B6}" srcOrd="0" destOrd="1" presId="urn:microsoft.com/office/officeart/2005/8/layout/list1#2"/>
    <dgm:cxn modelId="{768DF3E5-91D6-43C5-9FA3-C64C84C67A26}" srcId="{FAB0D79A-6A73-465B-8361-1FE36EEDCA6C}" destId="{69C06211-77AB-4945-9617-FE72D514367D}" srcOrd="0" destOrd="0" parTransId="{E4A86DB6-52D1-44D9-9B48-953F9A9F4DCE}" sibTransId="{B618DDCC-A5A9-44B3-AC48-7ED49C7AFCBB}"/>
    <dgm:cxn modelId="{E3A69125-6FFB-45E4-9E9E-B6EA314C1766}" srcId="{35CE50FE-FA6B-438A-BDBA-9B273E6736BA}" destId="{0CAD6BAE-C3D8-4C9E-99F7-B8721A5E98BA}" srcOrd="0" destOrd="0" parTransId="{8DB6AA9C-2239-43DF-9839-D6CB1D543D54}" sibTransId="{24056423-FE4B-4F8C-AC4A-01D94F90392B}"/>
    <dgm:cxn modelId="{C4F8DD1B-633C-46F6-80C7-69AF8D087DC9}" type="presOf" srcId="{6803AE33-8C4D-49FF-A701-3AEB5FFD114C}" destId="{76495F65-323E-4916-B636-C8D6D15ABDE0}" srcOrd="0" destOrd="0" presId="urn:microsoft.com/office/officeart/2005/8/layout/list1#2"/>
    <dgm:cxn modelId="{01A64703-2DD0-45BE-B51C-8FB6746E3CA9}" type="presOf" srcId="{FAB0D79A-6A73-465B-8361-1FE36EEDCA6C}" destId="{2234A398-5A18-440A-9B31-5D99EC30BE8C}" srcOrd="0" destOrd="0" presId="urn:microsoft.com/office/officeart/2005/8/layout/list1#2"/>
    <dgm:cxn modelId="{03016CD6-28C6-42FD-9A15-C2267AD5D42B}" srcId="{35CE50FE-FA6B-438A-BDBA-9B273E6736BA}" destId="{EB49B6F9-A6E3-4C22-95C2-0C870BACBD87}" srcOrd="1" destOrd="0" parTransId="{F4AA13E7-D216-4964-9174-5C4D9E009FC3}" sibTransId="{701B6BF9-4A13-4E14-BB34-79DD706FBB18}"/>
    <dgm:cxn modelId="{E8FACF29-A080-43EA-A24C-36203ACD16AF}" type="presParOf" srcId="{01DD0F12-12F5-4D40-B8E1-50F8BA73202A}" destId="{709D80A6-72FB-4616-B5E3-B5DD741D5F23}" srcOrd="0" destOrd="0" presId="urn:microsoft.com/office/officeart/2005/8/layout/list1#2"/>
    <dgm:cxn modelId="{D5AC9829-7D23-48AB-A1FA-B10BC712696F}" type="presParOf" srcId="{709D80A6-72FB-4616-B5E3-B5DD741D5F23}" destId="{76495F65-323E-4916-B636-C8D6D15ABDE0}" srcOrd="0" destOrd="0" presId="urn:microsoft.com/office/officeart/2005/8/layout/list1#2"/>
    <dgm:cxn modelId="{E4FB87D9-2239-4995-ADCD-5D035A32B7B9}" type="presParOf" srcId="{709D80A6-72FB-4616-B5E3-B5DD741D5F23}" destId="{9D1AF6DF-8EBD-4BA9-AB1C-83666B416551}" srcOrd="1" destOrd="0" presId="urn:microsoft.com/office/officeart/2005/8/layout/list1#2"/>
    <dgm:cxn modelId="{46EF3E35-3450-47F2-BD9C-B2CCC739075B}" type="presParOf" srcId="{01DD0F12-12F5-4D40-B8E1-50F8BA73202A}" destId="{71934524-F682-452D-88D9-5DEC2E6B5015}" srcOrd="1" destOrd="0" presId="urn:microsoft.com/office/officeart/2005/8/layout/list1#2"/>
    <dgm:cxn modelId="{0A4394F6-AA9F-4CF2-A224-5C15EF526B4B}" type="presParOf" srcId="{01DD0F12-12F5-4D40-B8E1-50F8BA73202A}" destId="{64F3F243-0CC4-4CEF-93F2-5776498F90DB}" srcOrd="2" destOrd="0" presId="urn:microsoft.com/office/officeart/2005/8/layout/list1#2"/>
    <dgm:cxn modelId="{ED135B40-356E-4E87-834F-E4667140293C}" type="presParOf" srcId="{01DD0F12-12F5-4D40-B8E1-50F8BA73202A}" destId="{45C074A4-D50D-4582-A1CA-82DFC52CD331}" srcOrd="3" destOrd="0" presId="urn:microsoft.com/office/officeart/2005/8/layout/list1#2"/>
    <dgm:cxn modelId="{575A2F2B-2B4F-43EC-818C-B7E12DDDF3E9}" type="presParOf" srcId="{01DD0F12-12F5-4D40-B8E1-50F8BA73202A}" destId="{9ADB6F5D-9C9F-48E8-BA73-30A7CB91DDA9}" srcOrd="4" destOrd="0" presId="urn:microsoft.com/office/officeart/2005/8/layout/list1#2"/>
    <dgm:cxn modelId="{9CB32CDE-348E-41D1-B8F9-95CA9A2BB358}" type="presParOf" srcId="{9ADB6F5D-9C9F-48E8-BA73-30A7CB91DDA9}" destId="{1DA2DBA8-FF13-4046-9A4B-FA26A7A8AE04}" srcOrd="0" destOrd="0" presId="urn:microsoft.com/office/officeart/2005/8/layout/list1#2"/>
    <dgm:cxn modelId="{EFC7B67D-EA87-4273-8C2D-2368BBB7218A}" type="presParOf" srcId="{9ADB6F5D-9C9F-48E8-BA73-30A7CB91DDA9}" destId="{E022AD64-6C14-41D5-BC9F-2BFBC0D6C3E0}" srcOrd="1" destOrd="0" presId="urn:microsoft.com/office/officeart/2005/8/layout/list1#2"/>
    <dgm:cxn modelId="{2B0B1F95-4B76-472F-A7C9-7251A2F918D3}" type="presParOf" srcId="{01DD0F12-12F5-4D40-B8E1-50F8BA73202A}" destId="{EA1C4785-F717-46FE-9168-8C8D21641086}" srcOrd="5" destOrd="0" presId="urn:microsoft.com/office/officeart/2005/8/layout/list1#2"/>
    <dgm:cxn modelId="{9627A8E8-A74A-4B1E-89F4-6766DE1ACE37}" type="presParOf" srcId="{01DD0F12-12F5-4D40-B8E1-50F8BA73202A}" destId="{F901923D-E6E1-47FE-BE41-8B8C66EFA3AF}" srcOrd="6" destOrd="0" presId="urn:microsoft.com/office/officeart/2005/8/layout/list1#2"/>
    <dgm:cxn modelId="{1DF9D7DA-C448-496C-8B8B-E830E4A0814F}" type="presParOf" srcId="{01DD0F12-12F5-4D40-B8E1-50F8BA73202A}" destId="{CC18E8B9-19B1-4F96-A127-5A94E08F615B}" srcOrd="7" destOrd="0" presId="urn:microsoft.com/office/officeart/2005/8/layout/list1#2"/>
    <dgm:cxn modelId="{F929161F-4AAF-4766-A387-286B2ECEBC11}" type="presParOf" srcId="{01DD0F12-12F5-4D40-B8E1-50F8BA73202A}" destId="{EE85961F-4A4D-4EDE-855D-760D922C48F6}" srcOrd="8" destOrd="0" presId="urn:microsoft.com/office/officeart/2005/8/layout/list1#2"/>
    <dgm:cxn modelId="{8F06F7D1-628F-4661-BD9F-C8347EB1FC06}" type="presParOf" srcId="{EE85961F-4A4D-4EDE-855D-760D922C48F6}" destId="{2234A398-5A18-440A-9B31-5D99EC30BE8C}" srcOrd="0" destOrd="0" presId="urn:microsoft.com/office/officeart/2005/8/layout/list1#2"/>
    <dgm:cxn modelId="{CCB44C85-F44D-4052-B803-B2D0D707C7DD}" type="presParOf" srcId="{EE85961F-4A4D-4EDE-855D-760D922C48F6}" destId="{51995420-F191-467D-9BF2-AC4D4D44A822}" srcOrd="1" destOrd="0" presId="urn:microsoft.com/office/officeart/2005/8/layout/list1#2"/>
    <dgm:cxn modelId="{9D78ACAF-890A-413C-BF49-CDB19B0C198A}" type="presParOf" srcId="{01DD0F12-12F5-4D40-B8E1-50F8BA73202A}" destId="{93798D40-17A4-4F60-925E-8DD017A1743F}" srcOrd="9" destOrd="0" presId="urn:microsoft.com/office/officeart/2005/8/layout/list1#2"/>
    <dgm:cxn modelId="{C202862A-7E7B-4B84-B809-41170FB083E1}" type="presParOf" srcId="{01DD0F12-12F5-4D40-B8E1-50F8BA73202A}" destId="{3C6D13E9-035D-48C2-B157-0FA2B30F21B6}" srcOrd="10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AA0FF-3772-4C88-B9D9-D7702591B9A7}">
      <dsp:nvSpPr>
        <dsp:cNvPr id="0" name=""/>
        <dsp:cNvSpPr/>
      </dsp:nvSpPr>
      <dsp:spPr>
        <a:xfrm>
          <a:off x="0" y="97012"/>
          <a:ext cx="7726679" cy="1713179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676" tIns="583184" rIns="599676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noProof="0" dirty="0" smtClean="0">
              <a:solidFill>
                <a:schemeClr val="bg2"/>
              </a:solidFill>
            </a:rPr>
            <a:t>Устойчивая среднесписочная численность в пределах 10-12 человек, работающих на постоянной основе,</a:t>
          </a:r>
          <a:endParaRPr lang="ru-RU" sz="1800" kern="1200" noProof="0" dirty="0">
            <a:solidFill>
              <a:schemeClr val="bg2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noProof="0" dirty="0" smtClean="0">
              <a:solidFill>
                <a:schemeClr val="bg2"/>
              </a:solidFill>
            </a:rPr>
            <a:t>Преобладающий возраст сотрудников – 30-50 лет (более 60%).</a:t>
          </a:r>
          <a:endParaRPr lang="ru-RU" sz="1800" kern="1200" noProof="0" dirty="0">
            <a:solidFill>
              <a:schemeClr val="bg2"/>
            </a:solidFill>
          </a:endParaRPr>
        </a:p>
      </dsp:txBody>
      <dsp:txXfrm>
        <a:off x="0" y="97012"/>
        <a:ext cx="7726679" cy="1713179"/>
      </dsp:txXfrm>
    </dsp:sp>
    <dsp:sp modelId="{8B3DCA86-CC99-48ED-8764-6E81C7AE6BE9}">
      <dsp:nvSpPr>
        <dsp:cNvPr id="0" name=""/>
        <dsp:cNvSpPr/>
      </dsp:nvSpPr>
      <dsp:spPr>
        <a:xfrm>
          <a:off x="386334" y="31714"/>
          <a:ext cx="5229811" cy="552377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35" tIns="0" rIns="204435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chemeClr val="bg2"/>
              </a:solidFill>
            </a:rPr>
            <a:t>Анализ численности персонала ООО «ЦКМС» по категориям</a:t>
          </a:r>
          <a:endParaRPr lang="ru-RU" sz="1800" b="1" kern="1200" noProof="0" dirty="0">
            <a:solidFill>
              <a:schemeClr val="bg2"/>
            </a:solidFill>
          </a:endParaRPr>
        </a:p>
      </dsp:txBody>
      <dsp:txXfrm>
        <a:off x="386334" y="31714"/>
        <a:ext cx="5229811" cy="552377"/>
      </dsp:txXfrm>
    </dsp:sp>
    <dsp:sp modelId="{EA904451-CA9C-48CF-A3F7-6C4003934218}">
      <dsp:nvSpPr>
        <dsp:cNvPr id="0" name=""/>
        <dsp:cNvSpPr/>
      </dsp:nvSpPr>
      <dsp:spPr>
        <a:xfrm>
          <a:off x="0" y="2017177"/>
          <a:ext cx="7726679" cy="2503635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676" tIns="583184" rIns="599676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noProof="0" dirty="0" smtClean="0">
              <a:solidFill>
                <a:schemeClr val="bg2"/>
              </a:solidFill>
            </a:rPr>
            <a:t>Преобладают работники с высшим и средним профессиональным образованием,</a:t>
          </a:r>
          <a:endParaRPr lang="ru-RU" sz="1800" kern="1200" noProof="0" dirty="0">
            <a:solidFill>
              <a:schemeClr val="bg2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noProof="0" dirty="0" smtClean="0">
              <a:solidFill>
                <a:schemeClr val="bg2"/>
              </a:solidFill>
            </a:rPr>
            <a:t>Удельный вес работников с неоконченным высшим образованием составляет  16,7% по данным 2018 года</a:t>
          </a:r>
          <a:endParaRPr lang="ru-RU" sz="1800" kern="1200" noProof="0" dirty="0">
            <a:solidFill>
              <a:schemeClr val="bg2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noProof="0" dirty="0" smtClean="0">
              <a:solidFill>
                <a:schemeClr val="bg2"/>
              </a:solidFill>
            </a:rPr>
            <a:t>Коэффициент постоянства в данной организации равен 1, является показателем стабильности организации по сотрудникам с большим опытом подобных работ</a:t>
          </a:r>
          <a:endParaRPr lang="ru-RU" sz="1800" kern="1200" noProof="0" dirty="0">
            <a:solidFill>
              <a:schemeClr val="bg2"/>
            </a:solidFill>
          </a:endParaRPr>
        </a:p>
      </dsp:txBody>
      <dsp:txXfrm>
        <a:off x="0" y="2017177"/>
        <a:ext cx="7726679" cy="2503635"/>
      </dsp:txXfrm>
    </dsp:sp>
    <dsp:sp modelId="{388E0281-7FCC-4892-BD85-59C45354E9DA}">
      <dsp:nvSpPr>
        <dsp:cNvPr id="0" name=""/>
        <dsp:cNvSpPr/>
      </dsp:nvSpPr>
      <dsp:spPr>
        <a:xfrm>
          <a:off x="386334" y="1988391"/>
          <a:ext cx="5337119" cy="515866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35" tIns="0" rIns="204435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chemeClr val="bg2"/>
              </a:solidFill>
            </a:rPr>
            <a:t>Анализ численности персонала ООО «ЦКМС» по категориям</a:t>
          </a:r>
        </a:p>
      </dsp:txBody>
      <dsp:txXfrm>
        <a:off x="386334" y="1988391"/>
        <a:ext cx="5337119" cy="515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F243-0CC4-4CEF-93F2-5776498F90DB}">
      <dsp:nvSpPr>
        <dsp:cNvPr id="0" name=""/>
        <dsp:cNvSpPr/>
      </dsp:nvSpPr>
      <dsp:spPr>
        <a:xfrm>
          <a:off x="0" y="310615"/>
          <a:ext cx="7810500" cy="21583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82" tIns="548640" rIns="606182" bIns="113792" numCol="1" spcCol="1270" rtlCol="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 smtClean="0"/>
            <a:t>Рабочее время в целом используется удовлетворительно. </a:t>
          </a:r>
          <a:endParaRPr lang="ru-RU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 smtClean="0"/>
            <a:t>Коэффициент использования продолжительности рабочего дня  равный 1, что говорит об отсутствии  внутрисменных потерь.</a:t>
          </a:r>
          <a:endParaRPr lang="ru-RU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 smtClean="0"/>
            <a:t>Выделены целодневные потери рабочего времени, связанные с отсутствием работ на территории заказчика, а также  незапланированной временной нетрудоспособностью.</a:t>
          </a:r>
          <a:endParaRPr lang="ru-RU" sz="1600" kern="1200" noProof="0" dirty="0"/>
        </a:p>
      </dsp:txBody>
      <dsp:txXfrm>
        <a:off x="0" y="310615"/>
        <a:ext cx="7810500" cy="2158329"/>
      </dsp:txXfrm>
    </dsp:sp>
    <dsp:sp modelId="{9D1AF6DF-8EBD-4BA9-AB1C-83666B416551}">
      <dsp:nvSpPr>
        <dsp:cNvPr id="0" name=""/>
        <dsp:cNvSpPr/>
      </dsp:nvSpPr>
      <dsp:spPr>
        <a:xfrm>
          <a:off x="390525" y="15415"/>
          <a:ext cx="5467350" cy="590400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653" tIns="0" rIns="206653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chemeClr val="bg2"/>
              </a:solidFill>
            </a:rPr>
            <a:t>Анализ</a:t>
          </a:r>
          <a:r>
            <a:rPr lang="ru-RU" sz="1800" b="1" kern="1200" baseline="0" noProof="0" dirty="0" smtClean="0">
              <a:solidFill>
                <a:schemeClr val="bg2"/>
              </a:solidFill>
            </a:rPr>
            <a:t> показателей, характеризующие баланс рабочего времени</a:t>
          </a:r>
          <a:endParaRPr lang="ru-RU" sz="1800" b="1" kern="1200" noProof="0" dirty="0">
            <a:solidFill>
              <a:schemeClr val="bg2"/>
            </a:solidFill>
          </a:endParaRPr>
        </a:p>
      </dsp:txBody>
      <dsp:txXfrm>
        <a:off x="390525" y="15415"/>
        <a:ext cx="5467350" cy="590400"/>
      </dsp:txXfrm>
    </dsp:sp>
    <dsp:sp modelId="{84309B57-9335-4504-ADE7-0F6F02733EE1}">
      <dsp:nvSpPr>
        <dsp:cNvPr id="0" name=""/>
        <dsp:cNvSpPr/>
      </dsp:nvSpPr>
      <dsp:spPr>
        <a:xfrm>
          <a:off x="0" y="2872144"/>
          <a:ext cx="7810500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82" tIns="731520" rIns="606182" bIns="113792" numCol="1" spcCol="1270" rtlCol="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 smtClean="0">
              <a:ea typeface="+mn-ea"/>
              <a:cs typeface="+mn-cs"/>
            </a:rPr>
            <a:t>Соблюдаются санитарно-гигиенические условия:  параметры микроклимата, рабочие места соответствуют всей нормативной документации</a:t>
          </a:r>
          <a:endParaRPr lang="ru-RU" sz="1600" kern="1200" noProof="0" dirty="0">
            <a:ea typeface="+mn-ea"/>
            <a:cs typeface="+mn-cs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 smtClean="0">
              <a:ea typeface="+mn-ea"/>
              <a:cs typeface="+mn-cs"/>
            </a:rPr>
            <a:t>Среди рабочих мест с профессиональной вредностью выделены следующие рабочие места: инженера, слесари, токари.</a:t>
          </a:r>
          <a:endParaRPr lang="ru-RU" sz="1600" kern="1200" noProof="0" dirty="0">
            <a:ea typeface="+mn-ea"/>
            <a:cs typeface="+mn-cs"/>
          </a:endParaRPr>
        </a:p>
      </dsp:txBody>
      <dsp:txXfrm>
        <a:off x="0" y="2872144"/>
        <a:ext cx="7810500" cy="1953000"/>
      </dsp:txXfrm>
    </dsp:sp>
    <dsp:sp modelId="{D2B8060E-5C25-48B8-8A2C-C7E31B9A4C0B}">
      <dsp:nvSpPr>
        <dsp:cNvPr id="0" name=""/>
        <dsp:cNvSpPr/>
      </dsp:nvSpPr>
      <dsp:spPr>
        <a:xfrm>
          <a:off x="390525" y="2576944"/>
          <a:ext cx="5467350" cy="590400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653" tIns="0" rIns="206653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chemeClr val="bg2"/>
              </a:solidFill>
            </a:rPr>
            <a:t>Анализ</a:t>
          </a:r>
          <a:r>
            <a:rPr lang="ru-RU" sz="1800" b="1" kern="1200" baseline="0" noProof="0" dirty="0" smtClean="0">
              <a:solidFill>
                <a:schemeClr val="bg2"/>
              </a:solidFill>
            </a:rPr>
            <a:t> санитарно-гигиенических условий</a:t>
          </a:r>
          <a:endParaRPr lang="ru-RU" sz="1800" b="1" kern="1200" noProof="0" dirty="0">
            <a:solidFill>
              <a:schemeClr val="bg2"/>
            </a:solidFill>
          </a:endParaRPr>
        </a:p>
      </dsp:txBody>
      <dsp:txXfrm>
        <a:off x="390525" y="2576944"/>
        <a:ext cx="5467350" cy="590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4E323-A92F-480A-8827-44A2781C84B5}">
      <dsp:nvSpPr>
        <dsp:cNvPr id="0" name=""/>
        <dsp:cNvSpPr/>
      </dsp:nvSpPr>
      <dsp:spPr>
        <a:xfrm>
          <a:off x="0" y="2440"/>
          <a:ext cx="8496944" cy="0"/>
        </a:xfrm>
        <a:prstGeom prst="line">
          <a:avLst/>
        </a:prstGeom>
        <a:solidFill>
          <a:scrgbClr r="0" g="0" b="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E278C-60D7-4377-87C6-37C9E6EDC37E}">
      <dsp:nvSpPr>
        <dsp:cNvPr id="0" name=""/>
        <dsp:cNvSpPr/>
      </dsp:nvSpPr>
      <dsp:spPr>
        <a:xfrm>
          <a:off x="0" y="2440"/>
          <a:ext cx="1987061" cy="166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chemeClr val="bg1"/>
              </a:solidFill>
            </a:rPr>
            <a:t>Преимущества межличностных отношений в малых группах</a:t>
          </a:r>
          <a:endParaRPr lang="ru-RU" sz="1800" b="1" kern="1200" noProof="0" dirty="0">
            <a:solidFill>
              <a:schemeClr val="bg1"/>
            </a:solidFill>
          </a:endParaRPr>
        </a:p>
      </dsp:txBody>
      <dsp:txXfrm>
        <a:off x="0" y="2440"/>
        <a:ext cx="1987061" cy="1664090"/>
      </dsp:txXfrm>
    </dsp:sp>
    <dsp:sp modelId="{3801638F-B653-4185-A109-71FDCFF5B3FD}">
      <dsp:nvSpPr>
        <dsp:cNvPr id="0" name=""/>
        <dsp:cNvSpPr/>
      </dsp:nvSpPr>
      <dsp:spPr>
        <a:xfrm>
          <a:off x="0" y="1666530"/>
          <a:ext cx="8496944" cy="0"/>
        </a:xfrm>
        <a:prstGeom prst="line">
          <a:avLst/>
        </a:prstGeom>
        <a:solidFill>
          <a:scrgbClr r="0" g="0" b="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9941F-0142-4ABA-85F5-61FE6A87DFE5}">
      <dsp:nvSpPr>
        <dsp:cNvPr id="0" name=""/>
        <dsp:cNvSpPr/>
      </dsp:nvSpPr>
      <dsp:spPr>
        <a:xfrm>
          <a:off x="0" y="1666530"/>
          <a:ext cx="1699388" cy="166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rtlCol="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noProof="0" dirty="0">
            <a:solidFill>
              <a:schemeClr val="accent1"/>
            </a:solidFill>
          </a:endParaRPr>
        </a:p>
      </dsp:txBody>
      <dsp:txXfrm>
        <a:off x="0" y="1666530"/>
        <a:ext cx="1699388" cy="1664090"/>
      </dsp:txXfrm>
    </dsp:sp>
    <dsp:sp modelId="{44CCA62C-4000-44A2-96E4-0C9EB138950A}">
      <dsp:nvSpPr>
        <dsp:cNvPr id="0" name=""/>
        <dsp:cNvSpPr/>
      </dsp:nvSpPr>
      <dsp:spPr>
        <a:xfrm>
          <a:off x="1826842" y="1756790"/>
          <a:ext cx="6670101" cy="1449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bg1"/>
              </a:solidFill>
            </a:rPr>
            <a:t>Эмоционально-устойчивой группа, преобладающая ориентация – на заработок, восприятие действительности в более «крупном плане» и присутствует «синдром могущественности» – я (мы) все могу (можем) сделать, стоит только захотеть</a:t>
          </a:r>
          <a:endParaRPr lang="ru-RU" sz="2000" kern="1200" noProof="0" dirty="0">
            <a:solidFill>
              <a:schemeClr val="bg1"/>
            </a:solidFill>
          </a:endParaRPr>
        </a:p>
      </dsp:txBody>
      <dsp:txXfrm>
        <a:off x="1826842" y="1756790"/>
        <a:ext cx="6670101" cy="1449589"/>
      </dsp:txXfrm>
    </dsp:sp>
    <dsp:sp modelId="{F2E0E886-79CB-4FD3-99ED-8406BE6A3812}">
      <dsp:nvSpPr>
        <dsp:cNvPr id="0" name=""/>
        <dsp:cNvSpPr/>
      </dsp:nvSpPr>
      <dsp:spPr>
        <a:xfrm>
          <a:off x="1699388" y="3199324"/>
          <a:ext cx="6797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3BAA2-5D13-4965-8717-D7C366C60A10}">
      <dsp:nvSpPr>
        <dsp:cNvPr id="0" name=""/>
        <dsp:cNvSpPr/>
      </dsp:nvSpPr>
      <dsp:spPr>
        <a:xfrm>
          <a:off x="0" y="3330621"/>
          <a:ext cx="8496944" cy="0"/>
        </a:xfrm>
        <a:prstGeom prst="line">
          <a:avLst/>
        </a:prstGeom>
        <a:solidFill>
          <a:scrgbClr r="0" g="0" b="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E81EF-8763-459D-B1F1-EB312E660FAF}">
      <dsp:nvSpPr>
        <dsp:cNvPr id="0" name=""/>
        <dsp:cNvSpPr/>
      </dsp:nvSpPr>
      <dsp:spPr>
        <a:xfrm>
          <a:off x="0" y="3330621"/>
          <a:ext cx="1994427" cy="166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chemeClr val="bg1"/>
              </a:solidFill>
            </a:rPr>
            <a:t>Ряд отрицательных моментов в межличностных отношениях</a:t>
          </a:r>
          <a:endParaRPr lang="ru-RU" sz="1800" b="1" kern="1200" noProof="0" dirty="0">
            <a:solidFill>
              <a:schemeClr val="bg1"/>
            </a:solidFill>
          </a:endParaRPr>
        </a:p>
      </dsp:txBody>
      <dsp:txXfrm>
        <a:off x="0" y="3330621"/>
        <a:ext cx="1994427" cy="1664090"/>
      </dsp:txXfrm>
    </dsp:sp>
    <dsp:sp modelId="{6D3900FE-34CA-4C94-8D2B-DEBC8F39CAF3}">
      <dsp:nvSpPr>
        <dsp:cNvPr id="0" name=""/>
        <dsp:cNvSpPr/>
      </dsp:nvSpPr>
      <dsp:spPr>
        <a:xfrm>
          <a:off x="2013802" y="3412977"/>
          <a:ext cx="6376981" cy="71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bg1"/>
              </a:solidFill>
            </a:rPr>
            <a:t>Со стороны управляющего звена – отсутствие индивидуального подхода к каждому работнику</a:t>
          </a:r>
          <a:endParaRPr lang="ru-RU" sz="2000" kern="1200" noProof="0" dirty="0">
            <a:solidFill>
              <a:schemeClr val="bg1"/>
            </a:solidFill>
          </a:endParaRPr>
        </a:p>
      </dsp:txBody>
      <dsp:txXfrm>
        <a:off x="2013802" y="3412977"/>
        <a:ext cx="6376981" cy="715958"/>
      </dsp:txXfrm>
    </dsp:sp>
    <dsp:sp modelId="{809A2916-A8EF-4D3A-B72C-AB3B03C31A66}">
      <dsp:nvSpPr>
        <dsp:cNvPr id="0" name=""/>
        <dsp:cNvSpPr/>
      </dsp:nvSpPr>
      <dsp:spPr>
        <a:xfrm>
          <a:off x="1998109" y="4061048"/>
          <a:ext cx="64988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4FC54-DA40-45AB-9A3D-1673D37ABDC8}">
      <dsp:nvSpPr>
        <dsp:cNvPr id="0" name=""/>
        <dsp:cNvSpPr/>
      </dsp:nvSpPr>
      <dsp:spPr>
        <a:xfrm>
          <a:off x="2013802" y="4277072"/>
          <a:ext cx="6376981" cy="631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bg1"/>
              </a:solidFill>
              <a:ea typeface="+mn-ea"/>
              <a:cs typeface="+mn-cs"/>
            </a:rPr>
            <a:t>Со стороны подчиненных – отсутствие общего командного духа,  дружеских отношений.</a:t>
          </a:r>
          <a:endParaRPr lang="ru-RU" sz="2000" kern="1200" noProof="0" dirty="0">
            <a:solidFill>
              <a:schemeClr val="bg1"/>
            </a:solidFill>
            <a:ea typeface="+mn-ea"/>
            <a:cs typeface="+mn-cs"/>
          </a:endParaRPr>
        </a:p>
      </dsp:txBody>
      <dsp:txXfrm>
        <a:off x="2013802" y="4277072"/>
        <a:ext cx="6376981" cy="631089"/>
      </dsp:txXfrm>
    </dsp:sp>
    <dsp:sp modelId="{FCCD104E-ECDC-4A12-AB2C-71F5537408EB}">
      <dsp:nvSpPr>
        <dsp:cNvPr id="0" name=""/>
        <dsp:cNvSpPr/>
      </dsp:nvSpPr>
      <dsp:spPr>
        <a:xfrm>
          <a:off x="1998066" y="4997152"/>
          <a:ext cx="64988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F243-0CC4-4CEF-93F2-5776498F90DB}">
      <dsp:nvSpPr>
        <dsp:cNvPr id="0" name=""/>
        <dsp:cNvSpPr/>
      </dsp:nvSpPr>
      <dsp:spPr>
        <a:xfrm>
          <a:off x="0" y="347676"/>
          <a:ext cx="9036496" cy="6043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32" tIns="291592" rIns="70133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50% работающих  - социально </a:t>
          </a:r>
          <a:r>
            <a:rPr lang="ru-RU" sz="1800" kern="1200" dirty="0" err="1" smtClean="0"/>
            <a:t>дефициентные</a:t>
          </a:r>
          <a:r>
            <a:rPr lang="ru-RU" sz="1800" kern="1200" dirty="0" smtClean="0"/>
            <a:t> типы </a:t>
          </a:r>
          <a:endParaRPr lang="ru-RU" sz="1800" kern="1200" dirty="0"/>
        </a:p>
      </dsp:txBody>
      <dsp:txXfrm>
        <a:off x="0" y="347676"/>
        <a:ext cx="9036496" cy="604321"/>
      </dsp:txXfrm>
    </dsp:sp>
    <dsp:sp modelId="{9D1AF6DF-8EBD-4BA9-AB1C-83666B416551}">
      <dsp:nvSpPr>
        <dsp:cNvPr id="0" name=""/>
        <dsp:cNvSpPr/>
      </dsp:nvSpPr>
      <dsp:spPr>
        <a:xfrm>
          <a:off x="451824" y="47865"/>
          <a:ext cx="7867589" cy="521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noProof="0" dirty="0" smtClean="0"/>
            <a:t>Стратегия поведения индивидов влияет на общий климат трудового коллектива. Шкала включение:</a:t>
          </a:r>
          <a:endParaRPr lang="ru-RU" sz="2000" b="1" kern="1200" noProof="0" dirty="0"/>
        </a:p>
      </dsp:txBody>
      <dsp:txXfrm>
        <a:off x="451824" y="47865"/>
        <a:ext cx="7867589" cy="521211"/>
      </dsp:txXfrm>
    </dsp:sp>
    <dsp:sp modelId="{F901923D-E6E1-47FE-BE41-8B8C66EFA3AF}">
      <dsp:nvSpPr>
        <dsp:cNvPr id="0" name=""/>
        <dsp:cNvSpPr/>
      </dsp:nvSpPr>
      <dsp:spPr>
        <a:xfrm>
          <a:off x="0" y="1423595"/>
          <a:ext cx="9036496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32" tIns="291592" rIns="701332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noProof="0" dirty="0" smtClean="0"/>
            <a:t>Демократический тип личности (по шкале контроля), для которого власть и контроль не являются проблемой</a:t>
          </a:r>
          <a:endParaRPr lang="ru-RU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noProof="0" dirty="0" smtClean="0"/>
            <a:t>Он чувствует себя в равной мере уверенно, отдавая или не отдавая приказы, принимая или не принимая их - в зависимости от конкретной ситуации.</a:t>
          </a:r>
          <a:endParaRPr lang="ru-RU" sz="1800" kern="1200" noProof="0" dirty="0"/>
        </a:p>
      </dsp:txBody>
      <dsp:txXfrm>
        <a:off x="0" y="1423595"/>
        <a:ext cx="9036496" cy="1701000"/>
      </dsp:txXfrm>
    </dsp:sp>
    <dsp:sp modelId="{E022AD64-6C14-41D5-BC9F-2BFBC0D6C3E0}">
      <dsp:nvSpPr>
        <dsp:cNvPr id="0" name=""/>
        <dsp:cNvSpPr/>
      </dsp:nvSpPr>
      <dsp:spPr>
        <a:xfrm>
          <a:off x="451824" y="1032997"/>
          <a:ext cx="4738657" cy="61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noProof="0" dirty="0" smtClean="0"/>
            <a:t>Потребность контроля:</a:t>
          </a:r>
          <a:endParaRPr lang="ru-RU" sz="2000" b="1" kern="1200" noProof="0" dirty="0"/>
        </a:p>
      </dsp:txBody>
      <dsp:txXfrm>
        <a:off x="451824" y="1032997"/>
        <a:ext cx="4738657" cy="611998"/>
      </dsp:txXfrm>
    </dsp:sp>
    <dsp:sp modelId="{3C6D13E9-035D-48C2-B157-0FA2B30F21B6}">
      <dsp:nvSpPr>
        <dsp:cNvPr id="0" name=""/>
        <dsp:cNvSpPr/>
      </dsp:nvSpPr>
      <dsp:spPr>
        <a:xfrm>
          <a:off x="0" y="3596193"/>
          <a:ext cx="9036496" cy="1441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332" tIns="291592" rIns="701332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800" kern="1200" noProof="0" dirty="0" smtClean="0"/>
            <a:t>По шкале аффекта – мужской коллектив ООО «ЦКМС» - чувственно дефицитный тип</a:t>
          </a:r>
          <a:endParaRPr lang="ru-RU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800" kern="1200" noProof="0" dirty="0" smtClean="0"/>
            <a:t>Работники поддерживают контакты на поверхностном, дистанционном уровне</a:t>
          </a:r>
          <a:endParaRPr lang="ru-RU" sz="1800" kern="1200" noProof="0" dirty="0"/>
        </a:p>
      </dsp:txBody>
      <dsp:txXfrm>
        <a:off x="0" y="3596193"/>
        <a:ext cx="9036496" cy="1441125"/>
      </dsp:txXfrm>
    </dsp:sp>
    <dsp:sp modelId="{51995420-F191-467D-9BF2-AC4D4D44A822}">
      <dsp:nvSpPr>
        <dsp:cNvPr id="0" name=""/>
        <dsp:cNvSpPr/>
      </dsp:nvSpPr>
      <dsp:spPr>
        <a:xfrm>
          <a:off x="451824" y="3205595"/>
          <a:ext cx="3885024" cy="61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rtlCol="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noProof="0" dirty="0" smtClean="0"/>
            <a:t>Межличностная потребность </a:t>
          </a:r>
          <a:r>
            <a:rPr lang="ru-RU" sz="2000" b="1" kern="1200" noProof="0" smtClean="0"/>
            <a:t>в аффекте:</a:t>
          </a:r>
          <a:endParaRPr lang="ru-RU" sz="2000" b="1" kern="1200" noProof="0" dirty="0"/>
        </a:p>
      </dsp:txBody>
      <dsp:txXfrm>
        <a:off x="451824" y="3205595"/>
        <a:ext cx="3885024" cy="611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2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9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2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41BAE35-B931-41FC-8C28-23B2C9611D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7229D51-2AA5-4627-ACD9-753D659F2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5BA435-D711-4649-884A-BCD762FE436E}" type="datetime1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A7D9D7F-29C4-463A-AD26-C4DDE07FE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0E39BEF0-F605-492A-A857-7496E973D6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3651B54-B3D4-4259-87D6-3EA93A220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90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pPr rtl="0"/>
            <a:fld id="{2941484D-016F-4E62-BC6C-BB68345098DF}" type="datetime1">
              <a:rPr lang="ru-RU" noProof="0" smtClean="0"/>
              <a:t>23.09.2019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  <a:p>
            <a:pPr lvl="1" rtl="0"/>
            <a:r>
              <a:rPr lang="ru-RU" noProof="0"/>
              <a:t>Второй </a:t>
            </a:r>
            <a:r>
              <a:rPr lang="ru-RU" noProof="0" dirty="0"/>
              <a:t>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pPr rtl="0"/>
            <a:fld id="{7C4E7652-46AF-4259-BAE2-54978EA077C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8001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Графический объект 10">
              <a:extLst>
                <a:ext uri="{FF2B5EF4-FFF2-40B4-BE49-F238E27FC236}">
                  <a16:creationId xmlns:a16="http://schemas.microsoft.com/office/drawing/2014/main" xmlns="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xmlns="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xmlns="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Графический объект 13">
              <a:extLst>
                <a:ext uri="{FF2B5EF4-FFF2-40B4-BE49-F238E27FC236}">
                  <a16:creationId xmlns:a16="http://schemas.microsoft.com/office/drawing/2014/main" xmlns="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Графический объект 14">
              <a:extLst>
                <a:ext uri="{FF2B5EF4-FFF2-40B4-BE49-F238E27FC236}">
                  <a16:creationId xmlns:a16="http://schemas.microsoft.com/office/drawing/2014/main" xmlns="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rtlCol="0"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 rtlCol="0"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rtlCol="0" anchor="t"/>
          <a:lstStyle>
            <a:lvl1pPr algn="r">
              <a:defRPr sz="1000"/>
            </a:lvl1pPr>
          </a:lstStyle>
          <a:p>
            <a:pPr algn="r" rtl="0"/>
            <a:fld id="{5D956549-DA23-4231-9878-A42DC63CD72D}" type="datetime1">
              <a:rPr lang="ru-RU" sz="1000" noProof="0" smtClean="0"/>
              <a:t>23.09.2019</a:t>
            </a:fld>
            <a:endParaRPr lang="ru-RU" sz="1000" noProof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rtlCol="0" anchor="b"/>
          <a:lstStyle>
            <a:lvl1pPr algn="r">
              <a:defRPr sz="1100"/>
            </a:lvl1pPr>
          </a:lstStyle>
          <a:p>
            <a:pPr algn="r" rtl="0"/>
            <a:endParaRPr lang="ru-RU" sz="1100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44" y="384048"/>
            <a:ext cx="4636008" cy="676656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08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xmlns="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xmlns="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9598980-D22C-4904-9F8F-3DB09B2ECD8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 rtlCol="0"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182880"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1752"/>
          </a:xfrm>
        </p:spPr>
        <p:txBody>
          <a:bodyPr rtlCol="0"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xmlns="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rtlCol="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xmlns="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1423E8A4-D2B7-46D2-92C3-AE6BC0B9BD06}"/>
              </a:ext>
            </a:extLst>
          </p:cNvPr>
          <p:cNvGrpSpPr/>
          <p:nvPr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Графический объект 17">
              <a:extLst>
                <a:ext uri="{FF2B5EF4-FFF2-40B4-BE49-F238E27FC236}">
                  <a16:creationId xmlns:a16="http://schemas.microsoft.com/office/drawing/2014/main" xmlns="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Графический объект 18">
              <a:extLst>
                <a:ext uri="{FF2B5EF4-FFF2-40B4-BE49-F238E27FC236}">
                  <a16:creationId xmlns:a16="http://schemas.microsoft.com/office/drawing/2014/main" xmlns="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rtlCol="0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49598980-D22C-4904-9F8F-3DB09B2ECD84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1" name="Графический объект 20">
            <a:extLst>
              <a:ext uri="{FF2B5EF4-FFF2-40B4-BE49-F238E27FC236}">
                <a16:creationId xmlns:a16="http://schemas.microsoft.com/office/drawing/2014/main" xmlns="" id="{41E45D2D-0469-4652-A090-C4D13F3C15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Рисунок 26">
            <a:extLst>
              <a:ext uri="{FF2B5EF4-FFF2-40B4-BE49-F238E27FC236}">
                <a16:creationId xmlns:a16="http://schemas.microsoft.com/office/drawing/2014/main" xmlns="" id="{16C04FF8-AE2F-4C75-8657-A2201B9519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hdr="0" dt="0"/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16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ctrTitle"/>
          </p:nvPr>
        </p:nvSpPr>
        <p:spPr>
          <a:xfrm>
            <a:off x="2483643" y="260648"/>
            <a:ext cx="6627863" cy="3384376"/>
          </a:xfrm>
        </p:spPr>
        <p:txBody>
          <a:bodyPr rtlCol="0"/>
          <a:lstStyle/>
          <a:p>
            <a:pPr algn="ctr"/>
            <a:r>
              <a:rPr lang="ru-RU" dirty="0" smtClean="0">
                <a:latin typeface="+mn-lt"/>
              </a:rPr>
              <a:t>Отчет </a:t>
            </a:r>
            <a:r>
              <a:rPr lang="ru-RU" dirty="0" smtClean="0">
                <a:latin typeface="+mn-lt"/>
              </a:rPr>
              <a:t>по </a:t>
            </a:r>
            <a:r>
              <a:rPr lang="ru-RU" dirty="0">
                <a:latin typeface="+mn-lt"/>
              </a:rPr>
              <a:t>производственной практике</a:t>
            </a:r>
            <a:br>
              <a:rPr lang="ru-RU" dirty="0">
                <a:latin typeface="+mn-lt"/>
              </a:rPr>
            </a:br>
            <a:r>
              <a:rPr lang="ru-RU" sz="2800" dirty="0">
                <a:latin typeface="+mn-lt"/>
              </a:rPr>
              <a:t>(практике по получению профессиональных умений и опыта профессиональной деятельности</a:t>
            </a:r>
            <a:r>
              <a:rPr lang="ru-RU" sz="2800" dirty="0" smtClean="0">
                <a:latin typeface="+mn-lt"/>
              </a:rPr>
              <a:t>)</a:t>
            </a:r>
            <a:endParaRPr lang="ru-RU" sz="2800" dirty="0">
              <a:latin typeface="+mn-lt"/>
            </a:endParaRPr>
          </a:p>
        </p:txBody>
      </p:sp>
      <p:sp>
        <p:nvSpPr>
          <p:cNvPr id="3" name="Прямоугольник 2"/>
          <p:cNvSpPr>
            <a:spLocks noGrp="1"/>
          </p:cNvSpPr>
          <p:nvPr>
            <p:ph type="subTitle" idx="1"/>
          </p:nvPr>
        </p:nvSpPr>
        <p:spPr>
          <a:xfrm>
            <a:off x="5264944" y="5623425"/>
            <a:ext cx="3879056" cy="1234575"/>
          </a:xfrm>
        </p:spPr>
        <p:txBody>
          <a:bodyPr rtlCol="0">
            <a:normAutofit fontScale="92500" lnSpcReduction="10000"/>
          </a:bodyPr>
          <a:lstStyle/>
          <a:p>
            <a:pPr algn="r" rtl="0"/>
            <a:r>
              <a:rPr lang="ru-RU" dirty="0" smtClean="0"/>
              <a:t>Выполнила студентка группы УП(б)-61 Брылева Майя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466725" y="-5293"/>
            <a:ext cx="4638674" cy="1448909"/>
          </a:xfrm>
        </p:spPr>
        <p:txBody>
          <a:bodyPr rtlCol="0"/>
          <a:lstStyle/>
          <a:p>
            <a:pPr rtl="0"/>
            <a:r>
              <a:rPr lang="ru-RU" dirty="0" smtClean="0"/>
              <a:t>Основные выводы</a:t>
            </a:r>
            <a:endParaRPr lang="ru-RU" dirty="0"/>
          </a:p>
        </p:txBody>
      </p:sp>
      <p:graphicFrame>
        <p:nvGraphicFramePr>
          <p:cNvPr id="8" name="Объект 3" descr="интеллектуальный графический дизайн списка">
            <a:extLst>
              <a:ext uri="{FF2B5EF4-FFF2-40B4-BE49-F238E27FC236}">
                <a16:creationId xmlns:a16="http://schemas.microsoft.com/office/drawing/2014/main" xmlns="" id="{598C553F-4143-4A91-9E18-950B2D919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458301"/>
              </p:ext>
            </p:extLst>
          </p:nvPr>
        </p:nvGraphicFramePr>
        <p:xfrm>
          <a:off x="609600" y="1828800"/>
          <a:ext cx="7726680" cy="45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10</a:t>
            </a:fld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</a:t>
            </a:r>
          </a:p>
        </p:txBody>
      </p:sp>
      <p:graphicFrame>
        <p:nvGraphicFramePr>
          <p:cNvPr id="8" name="Объект 3" descr="интеллектуальный графический дизайн списка">
            <a:extLst>
              <a:ext uri="{FF2B5EF4-FFF2-40B4-BE49-F238E27FC236}">
                <a16:creationId xmlns:a16="http://schemas.microsoft.com/office/drawing/2014/main" xmlns="" id="{FB02D28B-B01D-4308-9682-E1335F472C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263063"/>
              </p:ext>
            </p:extLst>
          </p:nvPr>
        </p:nvGraphicFramePr>
        <p:xfrm>
          <a:off x="624840" y="1828800"/>
          <a:ext cx="7810500" cy="48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E0CA2C7-6F5C-465D-997C-17365B8F17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11</a:t>
            </a:fld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se4.mm.bing.net/th?id=OIP.soCCBXoDaK8VwabwQRO-wQHa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8" r="4176"/>
          <a:stretch/>
        </p:blipFill>
        <p:spPr bwMode="auto">
          <a:xfrm>
            <a:off x="107504" y="4725144"/>
            <a:ext cx="3932907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1728192"/>
          </a:xfrm>
        </p:spPr>
        <p:txBody>
          <a:bodyPr rtlCol="0"/>
          <a:lstStyle/>
          <a:p>
            <a:pPr algn="ctr"/>
            <a:r>
              <a:rPr lang="ru-RU" dirty="0"/>
              <a:t>Социологическое исследование на тему «анализ межличностных  отношений  в  малых группах»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A25D439-2D59-45F8-B81D-DBFF7A31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12</a:t>
            </a:fld>
            <a:endParaRPr lang="ru-RU" noProof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311152"/>
          </a:xfrm>
        </p:spPr>
        <p:txBody>
          <a:bodyPr>
            <a:normAutofit fontScale="92500" lnSpcReduction="10000"/>
          </a:bodyPr>
          <a:lstStyle/>
          <a:p>
            <a:pPr marL="64008" indent="0" algn="r">
              <a:buNone/>
            </a:pPr>
            <a:r>
              <a:rPr lang="ru-RU" dirty="0"/>
              <a:t>«Собраться вместе есть начало. </a:t>
            </a:r>
          </a:p>
          <a:p>
            <a:pPr marL="64008" indent="0" algn="r">
              <a:buNone/>
            </a:pPr>
            <a:r>
              <a:rPr lang="ru-RU" dirty="0"/>
              <a:t>Держаться вместе есть прогресс. </a:t>
            </a:r>
          </a:p>
          <a:p>
            <a:pPr marL="64008" indent="0" algn="r">
              <a:buNone/>
            </a:pPr>
            <a:r>
              <a:rPr lang="ru-RU" dirty="0"/>
              <a:t>Работать вместе есть успех».</a:t>
            </a:r>
          </a:p>
          <a:p>
            <a:pPr marL="64008" indent="0" algn="r">
              <a:buNone/>
            </a:pPr>
            <a:r>
              <a:rPr lang="ru-RU" dirty="0"/>
              <a:t>Генри Форд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0" y="116632"/>
            <a:ext cx="7956376" cy="1433392"/>
          </a:xfrm>
        </p:spPr>
        <p:txBody>
          <a:bodyPr rtlCol="0"/>
          <a:lstStyle/>
          <a:p>
            <a:r>
              <a:rPr lang="ru-RU" dirty="0" smtClean="0"/>
              <a:t>Цели, задачи, предмет и методы социологического исследования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F9973C09-F636-4499-99F3-ECA4BD64B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988840"/>
            <a:ext cx="8085584" cy="4572000"/>
          </a:xfrm>
        </p:spPr>
        <p:txBody>
          <a:bodyPr rtlCol="0">
            <a:normAutofit lnSpcReduction="10000"/>
          </a:bodyPr>
          <a:lstStyle/>
          <a:p>
            <a:pPr marL="64008" indent="0" rtl="0"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Цель социологического исследования:</a:t>
            </a:r>
          </a:p>
          <a:p>
            <a:pPr marL="64008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Проанализировать </a:t>
            </a:r>
            <a:r>
              <a:rPr lang="ru-RU" sz="2400" dirty="0">
                <a:solidFill>
                  <a:schemeClr val="bg1"/>
                </a:solidFill>
              </a:rPr>
              <a:t>характер межличностных отношений в малой группе среди работников ООО «ЦКМС».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64008" indent="0" rtl="0"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Задачи:</a:t>
            </a:r>
          </a:p>
          <a:p>
            <a:pPr marL="64008" indent="0">
              <a:buNone/>
            </a:pPr>
            <a:r>
              <a:rPr lang="ru-RU" sz="2000" dirty="0" smtClean="0"/>
              <a:t>1. Выполнить </a:t>
            </a:r>
            <a:r>
              <a:rPr lang="ru-RU" sz="2000" dirty="0"/>
              <a:t>субъективный предварительный системный анализ объекта исследования. </a:t>
            </a:r>
          </a:p>
          <a:p>
            <a:pPr marL="64008" indent="0">
              <a:buNone/>
            </a:pPr>
            <a:r>
              <a:rPr lang="ru-RU" sz="2000" dirty="0"/>
              <a:t>2. Выбрать наиболее приемлемый способ исследования состояния взаимоотношений в </a:t>
            </a:r>
            <a:r>
              <a:rPr lang="ru-RU" sz="2000" dirty="0" smtClean="0"/>
              <a:t>коллективе. </a:t>
            </a:r>
            <a:endParaRPr lang="ru-RU" sz="2000" dirty="0"/>
          </a:p>
          <a:p>
            <a:pPr marL="64008" indent="0">
              <a:buNone/>
            </a:pPr>
            <a:r>
              <a:rPr lang="ru-RU" sz="2000" dirty="0"/>
              <a:t>3. Провести социологический опрос по изучаемой проблеме.</a:t>
            </a:r>
          </a:p>
          <a:p>
            <a:pPr marL="64008" indent="0">
              <a:buNone/>
            </a:pPr>
            <a:r>
              <a:rPr lang="ru-RU" sz="2000" dirty="0"/>
              <a:t>4. Сформировать выводы и дать практические  рекомендации.</a:t>
            </a:r>
          </a:p>
          <a:p>
            <a:pPr marL="64008" indent="0" rtl="0">
              <a:buNone/>
            </a:pPr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19AFBA-1552-4F7F-A367-3094E0BB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13</a:t>
            </a:fld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Grp="1"/>
          </p:cNvSpPr>
          <p:nvPr>
            <p:ph idx="1"/>
          </p:nvPr>
        </p:nvSpPr>
        <p:spPr>
          <a:xfrm>
            <a:off x="395536" y="2636912"/>
            <a:ext cx="3810000" cy="3525995"/>
          </a:xfrm>
        </p:spPr>
        <p:txBody>
          <a:bodyPr rtlCol="0">
            <a:normAutofit/>
          </a:bodyPr>
          <a:lstStyle/>
          <a:p>
            <a:pPr marL="64008" indent="0">
              <a:buNone/>
            </a:pPr>
            <a:r>
              <a:rPr lang="ru-RU" sz="2000" dirty="0"/>
              <a:t>межличностные взаимоотношения в коллективе ООО «ЦКМС»</a:t>
            </a:r>
            <a:endParaRPr lang="ru-RU" sz="2000" dirty="0"/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xmlns="" id="{F38F76EC-78D9-498F-A3B6-D258068559E6}"/>
              </a:ext>
            </a:extLst>
          </p:cNvPr>
          <p:cNvSpPr txBox="1">
            <a:spLocks/>
          </p:cNvSpPr>
          <p:nvPr/>
        </p:nvSpPr>
        <p:spPr>
          <a:xfrm>
            <a:off x="395536" y="1685925"/>
            <a:ext cx="3810000" cy="438150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rtl="0"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Предмет исследования: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334DF1-D929-4181-86BF-E2E3C8F1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14</a:t>
            </a:fld>
            <a:endParaRPr lang="ru-RU" noProof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F38F76EC-78D9-498F-A3B6-D258068559E6}"/>
              </a:ext>
            </a:extLst>
          </p:cNvPr>
          <p:cNvSpPr txBox="1">
            <a:spLocks/>
          </p:cNvSpPr>
          <p:nvPr/>
        </p:nvSpPr>
        <p:spPr>
          <a:xfrm>
            <a:off x="4016854" y="1712226"/>
            <a:ext cx="3096344" cy="438150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rtl="0"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Метод исследования: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55070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социологический опрос/анкетирование, статистическая обработка результатов (с помощью программы </a:t>
            </a:r>
            <a:r>
              <a:rPr lang="ru-RU" sz="2000" dirty="0" err="1">
                <a:solidFill>
                  <a:schemeClr val="bg1"/>
                </a:solidFill>
              </a:rPr>
              <a:t>Excel</a:t>
            </a:r>
            <a:r>
              <a:rPr lang="ru-RU" sz="2000" dirty="0">
                <a:solidFill>
                  <a:schemeClr val="bg1"/>
                </a:solidFill>
              </a:rPr>
              <a:t> пакета </a:t>
            </a:r>
            <a:r>
              <a:rPr lang="ru-RU" sz="2000" dirty="0" err="1">
                <a:solidFill>
                  <a:schemeClr val="bg1"/>
                </a:solidFill>
              </a:rPr>
              <a:t>Microsoft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0242" name="Picture 2" descr="https://4.bp.blogspot.com/-uonad4TzhSo/WcKOb0Er2II/AAAAAAAAB3g/bIxl16h7dxIDGCPUbFtiocdiSVAukcUawCLcBGAs/w1200-h630-p-k-no-nu/bilanc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23" y="4181917"/>
            <a:ext cx="4762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-28207" y="0"/>
            <a:ext cx="7634048" cy="1052736"/>
          </a:xfrm>
        </p:spPr>
        <p:txBody>
          <a:bodyPr rtlCol="0"/>
          <a:lstStyle/>
          <a:p>
            <a:r>
              <a:rPr lang="ru-RU" sz="3600" dirty="0" smtClean="0"/>
              <a:t>Определение проблем</a:t>
            </a:r>
            <a:endParaRPr lang="ru-RU" sz="3600" dirty="0"/>
          </a:p>
        </p:txBody>
      </p:sp>
      <p:graphicFrame>
        <p:nvGraphicFramePr>
          <p:cNvPr id="4" name="Объект 3" descr="интеллектуальное графическое оформление списка 0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67508"/>
              </p:ext>
            </p:extLst>
          </p:nvPr>
        </p:nvGraphicFramePr>
        <p:xfrm>
          <a:off x="179512" y="1600200"/>
          <a:ext cx="8496944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A008DAE-2933-4388-812C-E06076F8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15</a:t>
            </a:fld>
            <a:endParaRPr lang="ru-RU" noProof="0"/>
          </a:p>
        </p:txBody>
      </p:sp>
      <p:sp>
        <p:nvSpPr>
          <p:cNvPr id="6" name="TextBox 5"/>
          <p:cNvSpPr txBox="1"/>
          <p:nvPr/>
        </p:nvSpPr>
        <p:spPr>
          <a:xfrm>
            <a:off x="2123728" y="1700808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Члены </a:t>
            </a:r>
            <a:r>
              <a:rPr lang="ru-RU" sz="2000" dirty="0">
                <a:solidFill>
                  <a:schemeClr val="bg1"/>
                </a:solidFill>
              </a:rPr>
              <a:t>коллектива имеют больше возможностей для общения, в отличие от больших групп, и, кроме того при выполнении различных задач малые группы наиболее продуктивны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3493"/>
            <a:ext cx="6732240" cy="676656"/>
          </a:xfrm>
        </p:spPr>
        <p:txBody>
          <a:bodyPr/>
          <a:lstStyle/>
          <a:p>
            <a:r>
              <a:rPr lang="ru-RU" dirty="0" smtClean="0"/>
              <a:t>Методика анкетирования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16</a:t>
            </a:fld>
            <a:endParaRPr lang="ru-RU" noProof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50839"/>
              </p:ext>
            </p:extLst>
          </p:nvPr>
        </p:nvGraphicFramePr>
        <p:xfrm>
          <a:off x="12220" y="1340768"/>
          <a:ext cx="9131780" cy="5517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404"/>
                <a:gridCol w="4330759"/>
                <a:gridCol w="3625617"/>
              </a:tblGrid>
              <a:tr h="604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ШКАЛА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Выраженное поведение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Требуемое поведение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2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Включение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Iе</a:t>
                      </a:r>
                      <a:r>
                        <a:rPr lang="ru-RU" sz="1600" dirty="0">
                          <a:effectLst/>
                        </a:rPr>
                        <a:t> — стремлюсь принимать остальных, чтобы они имели интерес ко мне и принимали участие в моей деятельности; активно стремлюсь при­надлежать к различным социальным группам и быть как можно больше и чаще среди людей.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Iw</a:t>
                      </a:r>
                      <a:r>
                        <a:rPr lang="ru-RU" sz="1600" dirty="0">
                          <a:effectLst/>
                        </a:rPr>
                        <a:t> — стараюсь, чтобы остальные приглашали меня принимать учас­тие в их деятельности и стремились быть в моем обществе, даже когда я не прилагаю к этому никаких усилий.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9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Контроль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 – пытаюсь контролировать и влиять на остальных; беру в свои руки руководство и стремлюсь решать, что и как будет делаться.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Cw</a:t>
                      </a:r>
                      <a:r>
                        <a:rPr lang="ru-RU" sz="1600" dirty="0">
                          <a:effectLst/>
                        </a:rPr>
                        <a:t> – стараюсь, чтобы остальные контролировали меня, влияли на меня и говорили мне, что я должен делать.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9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Аффект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Ае</a:t>
                      </a:r>
                      <a:r>
                        <a:rPr lang="ru-RU" sz="1600" dirty="0">
                          <a:effectLst/>
                        </a:rPr>
                        <a:t> – стремлюсь быть в близких, доверительных отношениях с ос­тальными, проявлять к ним свои дружеские и теплые чувства.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Аw</a:t>
                      </a:r>
                      <a:r>
                        <a:rPr lang="ru-RU" sz="1600" dirty="0">
                          <a:effectLst/>
                        </a:rPr>
                        <a:t>–стараюсь, чтобы другие стремились быть ко мне эмоционально более близкими и делились со мной своими чувствами.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361" y="620688"/>
            <a:ext cx="9153361" cy="792088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ru-RU" sz="2400" dirty="0"/>
              <a:t>на основе опросника межличностных отношении (ОМО</a:t>
            </a:r>
            <a:r>
              <a:rPr lang="ru-RU" sz="2400" dirty="0" smtClean="0"/>
              <a:t>) - русскоязычная адаптация </a:t>
            </a:r>
            <a:r>
              <a:rPr lang="ru-RU" sz="2400" dirty="0"/>
              <a:t>FIRO-B, опросника В. </a:t>
            </a:r>
            <a:r>
              <a:rPr lang="ru-RU" sz="2400" dirty="0" err="1" smtClean="0"/>
              <a:t>Шультца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563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76672"/>
            <a:ext cx="9252520" cy="584032"/>
          </a:xfrm>
        </p:spPr>
        <p:txBody>
          <a:bodyPr/>
          <a:lstStyle/>
          <a:p>
            <a:pPr algn="ctr"/>
            <a:r>
              <a:rPr lang="ru-RU" sz="2800" dirty="0"/>
              <a:t>Результаты опроса межличностных отношений по шкале ОМО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783291"/>
              </p:ext>
            </p:extLst>
          </p:nvPr>
        </p:nvGraphicFramePr>
        <p:xfrm>
          <a:off x="0" y="1268761"/>
          <a:ext cx="9036496" cy="241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3327"/>
                <a:gridCol w="3708086"/>
                <a:gridCol w="3405083"/>
              </a:tblGrid>
              <a:tr h="50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ШКАЛА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Выраженное поведение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Требуемое поведение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Включение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Iе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2,8 балла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Iw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2,6 балла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Контроль</a:t>
                      </a:r>
                      <a:endParaRPr lang="ru-RU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 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4,8 балла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Cw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2,7 балла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6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Аффект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Ае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3,4 балла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Аw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3,1 балла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17</a:t>
            </a:fld>
            <a:endParaRPr lang="ru-RU" noProof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26135188"/>
              </p:ext>
            </p:extLst>
          </p:nvPr>
        </p:nvGraphicFramePr>
        <p:xfrm>
          <a:off x="3350895" y="3266440"/>
          <a:ext cx="5793105" cy="359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 descr="http://www.dinskayainvest.ru/upload/resize_cache/iblock/698/112_112_11c43c713ef55fa49675e62bc36282cff/698e0cbb4e5f3038e3ee4af2a6ea2a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201622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6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-6109" y="-34798"/>
            <a:ext cx="8250517" cy="1800200"/>
          </a:xfrm>
        </p:spPr>
        <p:txBody>
          <a:bodyPr rtlCol="0"/>
          <a:lstStyle/>
          <a:p>
            <a:r>
              <a:rPr lang="ru-RU" dirty="0"/>
              <a:t>Результаты проведенного </a:t>
            </a:r>
            <a:r>
              <a:rPr lang="ru-RU" dirty="0" smtClean="0"/>
              <a:t>социологического исследования</a:t>
            </a:r>
            <a:endParaRPr lang="ru-RU" dirty="0"/>
          </a:p>
        </p:txBody>
      </p:sp>
      <p:graphicFrame>
        <p:nvGraphicFramePr>
          <p:cNvPr id="10" name="Объект 3" descr="интеллектуальный графический дизайн списка">
            <a:extLst>
              <a:ext uri="{FF2B5EF4-FFF2-40B4-BE49-F238E27FC236}">
                <a16:creationId xmlns:a16="http://schemas.microsoft.com/office/drawing/2014/main" xmlns="" id="{D1AC5E11-1154-464F-B56E-523DE54E5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30520"/>
              </p:ext>
            </p:extLst>
          </p:nvPr>
        </p:nvGraphicFramePr>
        <p:xfrm>
          <a:off x="0" y="1772816"/>
          <a:ext cx="9036496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E234AD-938A-4037-A4D2-FD590E7E0A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18</a:t>
            </a:fld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0" y="116632"/>
            <a:ext cx="7346016" cy="1152128"/>
          </a:xfrm>
        </p:spPr>
        <p:txBody>
          <a:bodyPr/>
          <a:lstStyle/>
          <a:p>
            <a:r>
              <a:rPr lang="ru-RU" dirty="0" smtClean="0"/>
              <a:t>Перспективы дальнейшего развития взаимоотношений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49" y="4437112"/>
            <a:ext cx="3227851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7920880" cy="3744416"/>
          </a:xfrm>
        </p:spPr>
        <p:txBody>
          <a:bodyPr/>
          <a:lstStyle/>
          <a:p>
            <a:r>
              <a:rPr lang="ru-RU" dirty="0" smtClean="0"/>
              <a:t>постепенное обособление </a:t>
            </a:r>
            <a:r>
              <a:rPr lang="ru-RU" dirty="0"/>
              <a:t>отдельных членов организации, </a:t>
            </a:r>
            <a:endParaRPr lang="ru-RU" dirty="0" smtClean="0"/>
          </a:p>
          <a:p>
            <a:r>
              <a:rPr lang="ru-RU" dirty="0" smtClean="0"/>
              <a:t>сокращение </a:t>
            </a:r>
            <a:r>
              <a:rPr lang="ru-RU" dirty="0"/>
              <a:t>числа контактов между ними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свертыванию коммуникативных связей до </a:t>
            </a:r>
            <a:r>
              <a:rPr lang="ru-RU" dirty="0" smtClean="0"/>
              <a:t>формально-необходимых</a:t>
            </a:r>
          </a:p>
          <a:p>
            <a:r>
              <a:rPr lang="ru-RU" dirty="0" smtClean="0"/>
              <a:t>нарушение </a:t>
            </a:r>
            <a:r>
              <a:rPr lang="ru-RU" dirty="0"/>
              <a:t>обратной связи между участниками </a:t>
            </a:r>
            <a:r>
              <a:rPr lang="ru-RU" dirty="0" smtClean="0"/>
              <a:t>деятельности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010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всесторонний </a:t>
            </a:r>
            <a:r>
              <a:rPr lang="ru-RU" dirty="0"/>
              <a:t>анализ хозяйственно-экономической деятельности организаций  на примере Общества с ограниченной ответственностью "</a:t>
            </a:r>
            <a:r>
              <a:rPr lang="ru-RU" dirty="0" err="1"/>
              <a:t>ЦентроКомпрМашСервис</a:t>
            </a:r>
            <a:r>
              <a:rPr lang="ru-RU" dirty="0"/>
              <a:t>" (ООО «ЦКМС</a:t>
            </a:r>
            <a:r>
              <a:rPr lang="ru-RU" dirty="0" smtClean="0"/>
              <a:t>») и </a:t>
            </a:r>
            <a:r>
              <a:rPr lang="ru-RU" dirty="0"/>
              <a:t>самостоятельное </a:t>
            </a:r>
            <a:r>
              <a:rPr lang="ru-RU" dirty="0" smtClean="0"/>
              <a:t>социологическое исследование</a:t>
            </a:r>
            <a:r>
              <a:rPr lang="ru-RU" dirty="0"/>
              <a:t>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</a:t>
            </a:fld>
            <a:endParaRPr lang="ru-RU" noProof="0"/>
          </a:p>
        </p:txBody>
      </p:sp>
      <p:pic>
        <p:nvPicPr>
          <p:cNvPr id="8194" name="Picture 2" descr="http://mcromed.com/internationalsite/wp-content/uploads/2016/07/Background-Check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37" y="468079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95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773" y="5214839"/>
            <a:ext cx="2424227" cy="1616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833848" cy="1028728"/>
          </a:xfrm>
        </p:spPr>
        <p:txBody>
          <a:bodyPr/>
          <a:lstStyle/>
          <a:p>
            <a:r>
              <a:rPr lang="ru-RU" dirty="0" smtClean="0"/>
              <a:t>Рекомендации для решения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336" y="1412776"/>
            <a:ext cx="8579296" cy="4572000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ru-RU" dirty="0" smtClean="0"/>
              <a:t>Руководителю следует изменить свое </a:t>
            </a:r>
            <a:r>
              <a:rPr lang="ru-RU" dirty="0"/>
              <a:t>отношение к работнику, как к индивидуальности, а не как к трудовому </a:t>
            </a:r>
            <a:r>
              <a:rPr lang="ru-RU" dirty="0" smtClean="0"/>
              <a:t>ресурсу.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Рекомендации для </a:t>
            </a:r>
            <a:r>
              <a:rPr lang="ru-RU" dirty="0"/>
              <a:t>руководящего </a:t>
            </a:r>
            <a:r>
              <a:rPr lang="ru-RU" dirty="0" smtClean="0"/>
              <a:t>звена:</a:t>
            </a:r>
          </a:p>
          <a:p>
            <a:r>
              <a:rPr lang="ru-RU" dirty="0" smtClean="0"/>
              <a:t>учёт </a:t>
            </a:r>
            <a:r>
              <a:rPr lang="ru-RU" dirty="0"/>
              <a:t>интересов всех лиц, которых затрагивает управленческое решение; 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трудового взаимодействия по типу «сотрудничество»; </a:t>
            </a:r>
          </a:p>
          <a:p>
            <a:r>
              <a:rPr lang="ru-RU" dirty="0" smtClean="0"/>
              <a:t>поощрение </a:t>
            </a:r>
            <a:r>
              <a:rPr lang="ru-RU" dirty="0"/>
              <a:t>инициативы, обеспечение перспектив роста.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4281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всего коллектива в целом </a:t>
            </a:r>
            <a:r>
              <a:rPr lang="ru-RU" dirty="0" smtClean="0"/>
              <a:t>– </a:t>
            </a:r>
          </a:p>
          <a:p>
            <a:r>
              <a:rPr lang="ru-RU" dirty="0" smtClean="0"/>
              <a:t>снятие </a:t>
            </a:r>
            <a:r>
              <a:rPr lang="ru-RU" dirty="0"/>
              <a:t>социально-психологической напряжённости и установление доверительных отношений в неформальной обстановке </a:t>
            </a:r>
            <a:r>
              <a:rPr lang="ru-RU" dirty="0" smtClean="0"/>
              <a:t>-</a:t>
            </a:r>
          </a:p>
          <a:p>
            <a:r>
              <a:rPr lang="ru-RU" dirty="0" smtClean="0"/>
              <a:t>путём </a:t>
            </a:r>
            <a:r>
              <a:rPr lang="ru-RU" dirty="0"/>
              <a:t>проведения совместного отдыха, в том числе с участием членов семей.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21</a:t>
            </a:fld>
            <a:endParaRPr lang="ru-RU" noProof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833848" cy="1028728"/>
          </a:xfrm>
        </p:spPr>
        <p:txBody>
          <a:bodyPr/>
          <a:lstStyle/>
          <a:p>
            <a:r>
              <a:rPr lang="ru-RU" dirty="0" smtClean="0"/>
              <a:t>Рекомендации для решения проблемы</a:t>
            </a:r>
            <a:endParaRPr lang="ru-RU" dirty="0"/>
          </a:p>
        </p:txBody>
      </p:sp>
      <p:pic>
        <p:nvPicPr>
          <p:cNvPr id="13314" name="Picture 2" descr="http://ecoenergy.org.ua/wp-content/uploads/2017/06/018-300x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60" y="5085184"/>
            <a:ext cx="4027540" cy="1798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07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213333"/>
            <a:ext cx="6372200" cy="77550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8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0" y="0"/>
            <a:ext cx="4754880" cy="1557623"/>
          </a:xfrm>
        </p:spPr>
        <p:txBody>
          <a:bodyPr rtlCol="0"/>
          <a:lstStyle/>
          <a:p>
            <a:pPr rtl="0"/>
            <a:r>
              <a:rPr lang="ru-RU" dirty="0" smtClean="0"/>
              <a:t>Цели и задачи практики</a:t>
            </a:r>
            <a:endParaRPr lang="ru-RU" dirty="0"/>
          </a:p>
        </p:txBody>
      </p:sp>
      <p:grpSp>
        <p:nvGrpSpPr>
          <p:cNvPr id="11" name="Группа 10" descr="прямоугольник">
            <a:extLst>
              <a:ext uri="{FF2B5EF4-FFF2-40B4-BE49-F238E27FC236}">
                <a16:creationId xmlns:a16="http://schemas.microsoft.com/office/drawing/2014/main" xmlns="" id="{D8BE7A4D-0952-4CCE-B4D5-5EA8630027CD}"/>
              </a:ext>
            </a:extLst>
          </p:cNvPr>
          <p:cNvGrpSpPr/>
          <p:nvPr/>
        </p:nvGrpSpPr>
        <p:grpSpPr>
          <a:xfrm>
            <a:off x="1533944" y="6018181"/>
            <a:ext cx="6696743" cy="776262"/>
            <a:chOff x="-119617" y="3699223"/>
            <a:chExt cx="8229600" cy="820415"/>
          </a:xfrm>
          <a:solidFill>
            <a:schemeClr val="accent1"/>
          </a:solidFill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27D052D3-5943-4CCA-A968-24C63DF3001D}"/>
                </a:ext>
              </a:extLst>
            </p:cNvPr>
            <p:cNvSpPr/>
            <p:nvPr/>
          </p:nvSpPr>
          <p:spPr>
            <a:xfrm>
              <a:off x="-119617" y="3699223"/>
              <a:ext cx="8229600" cy="82041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Надпись 30">
              <a:extLst>
                <a:ext uri="{FF2B5EF4-FFF2-40B4-BE49-F238E27FC236}">
                  <a16:creationId xmlns:a16="http://schemas.microsoft.com/office/drawing/2014/main" xmlns="" id="{581D9412-6870-452F-A54C-AFA568D05E5F}"/>
                </a:ext>
              </a:extLst>
            </p:cNvPr>
            <p:cNvSpPr txBox="1"/>
            <p:nvPr/>
          </p:nvSpPr>
          <p:spPr>
            <a:xfrm>
              <a:off x="-119617" y="3699546"/>
              <a:ext cx="8229600" cy="8200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Проведение </a:t>
              </a:r>
              <a:r>
                <a:rPr lang="ru-RU" sz="2000" dirty="0"/>
                <a:t>социологического опроса по теме: «Анализ межличностных  отношений  в  малых группах»</a:t>
              </a:r>
              <a:endParaRPr lang="ru-RU" sz="2000" kern="1200" dirty="0"/>
            </a:p>
          </p:txBody>
        </p:sp>
      </p:grpSp>
      <p:grpSp>
        <p:nvGrpSpPr>
          <p:cNvPr id="17" name="Группа 16" descr="прямоугольник">
            <a:extLst>
              <a:ext uri="{FF2B5EF4-FFF2-40B4-BE49-F238E27FC236}">
                <a16:creationId xmlns:a16="http://schemas.microsoft.com/office/drawing/2014/main" xmlns="" id="{1D227B02-3746-4E15-9429-D3DBB15D0457}"/>
              </a:ext>
            </a:extLst>
          </p:cNvPr>
          <p:cNvGrpSpPr/>
          <p:nvPr/>
        </p:nvGrpSpPr>
        <p:grpSpPr>
          <a:xfrm>
            <a:off x="2834635" y="1047506"/>
            <a:ext cx="4095370" cy="1301374"/>
            <a:chOff x="1023291" y="1553"/>
            <a:chExt cx="6183021" cy="1261799"/>
          </a:xfrm>
          <a:solidFill>
            <a:schemeClr val="accent4"/>
          </a:solidFill>
        </p:grpSpPr>
        <p:sp>
          <p:nvSpPr>
            <p:cNvPr id="18" name="Выноска: стрелка вверх 17">
              <a:extLst>
                <a:ext uri="{FF2B5EF4-FFF2-40B4-BE49-F238E27FC236}">
                  <a16:creationId xmlns:a16="http://schemas.microsoft.com/office/drawing/2014/main" xmlns="" id="{E7529413-DDD1-4DC1-B8ED-E3450F631ED9}"/>
                </a:ext>
              </a:extLst>
            </p:cNvPr>
            <p:cNvSpPr/>
            <p:nvPr/>
          </p:nvSpPr>
          <p:spPr>
            <a:xfrm rot="10800000">
              <a:off x="1023291" y="1554"/>
              <a:ext cx="6183021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Выноска: стрелка вверх 16">
              <a:extLst>
                <a:ext uri="{FF2B5EF4-FFF2-40B4-BE49-F238E27FC236}">
                  <a16:creationId xmlns:a16="http://schemas.microsoft.com/office/drawing/2014/main" xmlns="" id="{5B0AFAEF-42AD-47C8-9B67-16166ACDF8E5}"/>
                </a:ext>
              </a:extLst>
            </p:cNvPr>
            <p:cNvSpPr txBox="1"/>
            <p:nvPr/>
          </p:nvSpPr>
          <p:spPr>
            <a:xfrm>
              <a:off x="1023291" y="1553"/>
              <a:ext cx="6183021" cy="8428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bg1"/>
                  </a:solidFill>
                </a:rPr>
                <a:t>Изучение состояния производственно-хозяйственной </a:t>
              </a:r>
              <a:r>
                <a:rPr lang="ru-RU" dirty="0">
                  <a:solidFill>
                    <a:schemeClr val="bg1"/>
                  </a:solidFill>
                </a:rPr>
                <a:t>и финансовой деятельности</a:t>
              </a:r>
              <a:endParaRPr lang="ru-RU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 descr="прямоугольник">
            <a:extLst>
              <a:ext uri="{FF2B5EF4-FFF2-40B4-BE49-F238E27FC236}">
                <a16:creationId xmlns:a16="http://schemas.microsoft.com/office/drawing/2014/main" xmlns="" id="{CBE9B9A0-2E55-404A-BA78-59DB18604AD2}"/>
              </a:ext>
            </a:extLst>
          </p:cNvPr>
          <p:cNvGrpSpPr/>
          <p:nvPr/>
        </p:nvGrpSpPr>
        <p:grpSpPr>
          <a:xfrm>
            <a:off x="2661296" y="2241089"/>
            <a:ext cx="4442048" cy="969767"/>
            <a:chOff x="0" y="1251046"/>
            <a:chExt cx="8229600" cy="1261798"/>
          </a:xfrm>
          <a:solidFill>
            <a:schemeClr val="accent2"/>
          </a:solidFill>
        </p:grpSpPr>
        <p:sp>
          <p:nvSpPr>
            <p:cNvPr id="20" name="Выноска: стрелка вверх 19">
              <a:extLst>
                <a:ext uri="{FF2B5EF4-FFF2-40B4-BE49-F238E27FC236}">
                  <a16:creationId xmlns:a16="http://schemas.microsoft.com/office/drawing/2014/main" xmlns="" id="{2DE9FEE3-FE02-475E-8B6D-A2F80E168D6C}"/>
                </a:ext>
              </a:extLst>
            </p:cNvPr>
            <p:cNvSpPr/>
            <p:nvPr/>
          </p:nvSpPr>
          <p:spPr>
            <a:xfrm rot="10800000">
              <a:off x="0" y="1251046"/>
              <a:ext cx="8229600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Выноска: стрелка вверх 14">
              <a:extLst>
                <a:ext uri="{FF2B5EF4-FFF2-40B4-BE49-F238E27FC236}">
                  <a16:creationId xmlns:a16="http://schemas.microsoft.com/office/drawing/2014/main" xmlns="" id="{E8BE8ECF-AA6E-4DD3-ADD0-612F0B1E235D}"/>
                </a:ext>
              </a:extLst>
            </p:cNvPr>
            <p:cNvSpPr txBox="1"/>
            <p:nvPr/>
          </p:nvSpPr>
          <p:spPr>
            <a:xfrm>
              <a:off x="0" y="1251046"/>
              <a:ext cx="8229600" cy="8198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bg1"/>
                  </a:solidFill>
                </a:rPr>
                <a:t>Выделение </a:t>
              </a:r>
              <a:r>
                <a:rPr lang="ru-RU" sz="1600" dirty="0">
                  <a:solidFill>
                    <a:schemeClr val="bg1"/>
                  </a:solidFill>
                </a:rPr>
                <a:t>и построение производственной и организационной структур ООО «ЦКМС»</a:t>
              </a:r>
              <a:endParaRPr lang="ru-RU" sz="16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735234-AE1D-48C9-969D-8A3E7E72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3</a:t>
            </a:fld>
            <a:endParaRPr lang="ru-RU" noProof="0"/>
          </a:p>
        </p:txBody>
      </p:sp>
      <p:grpSp>
        <p:nvGrpSpPr>
          <p:cNvPr id="32" name="Группа 31" descr="прямоугольник">
            <a:extLst>
              <a:ext uri="{FF2B5EF4-FFF2-40B4-BE49-F238E27FC236}">
                <a16:creationId xmlns:a16="http://schemas.microsoft.com/office/drawing/2014/main" xmlns="" id="{CBE9B9A0-2E55-404A-BA78-59DB18604AD2}"/>
              </a:ext>
            </a:extLst>
          </p:cNvPr>
          <p:cNvGrpSpPr/>
          <p:nvPr/>
        </p:nvGrpSpPr>
        <p:grpSpPr>
          <a:xfrm>
            <a:off x="1749969" y="4972987"/>
            <a:ext cx="6264696" cy="1045193"/>
            <a:chOff x="0" y="1251046"/>
            <a:chExt cx="8229600" cy="1261798"/>
          </a:xfrm>
          <a:solidFill>
            <a:schemeClr val="accent2"/>
          </a:solidFill>
        </p:grpSpPr>
        <p:sp>
          <p:nvSpPr>
            <p:cNvPr id="33" name="Выноска: стрелка вверх 19">
              <a:extLst>
                <a:ext uri="{FF2B5EF4-FFF2-40B4-BE49-F238E27FC236}">
                  <a16:creationId xmlns:a16="http://schemas.microsoft.com/office/drawing/2014/main" xmlns="" id="{2DE9FEE3-FE02-475E-8B6D-A2F80E168D6C}"/>
                </a:ext>
              </a:extLst>
            </p:cNvPr>
            <p:cNvSpPr/>
            <p:nvPr/>
          </p:nvSpPr>
          <p:spPr>
            <a:xfrm rot="10800000">
              <a:off x="0" y="1251046"/>
              <a:ext cx="8229600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Выноска: стрелка вверх 14">
              <a:extLst>
                <a:ext uri="{FF2B5EF4-FFF2-40B4-BE49-F238E27FC236}">
                  <a16:creationId xmlns:a16="http://schemas.microsoft.com/office/drawing/2014/main" xmlns="" id="{E8BE8ECF-AA6E-4DD3-ADD0-612F0B1E235D}"/>
                </a:ext>
              </a:extLst>
            </p:cNvPr>
            <p:cNvSpPr txBox="1"/>
            <p:nvPr/>
          </p:nvSpPr>
          <p:spPr>
            <a:xfrm>
              <a:off x="0" y="1251046"/>
              <a:ext cx="8229600" cy="8198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bg1"/>
                  </a:solidFill>
                </a:rPr>
                <a:t>Оценка </a:t>
              </a:r>
              <a:r>
                <a:rPr lang="ru-RU" sz="1600" dirty="0">
                  <a:solidFill>
                    <a:schemeClr val="bg1"/>
                  </a:solidFill>
                </a:rPr>
                <a:t>выполнения показателей </a:t>
              </a:r>
              <a:r>
                <a:rPr lang="ru-RU" sz="1600" dirty="0" err="1">
                  <a:solidFill>
                    <a:schemeClr val="bg1"/>
                  </a:solidFill>
                </a:rPr>
                <a:t>нормированности</a:t>
              </a:r>
              <a:r>
                <a:rPr lang="ru-RU" sz="1600" dirty="0">
                  <a:solidFill>
                    <a:schemeClr val="bg1"/>
                  </a:solidFill>
                </a:rPr>
                <a:t> труда, соблюдение санитарно-гигиенических условий, состояние охраны труда в ООО «</a:t>
              </a:r>
              <a:r>
                <a:rPr lang="ru-RU" sz="1600" dirty="0" smtClean="0">
                  <a:solidFill>
                    <a:schemeClr val="bg1"/>
                  </a:solidFill>
                </a:rPr>
                <a:t>ЦКМС»</a:t>
              </a:r>
              <a:endParaRPr lang="ru-RU" sz="1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па 38" descr="прямоугольник">
            <a:extLst>
              <a:ext uri="{FF2B5EF4-FFF2-40B4-BE49-F238E27FC236}">
                <a16:creationId xmlns:a16="http://schemas.microsoft.com/office/drawing/2014/main" xmlns="" id="{1D227B02-3746-4E15-9429-D3DBB15D0457}"/>
              </a:ext>
            </a:extLst>
          </p:cNvPr>
          <p:cNvGrpSpPr/>
          <p:nvPr/>
        </p:nvGrpSpPr>
        <p:grpSpPr>
          <a:xfrm>
            <a:off x="2001996" y="4036474"/>
            <a:ext cx="5760638" cy="984011"/>
            <a:chOff x="1023291" y="1554"/>
            <a:chExt cx="6183021" cy="1261798"/>
          </a:xfrm>
          <a:solidFill>
            <a:schemeClr val="accent4"/>
          </a:solidFill>
        </p:grpSpPr>
        <p:sp>
          <p:nvSpPr>
            <p:cNvPr id="40" name="Выноска: стрелка вверх 17">
              <a:extLst>
                <a:ext uri="{FF2B5EF4-FFF2-40B4-BE49-F238E27FC236}">
                  <a16:creationId xmlns:a16="http://schemas.microsoft.com/office/drawing/2014/main" xmlns="" id="{E7529413-DDD1-4DC1-B8ED-E3450F631ED9}"/>
                </a:ext>
              </a:extLst>
            </p:cNvPr>
            <p:cNvSpPr/>
            <p:nvPr/>
          </p:nvSpPr>
          <p:spPr>
            <a:xfrm rot="10800000">
              <a:off x="1023291" y="1554"/>
              <a:ext cx="6183021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Выноска: стрелка вверх 16">
              <a:extLst>
                <a:ext uri="{FF2B5EF4-FFF2-40B4-BE49-F238E27FC236}">
                  <a16:creationId xmlns:a16="http://schemas.microsoft.com/office/drawing/2014/main" xmlns="" id="{5B0AFAEF-42AD-47C8-9B67-16166ACDF8E5}"/>
                </a:ext>
              </a:extLst>
            </p:cNvPr>
            <p:cNvSpPr txBox="1"/>
            <p:nvPr/>
          </p:nvSpPr>
          <p:spPr>
            <a:xfrm>
              <a:off x="1023291" y="1554"/>
              <a:ext cx="6183021" cy="8198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bg1"/>
                  </a:solidFill>
                </a:rPr>
                <a:t>Изучение </a:t>
              </a:r>
              <a:r>
                <a:rPr lang="ru-RU" dirty="0">
                  <a:solidFill>
                    <a:schemeClr val="bg1"/>
                  </a:solidFill>
                </a:rPr>
                <a:t>использования рабочего времени в ООО «ЦКМС</a:t>
              </a:r>
              <a:r>
                <a:rPr lang="ru-RU" dirty="0" smtClean="0">
                  <a:solidFill>
                    <a:schemeClr val="bg1"/>
                  </a:solidFill>
                </a:rPr>
                <a:t>»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 descr="прямоугольник">
            <a:extLst>
              <a:ext uri="{FF2B5EF4-FFF2-40B4-BE49-F238E27FC236}">
                <a16:creationId xmlns:a16="http://schemas.microsoft.com/office/drawing/2014/main" xmlns="" id="{E62F7363-23DF-4B13-B949-1B67E5B9A4DB}"/>
              </a:ext>
            </a:extLst>
          </p:cNvPr>
          <p:cNvGrpSpPr/>
          <p:nvPr/>
        </p:nvGrpSpPr>
        <p:grpSpPr>
          <a:xfrm>
            <a:off x="2513088" y="3191654"/>
            <a:ext cx="4738463" cy="905760"/>
            <a:chOff x="0" y="2500537"/>
            <a:chExt cx="8229600" cy="1261799"/>
          </a:xfrm>
          <a:solidFill>
            <a:schemeClr val="accent4">
              <a:lumMod val="50000"/>
            </a:schemeClr>
          </a:solidFill>
        </p:grpSpPr>
        <p:sp>
          <p:nvSpPr>
            <p:cNvPr id="22" name="Выноска: стрелка вверх 21">
              <a:extLst>
                <a:ext uri="{FF2B5EF4-FFF2-40B4-BE49-F238E27FC236}">
                  <a16:creationId xmlns:a16="http://schemas.microsoft.com/office/drawing/2014/main" xmlns="" id="{2115AB7A-4DE5-418F-94E6-BB81DDC828B3}"/>
                </a:ext>
              </a:extLst>
            </p:cNvPr>
            <p:cNvSpPr/>
            <p:nvPr/>
          </p:nvSpPr>
          <p:spPr>
            <a:xfrm rot="10800000">
              <a:off x="0" y="2500538"/>
              <a:ext cx="8229600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Выноска: стрелка вверх 12">
              <a:extLst>
                <a:ext uri="{FF2B5EF4-FFF2-40B4-BE49-F238E27FC236}">
                  <a16:creationId xmlns:a16="http://schemas.microsoft.com/office/drawing/2014/main" xmlns="" id="{1DA29D9A-DD96-43EF-B182-868A71CA63FC}"/>
                </a:ext>
              </a:extLst>
            </p:cNvPr>
            <p:cNvSpPr txBox="1"/>
            <p:nvPr/>
          </p:nvSpPr>
          <p:spPr>
            <a:xfrm>
              <a:off x="0" y="2500537"/>
              <a:ext cx="8229600" cy="8198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Проведение </a:t>
              </a:r>
              <a:r>
                <a:rPr lang="ru-RU" dirty="0"/>
                <a:t>анализа численности персонала ООО «ЦКМС» по категориям</a:t>
              </a:r>
              <a:endParaRPr lang="ru-RU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972502" cy="980728"/>
          </a:xfrm>
        </p:spPr>
        <p:txBody>
          <a:bodyPr/>
          <a:lstStyle/>
          <a:p>
            <a:r>
              <a:rPr lang="ru-RU" sz="3200" dirty="0"/>
              <a:t>Анализ деятельности </a:t>
            </a:r>
            <a:r>
              <a:rPr lang="ru-RU" sz="3200" dirty="0" smtClean="0"/>
              <a:t>ООО </a:t>
            </a:r>
            <a:r>
              <a:rPr lang="ru-RU" sz="3200" dirty="0"/>
              <a:t>«</a:t>
            </a:r>
            <a:r>
              <a:rPr lang="ru-RU" sz="3200" dirty="0" err="1"/>
              <a:t>ЦентроКомпрМашСервис</a:t>
            </a:r>
            <a:r>
              <a:rPr lang="ru-RU" sz="3200" dirty="0"/>
              <a:t>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307017"/>
              </p:ext>
            </p:extLst>
          </p:nvPr>
        </p:nvGraphicFramePr>
        <p:xfrm>
          <a:off x="0" y="2708920"/>
          <a:ext cx="9144000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640"/>
                <a:gridCol w="7812360"/>
              </a:tblGrid>
              <a:tr h="2694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ОГРН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4" marR="316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1162724089791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4" marR="31604" marT="0" marB="0"/>
                </a:tc>
              </a:tr>
              <a:tr h="2694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ИНН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4" marR="316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2721228365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4" marR="31604" marT="0" marB="0"/>
                </a:tc>
              </a:tr>
              <a:tr h="2694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КПП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4" marR="316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272401001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4" marR="31604" marT="0" marB="0"/>
                </a:tc>
              </a:tr>
              <a:tr h="5389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 регистрации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4" marR="316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13.12.2016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4" marR="31604" marT="0" marB="0"/>
                </a:tc>
              </a:tr>
              <a:tr h="3726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Юр.адрес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4" marR="316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680000, Хабаровский край, г Хабаровск, переулок, ул. Калинина д. 8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4" marR="31604" marT="0" marB="0"/>
                </a:tc>
              </a:tr>
              <a:tr h="6853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Уставный капитал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4" marR="316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10000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4" marR="31604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Руководитель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4" marR="316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директор Семёнов Константин Михайлович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4" marR="31604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4</a:t>
            </a:fld>
            <a:endParaRPr lang="ru-RU" noProof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1196752"/>
            <a:ext cx="7920880" cy="1296144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Микропредприятие</a:t>
            </a:r>
            <a:r>
              <a:rPr lang="ru-RU" dirty="0"/>
              <a:t> (</a:t>
            </a:r>
            <a:r>
              <a:rPr lang="ru-RU" dirty="0" smtClean="0"/>
              <a:t>одна </a:t>
            </a:r>
            <a:r>
              <a:rPr lang="ru-RU" dirty="0"/>
              <a:t>из </a:t>
            </a:r>
            <a:r>
              <a:rPr lang="ru-RU" dirty="0" smtClean="0"/>
              <a:t>разновидностей формы </a:t>
            </a:r>
            <a:r>
              <a:rPr lang="ru-RU" dirty="0"/>
              <a:t>малого предпринимательства, с численностью работников до 15 человек)</a:t>
            </a:r>
          </a:p>
        </p:txBody>
      </p:sp>
    </p:spTree>
    <p:extLst>
      <p:ext uri="{BB962C8B-B14F-4D97-AF65-F5344CB8AC3E}">
        <p14:creationId xmlns:p14="http://schemas.microsoft.com/office/powerpoint/2010/main" val="381615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570454"/>
              </p:ext>
            </p:extLst>
          </p:nvPr>
        </p:nvGraphicFramePr>
        <p:xfrm>
          <a:off x="23008" y="1030498"/>
          <a:ext cx="9144000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736"/>
                <a:gridCol w="6899264"/>
              </a:tblGrid>
              <a:tr h="7423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Код и наименование основного вида деятельности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46.69 Торговля оптовая прочими машинами и оборудованием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96" marR="42596" marT="0" marB="0"/>
                </a:tc>
              </a:tr>
              <a:tr h="39756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Дополнительные виды деятельности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28.99.9Производство оборудования специального назначения, не включенного в другие группировки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33.12Ремонт машин и оборудования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33.17Ремонт и техническое обслуживание прочих транспортных средств и оборудования3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3.20Монтаж промышленных машин и оборудования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46.14Деятельность агентов по оптовой торговле машинами, промышленным оборудованием, судами и летательными аппаратами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46.52.2Торговля оптовая электронным оборудованием и его запасными частями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46.69.2Торговля оптовая эксплуатационными материалами и принадлежностями машин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46.69.5Торговля оптовая производственным электротехническим оборудованием, машинами, аппаратурой и материалами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46.69.9Торговля оптовая прочими машинами, приборами, аппаратурой и оборудованием общепромышленного и специального назначения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596" marR="42596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2956"/>
            <a:ext cx="5972502" cy="980728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Анализ деятельности ООО «</a:t>
            </a:r>
            <a:r>
              <a:rPr lang="ru-RU" sz="3200" dirty="0" err="1" smtClean="0"/>
              <a:t>ЦентроКомпрМашСервис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5858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135568"/>
            <a:ext cx="9144000" cy="5755422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76777C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пасные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 виды работ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677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Наименование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28A0C8"/>
                </a:solidFill>
                <a:effectLst/>
                <a:latin typeface="Arial" pitchFamily="34" charset="0"/>
                <a:cs typeface="Arial" pitchFamily="34" charset="0"/>
              </a:rPr>
              <a:t>6. Устройство бетонных и железобетонных монолитных конструкций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677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6.1. Опалубочные работы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6.2. Арматурные работы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6.3. Устройство монолитных бетонных и железобетонных конструкций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28A0C8"/>
                </a:solidFill>
                <a:effectLst/>
                <a:latin typeface="Arial" pitchFamily="34" charset="0"/>
                <a:cs typeface="Arial" pitchFamily="34" charset="0"/>
              </a:rPr>
              <a:t>23. Монтажные работы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677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23.5. Монтаж компрессорных установок, насосов и вентиляторов*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23.6. Монтаж электротехнических установок, оборудования, систем автоматики и сигнализации*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28A0C8"/>
                </a:solidFill>
                <a:effectLst/>
                <a:latin typeface="Arial" pitchFamily="34" charset="0"/>
                <a:cs typeface="Arial" pitchFamily="34" charset="0"/>
              </a:rPr>
              <a:t>24. Пусконаладочные работы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6777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24.9. Пусконаладочные работы электрических машин и электроприводов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24.10. Пусконаладочные работы систем автоматики, сигнализации и взаимосвязанных устройств*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6777C"/>
                </a:solidFill>
                <a:effectLst/>
                <a:latin typeface="Arial" pitchFamily="34" charset="0"/>
                <a:cs typeface="Arial" pitchFamily="34" charset="0"/>
              </a:rPr>
              <a:t>24.19. Пусконаладочные работы компрессорных установок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22956"/>
            <a:ext cx="5940152" cy="980728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Анализ деятельности ООО «</a:t>
            </a:r>
            <a:r>
              <a:rPr lang="ru-RU" sz="3200" dirty="0" err="1" smtClean="0"/>
              <a:t>ЦентроКомпрМашСервис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952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mariannar.narod.ru/test/pics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8" y="0"/>
            <a:ext cx="6156176" cy="10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rimamedia.ru/f/big/794/793813.jpg?5ab53407f5f9983fc769a0da388a64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74" y="1050094"/>
            <a:ext cx="6860124" cy="4564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748" y="5619543"/>
            <a:ext cx="277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Компрессор К 250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9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10"/>
            <a:ext cx="7380312" cy="1695698"/>
          </a:xfrm>
        </p:spPr>
        <p:txBody>
          <a:bodyPr/>
          <a:lstStyle/>
          <a:p>
            <a:r>
              <a:rPr lang="ru-RU" dirty="0" smtClean="0"/>
              <a:t>Организационно-производственная структура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8</a:t>
            </a:fld>
            <a:endParaRPr lang="ru-RU" noProof="0"/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946" t="43296" r="27813" b="30239"/>
          <a:stretch/>
        </p:blipFill>
        <p:spPr bwMode="auto">
          <a:xfrm>
            <a:off x="323528" y="2012526"/>
            <a:ext cx="7848872" cy="3504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3708992"/>
            <a:ext cx="73012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1. Администрация: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управляющий – Мельник Д.А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директор – Семенов К. М.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главный инженер – Белов А.В.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главный бухгалтер - Мельник А.Ю.</a:t>
            </a:r>
          </a:p>
          <a:p>
            <a:r>
              <a:rPr lang="ru-RU" dirty="0">
                <a:solidFill>
                  <a:schemeClr val="bg1"/>
                </a:solidFill>
              </a:rPr>
              <a:t>2. Региональные менеджеры (</a:t>
            </a:r>
            <a:r>
              <a:rPr lang="ru-RU" dirty="0" err="1">
                <a:solidFill>
                  <a:schemeClr val="bg1"/>
                </a:solidFill>
              </a:rPr>
              <a:t>Кретов</a:t>
            </a:r>
            <a:r>
              <a:rPr lang="ru-RU" dirty="0">
                <a:solidFill>
                  <a:schemeClr val="bg1"/>
                </a:solidFill>
              </a:rPr>
              <a:t> А.А., Лавров Е.А).  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3. Ремонтно-технический отдел (Инженеры по ремонту и наладке (</a:t>
            </a:r>
            <a:r>
              <a:rPr lang="ru-RU" dirty="0" err="1">
                <a:solidFill>
                  <a:schemeClr val="bg1"/>
                </a:solidFill>
              </a:rPr>
              <a:t>Логвинов</a:t>
            </a:r>
            <a:r>
              <a:rPr lang="ru-RU" dirty="0">
                <a:solidFill>
                  <a:schemeClr val="bg1"/>
                </a:solidFill>
              </a:rPr>
              <a:t> А.Д, Максимов А.А.,  </a:t>
            </a:r>
            <a:r>
              <a:rPr lang="ru-RU" dirty="0" err="1">
                <a:solidFill>
                  <a:schemeClr val="bg1"/>
                </a:solidFill>
              </a:rPr>
              <a:t>Шульми</a:t>
            </a:r>
            <a:r>
              <a:rPr lang="ru-RU" dirty="0">
                <a:solidFill>
                  <a:schemeClr val="bg1"/>
                </a:solidFill>
              </a:rPr>
              <a:t> В.А.),  рабочие (</a:t>
            </a:r>
            <a:r>
              <a:rPr lang="ru-RU" dirty="0" err="1">
                <a:solidFill>
                  <a:schemeClr val="bg1"/>
                </a:solidFill>
              </a:rPr>
              <a:t>Маренин</a:t>
            </a:r>
            <a:r>
              <a:rPr lang="ru-RU" dirty="0">
                <a:solidFill>
                  <a:schemeClr val="bg1"/>
                </a:solidFill>
              </a:rPr>
              <a:t> Г.Ю., </a:t>
            </a:r>
            <a:r>
              <a:rPr lang="ru-RU" dirty="0" err="1">
                <a:solidFill>
                  <a:schemeClr val="bg1"/>
                </a:solidFill>
              </a:rPr>
              <a:t>Маренин</a:t>
            </a:r>
            <a:r>
              <a:rPr lang="ru-RU" dirty="0">
                <a:solidFill>
                  <a:schemeClr val="bg1"/>
                </a:solidFill>
              </a:rPr>
              <a:t> А.Ю.).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4. Отдел контроля качества  (Медведев С.В.) – мастер производственного участка.</a:t>
            </a:r>
          </a:p>
        </p:txBody>
      </p:sp>
    </p:spTree>
    <p:extLst>
      <p:ext uri="{BB962C8B-B14F-4D97-AF65-F5344CB8AC3E}">
        <p14:creationId xmlns:p14="http://schemas.microsoft.com/office/powerpoint/2010/main" val="114055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 descr="графический объект заголовка">
            <a:extLst>
              <a:ext uri="{FF2B5EF4-FFF2-40B4-BE49-F238E27FC236}">
                <a16:creationId xmlns:a16="http://schemas.microsoft.com/office/drawing/2014/main" xmlns="" id="{92B4D1F2-57B4-4296-B895-05D9C201FBF9}"/>
              </a:ext>
            </a:extLst>
          </p:cNvPr>
          <p:cNvGrpSpPr/>
          <p:nvPr/>
        </p:nvGrpSpPr>
        <p:grpSpPr>
          <a:xfrm>
            <a:off x="395536" y="2615952"/>
            <a:ext cx="4294026" cy="813048"/>
            <a:chOff x="2636518" y="3171825"/>
            <a:chExt cx="3391192" cy="514350"/>
          </a:xfrm>
        </p:grpSpPr>
        <p:pic>
          <p:nvPicPr>
            <p:cNvPr id="17" name="Графический объект 16" descr="графический объект заголовка 2">
              <a:extLst>
                <a:ext uri="{FF2B5EF4-FFF2-40B4-BE49-F238E27FC236}">
                  <a16:creationId xmlns:a16="http://schemas.microsoft.com/office/drawing/2014/main" xmlns="" id="{B6AD3AED-D5E2-4C29-8755-E4B2ADF9E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18" name="Графический объект 17" descr="графический объект заголовка 1">
              <a:extLst>
                <a:ext uri="{FF2B5EF4-FFF2-40B4-BE49-F238E27FC236}">
                  <a16:creationId xmlns:a16="http://schemas.microsoft.com/office/drawing/2014/main" xmlns="" id="{A6ED6F43-3391-44F1-ACB4-DAB2C01D1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grpSp>
        <p:nvGrpSpPr>
          <p:cNvPr id="19" name="Группа 18" descr="графический объект заголовка">
            <a:extLst>
              <a:ext uri="{FF2B5EF4-FFF2-40B4-BE49-F238E27FC236}">
                <a16:creationId xmlns:a16="http://schemas.microsoft.com/office/drawing/2014/main" xmlns="" id="{24C46028-366E-4F67-A5A9-B08CF5110F58}"/>
              </a:ext>
            </a:extLst>
          </p:cNvPr>
          <p:cNvGrpSpPr/>
          <p:nvPr/>
        </p:nvGrpSpPr>
        <p:grpSpPr>
          <a:xfrm>
            <a:off x="4849674" y="2615952"/>
            <a:ext cx="4114813" cy="813048"/>
            <a:chOff x="2673192" y="3171825"/>
            <a:chExt cx="3354518" cy="514350"/>
          </a:xfrm>
        </p:grpSpPr>
        <p:pic>
          <p:nvPicPr>
            <p:cNvPr id="20" name="Графический объект 19" descr="графический объект заголовка 1">
              <a:extLst>
                <a:ext uri="{FF2B5EF4-FFF2-40B4-BE49-F238E27FC236}">
                  <a16:creationId xmlns:a16="http://schemas.microsoft.com/office/drawing/2014/main" xmlns="" id="{0B87D64D-964F-46D7-B928-3AA29C95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21" name="Графический объект 20" descr="графический объект заголовка 2">
              <a:extLst>
                <a:ext uri="{FF2B5EF4-FFF2-40B4-BE49-F238E27FC236}">
                  <a16:creationId xmlns:a16="http://schemas.microsoft.com/office/drawing/2014/main" xmlns="" id="{BA2DF9F9-5B5B-4C03-B98F-60F7655E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836712"/>
          </a:xfrm>
        </p:spPr>
        <p:txBody>
          <a:bodyPr rtlCol="0"/>
          <a:lstStyle/>
          <a:p>
            <a:pPr rtl="0"/>
            <a:r>
              <a:rPr lang="ru-RU" noProof="1" smtClean="0"/>
              <a:t>Основные выводы</a:t>
            </a:r>
            <a:endParaRPr lang="ru-RU" noProof="1"/>
          </a:p>
        </p:txBody>
      </p:sp>
      <p:sp>
        <p:nvSpPr>
          <p:cNvPr id="3" name="Прямоугольник 2"/>
          <p:cNvSpPr>
            <a:spLocks noGrp="1"/>
          </p:cNvSpPr>
          <p:nvPr>
            <p:ph idx="1"/>
          </p:nvPr>
        </p:nvSpPr>
        <p:spPr>
          <a:xfrm>
            <a:off x="466725" y="1588284"/>
            <a:ext cx="6696075" cy="628801"/>
          </a:xfrm>
        </p:spPr>
        <p:txBody>
          <a:bodyPr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noProof="1" smtClean="0"/>
              <a:t>Положительные тенденции:</a:t>
            </a:r>
            <a:endParaRPr lang="ru-RU" sz="2400" noProof="1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726B5A03-7F87-4174-B569-E5E11B47BD78}"/>
              </a:ext>
            </a:extLst>
          </p:cNvPr>
          <p:cNvSpPr txBox="1">
            <a:spLocks/>
          </p:cNvSpPr>
          <p:nvPr/>
        </p:nvSpPr>
        <p:spPr>
          <a:xfrm>
            <a:off x="1673745" y="2630037"/>
            <a:ext cx="3175929" cy="673596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None/>
            </a:pPr>
            <a:r>
              <a:rPr lang="ru-RU" sz="1600" b="1" noProof="1" smtClean="0"/>
              <a:t>В производственно-хозяйственной и фин. деятельности</a:t>
            </a:r>
            <a:endParaRPr lang="ru-RU" sz="1600" b="1" noProof="1"/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C96BEBCF-6B37-4CB0-B101-BE4FC27A8A83}"/>
              </a:ext>
            </a:extLst>
          </p:cNvPr>
          <p:cNvSpPr txBox="1">
            <a:spLocks/>
          </p:cNvSpPr>
          <p:nvPr/>
        </p:nvSpPr>
        <p:spPr>
          <a:xfrm>
            <a:off x="562238" y="3429000"/>
            <a:ext cx="3937754" cy="3429000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1000"/>
              </a:spcAft>
            </a:pPr>
            <a:r>
              <a:rPr lang="ru-RU" sz="1800" noProof="1" smtClean="0"/>
              <a:t>рост </a:t>
            </a:r>
            <a:r>
              <a:rPr lang="ru-RU" sz="1800" noProof="1"/>
              <a:t>показателей выручки (+12,8%; +18% за 2017-2018 гг</a:t>
            </a:r>
            <a:r>
              <a:rPr lang="ru-RU" sz="1800" noProof="1"/>
              <a:t>), </a:t>
            </a:r>
            <a:endParaRPr lang="ru-RU" sz="1800" noProof="1" smtClean="0"/>
          </a:p>
          <a:p>
            <a:pPr marL="285750" indent="-285750">
              <a:spcBef>
                <a:spcPts val="0"/>
              </a:spcBef>
              <a:spcAft>
                <a:spcPts val="1000"/>
              </a:spcAft>
            </a:pPr>
            <a:r>
              <a:rPr lang="ru-RU" sz="1800" noProof="1" smtClean="0"/>
              <a:t>валовой </a:t>
            </a:r>
            <a:r>
              <a:rPr lang="ru-RU" sz="1800" noProof="1"/>
              <a:t>прибыли (+7,5, +27,9% 2017-2018 </a:t>
            </a:r>
            <a:r>
              <a:rPr lang="ru-RU" sz="1800" noProof="1"/>
              <a:t>гг</a:t>
            </a:r>
            <a:r>
              <a:rPr lang="ru-RU" sz="1800" noProof="1" smtClean="0"/>
              <a:t>.),</a:t>
            </a:r>
          </a:p>
          <a:p>
            <a:pPr marL="285750" indent="-285750">
              <a:spcBef>
                <a:spcPts val="0"/>
              </a:spcBef>
              <a:spcAft>
                <a:spcPts val="1000"/>
              </a:spcAft>
            </a:pPr>
            <a:r>
              <a:rPr lang="ru-RU" sz="1800" noProof="1" smtClean="0"/>
              <a:t>повышение </a:t>
            </a:r>
            <a:r>
              <a:rPr lang="ru-RU" sz="1800" noProof="1"/>
              <a:t>рентабельности  на 16,3% в 2018 г в сравнении с 2017 годом</a:t>
            </a:r>
            <a:r>
              <a:rPr lang="ru-RU" sz="1800" noProof="1"/>
              <a:t>, </a:t>
            </a:r>
            <a:endParaRPr lang="ru-RU" sz="1800" noProof="1" smtClean="0"/>
          </a:p>
          <a:p>
            <a:pPr marL="285750" indent="-285750">
              <a:spcBef>
                <a:spcPts val="0"/>
              </a:spcBef>
              <a:spcAft>
                <a:spcPts val="1000"/>
              </a:spcAft>
            </a:pPr>
            <a:r>
              <a:rPr lang="ru-RU" sz="1800" noProof="1" smtClean="0"/>
              <a:t>рост </a:t>
            </a:r>
            <a:r>
              <a:rPr lang="ru-RU" sz="1800" noProof="1"/>
              <a:t>производительности труда на 21,7% и 13,9% в 2017 и 2018 гг. соответственно</a:t>
            </a:r>
            <a:endParaRPr lang="ru-RU" sz="1800" noProof="1"/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xmlns="" id="{EEE08402-AE66-4BD0-91FE-EE2B207C31A1}"/>
              </a:ext>
            </a:extLst>
          </p:cNvPr>
          <p:cNvSpPr txBox="1">
            <a:spLocks/>
          </p:cNvSpPr>
          <p:nvPr/>
        </p:nvSpPr>
        <p:spPr>
          <a:xfrm>
            <a:off x="5968336" y="2646146"/>
            <a:ext cx="2919787" cy="580085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None/>
            </a:pPr>
            <a:r>
              <a:rPr lang="ru-RU" sz="1600" b="1" noProof="1" smtClean="0"/>
              <a:t>В хозяйсивенно – экономической и фин. сфере</a:t>
            </a:r>
            <a:endParaRPr lang="ru-RU" sz="1600" b="1" noProof="1"/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xmlns="" id="{3D120688-CE29-447A-A09D-FA1909809B67}"/>
              </a:ext>
            </a:extLst>
          </p:cNvPr>
          <p:cNvSpPr txBox="1">
            <a:spLocks/>
          </p:cNvSpPr>
          <p:nvPr/>
        </p:nvSpPr>
        <p:spPr>
          <a:xfrm>
            <a:off x="5434016" y="3626029"/>
            <a:ext cx="3353914" cy="1555571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1000"/>
              </a:spcAft>
            </a:pPr>
            <a:r>
              <a:rPr lang="ru-RU" sz="1800" noProof="1"/>
              <a:t>Повышение технического </a:t>
            </a:r>
            <a:r>
              <a:rPr lang="ru-RU" sz="1800" noProof="1"/>
              <a:t>уровня </a:t>
            </a:r>
            <a:r>
              <a:rPr lang="ru-RU" sz="1800" noProof="1" smtClean="0"/>
              <a:t>производства,</a:t>
            </a:r>
          </a:p>
          <a:p>
            <a:pPr marL="285750" indent="-285750">
              <a:spcBef>
                <a:spcPts val="0"/>
              </a:spcBef>
              <a:spcAft>
                <a:spcPts val="1000"/>
              </a:spcAft>
            </a:pPr>
            <a:r>
              <a:rPr lang="ru-RU" sz="1800" noProof="1" smtClean="0"/>
              <a:t>Увеличение сотрудничающих с организацией фирм,</a:t>
            </a:r>
          </a:p>
          <a:p>
            <a:pPr marL="285750" indent="-285750">
              <a:spcBef>
                <a:spcPts val="0"/>
              </a:spcBef>
              <a:spcAft>
                <a:spcPts val="1000"/>
              </a:spcAft>
            </a:pPr>
            <a:r>
              <a:rPr lang="ru-RU" sz="1800" noProof="1" smtClean="0"/>
              <a:t>Микропредприятие абсолютно ликвидно.</a:t>
            </a:r>
            <a:endParaRPr lang="ru-RU" sz="1800" noProof="1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343C7F2-AA54-4FC7-8709-7FA7371F3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9</a:t>
            </a:fld>
            <a:endParaRPr lang="ru-RU" noProof="0"/>
          </a:p>
        </p:txBody>
      </p:sp>
      <p:pic>
        <p:nvPicPr>
          <p:cNvPr id="9218" name="Picture 2" descr="https://www.smileexpo.ru/public/upload/news/tn_tsena_bitkoyna_v_danniy_moment_ne_imeet_znacheniya_14216659030806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7" y="792752"/>
            <a:ext cx="2857500" cy="1762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Template_10167107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677683_TF10167107" id="{A64529CA-8215-4B34-B060-905C53EEF921}" vid="{D02D098C-5659-410C-AC74-1FD1ADFA208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myTemplate_10167107</Template>
  <TotalTime>298</TotalTime>
  <Words>1387</Words>
  <Application>Microsoft Office PowerPoint</Application>
  <PresentationFormat>Экран (4:3)</PresentationFormat>
  <Paragraphs>226</Paragraphs>
  <Slides>22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myTemplate_10167107</vt:lpstr>
      <vt:lpstr>Отчет по производственной практике (практике по получению профессиональных умений и опыта профессиональной деятельности)</vt:lpstr>
      <vt:lpstr>Цели и задачи практики</vt:lpstr>
      <vt:lpstr>Цели и задачи практики</vt:lpstr>
      <vt:lpstr>Анализ деятельности ООО «ЦентроКомпрМашСервис»</vt:lpstr>
      <vt:lpstr>Презентация PowerPoint</vt:lpstr>
      <vt:lpstr>Презентация PowerPoint</vt:lpstr>
      <vt:lpstr>Презентация PowerPoint</vt:lpstr>
      <vt:lpstr>Организационно-производственная структура</vt:lpstr>
      <vt:lpstr>Основные выводы</vt:lpstr>
      <vt:lpstr>Основные выводы</vt:lpstr>
      <vt:lpstr>РЕЗУЛЬТАТЫ</vt:lpstr>
      <vt:lpstr>Социологическое исследование на тему «анализ межличностных  отношений  в  малых группах»</vt:lpstr>
      <vt:lpstr>Цели, задачи, предмет и методы социологического исследования</vt:lpstr>
      <vt:lpstr>Презентация PowerPoint</vt:lpstr>
      <vt:lpstr>Определение проблем</vt:lpstr>
      <vt:lpstr>Методика анкетирования</vt:lpstr>
      <vt:lpstr>Результаты опроса межличностных отношений по шкале ОМО</vt:lpstr>
      <vt:lpstr>Результаты проведенного социологического исследования</vt:lpstr>
      <vt:lpstr>Перспективы дальнейшего развития взаимоотношений</vt:lpstr>
      <vt:lpstr>Рекомендации для решения проблемы</vt:lpstr>
      <vt:lpstr>Рекомендации для решения проблемы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производственной практике (практике по получению профессиональных умений и опыта профессиональной деятельности)</dc:title>
  <dc:creator>Игорь</dc:creator>
  <cp:lastModifiedBy>Игорь</cp:lastModifiedBy>
  <cp:revision>21</cp:revision>
  <dcterms:created xsi:type="dcterms:W3CDTF">2019-09-23T07:34:13Z</dcterms:created>
  <dcterms:modified xsi:type="dcterms:W3CDTF">2019-09-23T12:32:47Z</dcterms:modified>
</cp:coreProperties>
</file>