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25"/>
  </p:notesMasterIdLst>
  <p:sldIdLst>
    <p:sldId id="256" r:id="rId2"/>
    <p:sldId id="264" r:id="rId3"/>
    <p:sldId id="257" r:id="rId4"/>
    <p:sldId id="267" r:id="rId5"/>
    <p:sldId id="262" r:id="rId6"/>
    <p:sldId id="269" r:id="rId7"/>
    <p:sldId id="273" r:id="rId8"/>
    <p:sldId id="270" r:id="rId9"/>
    <p:sldId id="268" r:id="rId10"/>
    <p:sldId id="272" r:id="rId11"/>
    <p:sldId id="274" r:id="rId12"/>
    <p:sldId id="275" r:id="rId13"/>
    <p:sldId id="276" r:id="rId14"/>
    <p:sldId id="277" r:id="rId15"/>
    <p:sldId id="278" r:id="rId16"/>
    <p:sldId id="271" r:id="rId17"/>
    <p:sldId id="279" r:id="rId18"/>
    <p:sldId id="259" r:id="rId19"/>
    <p:sldId id="258" r:id="rId20"/>
    <p:sldId id="263" r:id="rId21"/>
    <p:sldId id="266" r:id="rId22"/>
    <p:sldId id="260" r:id="rId23"/>
    <p:sldId id="280" r:id="rId24"/>
  </p:sldIdLst>
  <p:sldSz cx="9144000" cy="6858000" type="screen4x3"/>
  <p:notesSz cx="6858000" cy="9144000"/>
  <p:defaultTextStyle>
    <a:defPPr>
      <a:defRPr lang="en-US"/>
    </a:defPPr>
    <a:lvl1pPr marL="0" algn="l" defTabSz="914400" rtl="0" latinLnBrk="0">
      <a:defRPr sz="1800" kern="1200">
        <a:solidFill>
          <a:schemeClr val="tx1"/>
        </a:solidFill>
        <a:latin typeface="+mn-lt"/>
        <a:ea typeface="+mn-ea"/>
        <a:cs typeface="+mn-cs"/>
      </a:defRPr>
    </a:lvl1pPr>
    <a:lvl2pPr marL="457200" algn="l" defTabSz="914400" rtl="0" latinLnBrk="0">
      <a:defRPr sz="1800" kern="1200">
        <a:solidFill>
          <a:schemeClr val="tx1"/>
        </a:solidFill>
        <a:latin typeface="+mn-lt"/>
        <a:ea typeface="+mn-ea"/>
        <a:cs typeface="+mn-cs"/>
      </a:defRPr>
    </a:lvl2pPr>
    <a:lvl3pPr marL="914400" algn="l" defTabSz="914400" rtl="0" latinLnBrk="0">
      <a:defRPr sz="1800" kern="1200">
        <a:solidFill>
          <a:schemeClr val="tx1"/>
        </a:solidFill>
        <a:latin typeface="+mn-lt"/>
        <a:ea typeface="+mn-ea"/>
        <a:cs typeface="+mn-cs"/>
      </a:defRPr>
    </a:lvl3pPr>
    <a:lvl4pPr marL="1371600" algn="l" defTabSz="914400" rtl="0" latinLnBrk="0">
      <a:defRPr sz="1800" kern="1200">
        <a:solidFill>
          <a:schemeClr val="tx1"/>
        </a:solidFill>
        <a:latin typeface="+mn-lt"/>
        <a:ea typeface="+mn-ea"/>
        <a:cs typeface="+mn-cs"/>
      </a:defRPr>
    </a:lvl4pPr>
    <a:lvl5pPr marL="1828800" algn="l" defTabSz="914400" rtl="0" latinLnBrk="0">
      <a:defRPr sz="1800" kern="1200">
        <a:solidFill>
          <a:schemeClr val="tx1"/>
        </a:solidFill>
        <a:latin typeface="+mn-lt"/>
        <a:ea typeface="+mn-ea"/>
        <a:cs typeface="+mn-cs"/>
      </a:defRPr>
    </a:lvl5pPr>
    <a:lvl6pPr marL="2286000" algn="l" defTabSz="914400" rtl="0" latinLnBrk="0">
      <a:defRPr sz="1800" kern="1200">
        <a:solidFill>
          <a:schemeClr val="tx1"/>
        </a:solidFill>
        <a:latin typeface="+mn-lt"/>
        <a:ea typeface="+mn-ea"/>
        <a:cs typeface="+mn-cs"/>
      </a:defRPr>
    </a:lvl6pPr>
    <a:lvl7pPr marL="2743200" algn="l" defTabSz="914400" rtl="0" latinLnBrk="0">
      <a:defRPr sz="1800" kern="1200">
        <a:solidFill>
          <a:schemeClr val="tx1"/>
        </a:solidFill>
        <a:latin typeface="+mn-lt"/>
        <a:ea typeface="+mn-ea"/>
        <a:cs typeface="+mn-cs"/>
      </a:defRPr>
    </a:lvl7pPr>
    <a:lvl8pPr marL="3200400" algn="l" defTabSz="914400" rtl="0" latinLnBrk="0">
      <a:defRPr sz="1800" kern="1200">
        <a:solidFill>
          <a:schemeClr val="tx1"/>
        </a:solidFill>
        <a:latin typeface="+mn-lt"/>
        <a:ea typeface="+mn-ea"/>
        <a:cs typeface="+mn-cs"/>
      </a:defRPr>
    </a:lvl8pPr>
    <a:lvl9pPr marL="3657600" algn="l" defTabSz="914400" rtl="0" latinLnBrk="0">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3CC"/>
    <a:srgbClr val="2276BC"/>
    <a:srgbClr val="4F9ED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521" autoAdjust="0"/>
    <p:restoredTop sz="94660"/>
  </p:normalViewPr>
  <p:slideViewPr>
    <p:cSldViewPr>
      <p:cViewPr varScale="1">
        <p:scale>
          <a:sx n="65" d="100"/>
          <a:sy n="65" d="100"/>
        </p:scale>
        <p:origin x="-588" y="-11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090724A-0426-40B7-9FBA-148C3A13CFCA}"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ru-RU"/>
        </a:p>
      </dgm:t>
    </dgm:pt>
    <dgm:pt modelId="{A2B21469-4A62-4F4B-A478-D256A01B769B}">
      <dgm:prSet phldrT="[Текст]"/>
      <dgm:spPr/>
      <dgm:t>
        <a:bodyPr/>
        <a:lstStyle/>
        <a:p>
          <a:r>
            <a:rPr lang="ru-RU" dirty="0" smtClean="0"/>
            <a:t>Тезис</a:t>
          </a:r>
          <a:endParaRPr lang="ru-RU" dirty="0"/>
        </a:p>
      </dgm:t>
    </dgm:pt>
    <dgm:pt modelId="{B6A01393-AB9B-4671-84DC-531786B1C3D8}" type="parTrans" cxnId="{C0B43A96-7668-42AC-8DFA-BDCC34A9EFF4}">
      <dgm:prSet/>
      <dgm:spPr/>
      <dgm:t>
        <a:bodyPr/>
        <a:lstStyle/>
        <a:p>
          <a:endParaRPr lang="ru-RU"/>
        </a:p>
      </dgm:t>
    </dgm:pt>
    <dgm:pt modelId="{DBDB063D-C5B7-443E-9377-F6AAB4FA2531}" type="sibTrans" cxnId="{C0B43A96-7668-42AC-8DFA-BDCC34A9EFF4}">
      <dgm:prSet/>
      <dgm:spPr/>
      <dgm:t>
        <a:bodyPr/>
        <a:lstStyle/>
        <a:p>
          <a:endParaRPr lang="ru-RU"/>
        </a:p>
      </dgm:t>
    </dgm:pt>
    <dgm:pt modelId="{EFF491AB-C549-4D5A-828C-BAC397CACC83}">
      <dgm:prSet phldrT="[Текст]"/>
      <dgm:spPr/>
      <dgm:t>
        <a:bodyPr/>
        <a:lstStyle/>
        <a:p>
          <a:r>
            <a:rPr lang="ru-RU" dirty="0" smtClean="0"/>
            <a:t>Точно сформулирован</a:t>
          </a:r>
          <a:endParaRPr lang="ru-RU" dirty="0"/>
        </a:p>
      </dgm:t>
    </dgm:pt>
    <dgm:pt modelId="{0AAF3486-43A6-4348-A35E-CBA6C30EFD76}" type="parTrans" cxnId="{8CC82FBA-C9A4-4C2B-8656-58D5B3F690D4}">
      <dgm:prSet/>
      <dgm:spPr/>
      <dgm:t>
        <a:bodyPr/>
        <a:lstStyle/>
        <a:p>
          <a:endParaRPr lang="ru-RU"/>
        </a:p>
      </dgm:t>
    </dgm:pt>
    <dgm:pt modelId="{517DD808-4DC2-4267-825C-2B940D396189}" type="sibTrans" cxnId="{8CC82FBA-C9A4-4C2B-8656-58D5B3F690D4}">
      <dgm:prSet/>
      <dgm:spPr/>
      <dgm:t>
        <a:bodyPr/>
        <a:lstStyle/>
        <a:p>
          <a:endParaRPr lang="ru-RU"/>
        </a:p>
      </dgm:t>
    </dgm:pt>
    <dgm:pt modelId="{906060D8-868E-47BE-9EAB-27890996577A}">
      <dgm:prSet phldrT="[Текст]"/>
      <dgm:spPr/>
      <dgm:t>
        <a:bodyPr/>
        <a:lstStyle/>
        <a:p>
          <a:r>
            <a:rPr lang="ru-RU" dirty="0" smtClean="0"/>
            <a:t>Лаконичность</a:t>
          </a:r>
          <a:endParaRPr lang="ru-RU" dirty="0"/>
        </a:p>
      </dgm:t>
    </dgm:pt>
    <dgm:pt modelId="{5ED550D4-496D-4639-9AE0-F8BC10DA0DFA}" type="parTrans" cxnId="{6B123D31-2325-4863-9437-91225BEA8374}">
      <dgm:prSet/>
      <dgm:spPr/>
      <dgm:t>
        <a:bodyPr/>
        <a:lstStyle/>
        <a:p>
          <a:endParaRPr lang="ru-RU"/>
        </a:p>
      </dgm:t>
    </dgm:pt>
    <dgm:pt modelId="{21D58AE0-BED0-491A-91E8-DAA2C888F594}" type="sibTrans" cxnId="{6B123D31-2325-4863-9437-91225BEA8374}">
      <dgm:prSet/>
      <dgm:spPr/>
      <dgm:t>
        <a:bodyPr/>
        <a:lstStyle/>
        <a:p>
          <a:endParaRPr lang="ru-RU"/>
        </a:p>
      </dgm:t>
    </dgm:pt>
    <dgm:pt modelId="{FEA17DF6-5B24-4401-BEC0-017522190946}">
      <dgm:prSet phldrT="[Текст]"/>
      <dgm:spPr/>
      <dgm:t>
        <a:bodyPr/>
        <a:lstStyle/>
        <a:p>
          <a:r>
            <a:rPr lang="ru-RU" dirty="0" smtClean="0"/>
            <a:t>Аргумент</a:t>
          </a:r>
          <a:endParaRPr lang="ru-RU" dirty="0"/>
        </a:p>
      </dgm:t>
    </dgm:pt>
    <dgm:pt modelId="{3FF3E146-D48B-4B57-9C75-03C1F8310C43}" type="parTrans" cxnId="{80C66398-870B-4983-A69E-9DA6CEBF8E0B}">
      <dgm:prSet/>
      <dgm:spPr/>
      <dgm:t>
        <a:bodyPr/>
        <a:lstStyle/>
        <a:p>
          <a:endParaRPr lang="ru-RU"/>
        </a:p>
      </dgm:t>
    </dgm:pt>
    <dgm:pt modelId="{06149C05-C9C1-4AC0-B855-072823807E48}" type="sibTrans" cxnId="{80C66398-870B-4983-A69E-9DA6CEBF8E0B}">
      <dgm:prSet/>
      <dgm:spPr/>
      <dgm:t>
        <a:bodyPr/>
        <a:lstStyle/>
        <a:p>
          <a:endParaRPr lang="ru-RU"/>
        </a:p>
      </dgm:t>
    </dgm:pt>
    <dgm:pt modelId="{2CD11901-CEA3-4B02-A1CF-08F5FB48B683}">
      <dgm:prSet phldrT="[Текст]"/>
      <dgm:spPr/>
      <dgm:t>
        <a:bodyPr/>
        <a:lstStyle/>
        <a:p>
          <a:r>
            <a:rPr lang="ru-RU" dirty="0" smtClean="0"/>
            <a:t>Прямой</a:t>
          </a:r>
          <a:endParaRPr lang="ru-RU" dirty="0"/>
        </a:p>
      </dgm:t>
    </dgm:pt>
    <dgm:pt modelId="{D7170577-8AC4-42DB-A3D9-EA0F11B3EB67}" type="parTrans" cxnId="{0EE54E50-A7C2-4EDA-AF39-9321E7FDAFAE}">
      <dgm:prSet/>
      <dgm:spPr/>
      <dgm:t>
        <a:bodyPr/>
        <a:lstStyle/>
        <a:p>
          <a:endParaRPr lang="ru-RU"/>
        </a:p>
      </dgm:t>
    </dgm:pt>
    <dgm:pt modelId="{81CD1357-4919-4813-80DB-4429553DA9DD}" type="sibTrans" cxnId="{0EE54E50-A7C2-4EDA-AF39-9321E7FDAFAE}">
      <dgm:prSet/>
      <dgm:spPr/>
      <dgm:t>
        <a:bodyPr/>
        <a:lstStyle/>
        <a:p>
          <a:endParaRPr lang="ru-RU"/>
        </a:p>
      </dgm:t>
    </dgm:pt>
    <dgm:pt modelId="{DC20129C-8F17-4C6D-BBAD-4A8244692B5B}">
      <dgm:prSet phldrT="[Текст]"/>
      <dgm:spPr/>
      <dgm:t>
        <a:bodyPr/>
        <a:lstStyle/>
        <a:p>
          <a:r>
            <a:rPr lang="ru-RU" dirty="0" smtClean="0"/>
            <a:t>Косвенный</a:t>
          </a:r>
          <a:endParaRPr lang="ru-RU" dirty="0"/>
        </a:p>
      </dgm:t>
    </dgm:pt>
    <dgm:pt modelId="{1158A8F1-65AA-44A5-9D6A-53224C317EF4}" type="parTrans" cxnId="{861D4F95-F294-449E-8204-E57973C6C192}">
      <dgm:prSet/>
      <dgm:spPr/>
      <dgm:t>
        <a:bodyPr/>
        <a:lstStyle/>
        <a:p>
          <a:endParaRPr lang="ru-RU"/>
        </a:p>
      </dgm:t>
    </dgm:pt>
    <dgm:pt modelId="{6FDB3D31-1674-4880-BC1E-7C84E73C6365}" type="sibTrans" cxnId="{861D4F95-F294-449E-8204-E57973C6C192}">
      <dgm:prSet/>
      <dgm:spPr/>
      <dgm:t>
        <a:bodyPr/>
        <a:lstStyle/>
        <a:p>
          <a:endParaRPr lang="ru-RU"/>
        </a:p>
      </dgm:t>
    </dgm:pt>
    <dgm:pt modelId="{3BC16B19-BB1C-4EFA-BC3E-AD9A49069E6E}">
      <dgm:prSet phldrT="[Текст]"/>
      <dgm:spPr/>
      <dgm:t>
        <a:bodyPr/>
        <a:lstStyle/>
        <a:p>
          <a:r>
            <a:rPr lang="ru-RU" dirty="0" smtClean="0"/>
            <a:t>Демонстрация</a:t>
          </a:r>
          <a:endParaRPr lang="ru-RU" dirty="0"/>
        </a:p>
      </dgm:t>
    </dgm:pt>
    <dgm:pt modelId="{1600894F-6B74-41A1-87E0-17CF74344530}" type="parTrans" cxnId="{CCD90A64-B359-4886-A8EE-7A0B5B9A7CE3}">
      <dgm:prSet/>
      <dgm:spPr/>
      <dgm:t>
        <a:bodyPr/>
        <a:lstStyle/>
        <a:p>
          <a:endParaRPr lang="ru-RU"/>
        </a:p>
      </dgm:t>
    </dgm:pt>
    <dgm:pt modelId="{15765F28-8A6A-41BF-8451-8B145EDAC18D}" type="sibTrans" cxnId="{CCD90A64-B359-4886-A8EE-7A0B5B9A7CE3}">
      <dgm:prSet/>
      <dgm:spPr/>
      <dgm:t>
        <a:bodyPr/>
        <a:lstStyle/>
        <a:p>
          <a:endParaRPr lang="ru-RU"/>
        </a:p>
      </dgm:t>
    </dgm:pt>
    <dgm:pt modelId="{3F7121E0-ABF8-4958-8390-F46A30349FDC}">
      <dgm:prSet phldrT="[Текст]"/>
      <dgm:spPr/>
      <dgm:t>
        <a:bodyPr/>
        <a:lstStyle/>
        <a:p>
          <a:r>
            <a:rPr lang="ru-RU" dirty="0" smtClean="0"/>
            <a:t>Эффект</a:t>
          </a:r>
          <a:endParaRPr lang="ru-RU" dirty="0"/>
        </a:p>
      </dgm:t>
    </dgm:pt>
    <dgm:pt modelId="{AC8D327E-F606-484E-8840-3AC750E99A96}" type="parTrans" cxnId="{371B0CEA-4DA5-4252-A156-60499C6EF8F6}">
      <dgm:prSet/>
      <dgm:spPr/>
      <dgm:t>
        <a:bodyPr/>
        <a:lstStyle/>
        <a:p>
          <a:endParaRPr lang="ru-RU"/>
        </a:p>
      </dgm:t>
    </dgm:pt>
    <dgm:pt modelId="{76E62AAD-1CFB-4DAB-B584-D13554342AB2}" type="sibTrans" cxnId="{371B0CEA-4DA5-4252-A156-60499C6EF8F6}">
      <dgm:prSet/>
      <dgm:spPr/>
      <dgm:t>
        <a:bodyPr/>
        <a:lstStyle/>
        <a:p>
          <a:endParaRPr lang="ru-RU"/>
        </a:p>
      </dgm:t>
    </dgm:pt>
    <dgm:pt modelId="{F2A596AA-FF05-4F31-BB7B-22556C3C8145}">
      <dgm:prSet phldrT="[Текст]"/>
      <dgm:spPr/>
      <dgm:t>
        <a:bodyPr/>
        <a:lstStyle/>
        <a:p>
          <a:r>
            <a:rPr lang="ru-RU" dirty="0" smtClean="0"/>
            <a:t>Организованность</a:t>
          </a:r>
          <a:endParaRPr lang="ru-RU" dirty="0"/>
        </a:p>
      </dgm:t>
    </dgm:pt>
    <dgm:pt modelId="{7C37EF50-B5EB-4E42-960F-86E016F90F51}" type="parTrans" cxnId="{D348A9E1-E467-4836-9306-8540DED9754B}">
      <dgm:prSet/>
      <dgm:spPr/>
      <dgm:t>
        <a:bodyPr/>
        <a:lstStyle/>
        <a:p>
          <a:endParaRPr lang="ru-RU"/>
        </a:p>
      </dgm:t>
    </dgm:pt>
    <dgm:pt modelId="{8D48B8BE-676E-454D-88AE-4D040FF7758D}" type="sibTrans" cxnId="{D348A9E1-E467-4836-9306-8540DED9754B}">
      <dgm:prSet/>
      <dgm:spPr/>
      <dgm:t>
        <a:bodyPr/>
        <a:lstStyle/>
        <a:p>
          <a:endParaRPr lang="ru-RU"/>
        </a:p>
      </dgm:t>
    </dgm:pt>
    <dgm:pt modelId="{0FF2C50A-2967-4EB7-981C-C38372408738}" type="pres">
      <dgm:prSet presAssocID="{7090724A-0426-40B7-9FBA-148C3A13CFCA}" presName="linearFlow" presStyleCnt="0">
        <dgm:presLayoutVars>
          <dgm:dir/>
          <dgm:animLvl val="lvl"/>
          <dgm:resizeHandles val="exact"/>
        </dgm:presLayoutVars>
      </dgm:prSet>
      <dgm:spPr/>
      <dgm:t>
        <a:bodyPr/>
        <a:lstStyle/>
        <a:p>
          <a:endParaRPr lang="ru-RU"/>
        </a:p>
      </dgm:t>
    </dgm:pt>
    <dgm:pt modelId="{D748296C-9582-4797-8CF7-13997A85230C}" type="pres">
      <dgm:prSet presAssocID="{A2B21469-4A62-4F4B-A478-D256A01B769B}" presName="composite" presStyleCnt="0"/>
      <dgm:spPr/>
    </dgm:pt>
    <dgm:pt modelId="{8E3F5EB9-ECC6-4D08-8E2F-05405D203F2C}" type="pres">
      <dgm:prSet presAssocID="{A2B21469-4A62-4F4B-A478-D256A01B769B}" presName="parentText" presStyleLbl="alignNode1" presStyleIdx="0" presStyleCnt="3">
        <dgm:presLayoutVars>
          <dgm:chMax val="1"/>
          <dgm:bulletEnabled val="1"/>
        </dgm:presLayoutVars>
      </dgm:prSet>
      <dgm:spPr/>
      <dgm:t>
        <a:bodyPr/>
        <a:lstStyle/>
        <a:p>
          <a:endParaRPr lang="ru-RU"/>
        </a:p>
      </dgm:t>
    </dgm:pt>
    <dgm:pt modelId="{AE2E4FC6-F149-4D7E-8FF7-9E83B95D1BE4}" type="pres">
      <dgm:prSet presAssocID="{A2B21469-4A62-4F4B-A478-D256A01B769B}" presName="descendantText" presStyleLbl="alignAcc1" presStyleIdx="0" presStyleCnt="3">
        <dgm:presLayoutVars>
          <dgm:bulletEnabled val="1"/>
        </dgm:presLayoutVars>
      </dgm:prSet>
      <dgm:spPr/>
      <dgm:t>
        <a:bodyPr/>
        <a:lstStyle/>
        <a:p>
          <a:endParaRPr lang="ru-RU"/>
        </a:p>
      </dgm:t>
    </dgm:pt>
    <dgm:pt modelId="{4F60B11B-CE5F-4FB8-AB32-E597539A262A}" type="pres">
      <dgm:prSet presAssocID="{DBDB063D-C5B7-443E-9377-F6AAB4FA2531}" presName="sp" presStyleCnt="0"/>
      <dgm:spPr/>
    </dgm:pt>
    <dgm:pt modelId="{12EEF59B-AE77-43F2-864D-08DA0C1C244E}" type="pres">
      <dgm:prSet presAssocID="{FEA17DF6-5B24-4401-BEC0-017522190946}" presName="composite" presStyleCnt="0"/>
      <dgm:spPr/>
    </dgm:pt>
    <dgm:pt modelId="{89C331B3-3AC8-455F-A97C-37511933420C}" type="pres">
      <dgm:prSet presAssocID="{FEA17DF6-5B24-4401-BEC0-017522190946}" presName="parentText" presStyleLbl="alignNode1" presStyleIdx="1" presStyleCnt="3">
        <dgm:presLayoutVars>
          <dgm:chMax val="1"/>
          <dgm:bulletEnabled val="1"/>
        </dgm:presLayoutVars>
      </dgm:prSet>
      <dgm:spPr/>
      <dgm:t>
        <a:bodyPr/>
        <a:lstStyle/>
        <a:p>
          <a:endParaRPr lang="ru-RU"/>
        </a:p>
      </dgm:t>
    </dgm:pt>
    <dgm:pt modelId="{CD160041-12B2-4E6E-A0E0-B082CB489883}" type="pres">
      <dgm:prSet presAssocID="{FEA17DF6-5B24-4401-BEC0-017522190946}" presName="descendantText" presStyleLbl="alignAcc1" presStyleIdx="1" presStyleCnt="3" custLinFactNeighborX="-668" custLinFactNeighborY="-14541">
        <dgm:presLayoutVars>
          <dgm:bulletEnabled val="1"/>
        </dgm:presLayoutVars>
      </dgm:prSet>
      <dgm:spPr/>
      <dgm:t>
        <a:bodyPr/>
        <a:lstStyle/>
        <a:p>
          <a:endParaRPr lang="ru-RU"/>
        </a:p>
      </dgm:t>
    </dgm:pt>
    <dgm:pt modelId="{EEDFC32B-C72B-4B5F-BFD5-F0407EFAD531}" type="pres">
      <dgm:prSet presAssocID="{06149C05-C9C1-4AC0-B855-072823807E48}" presName="sp" presStyleCnt="0"/>
      <dgm:spPr/>
    </dgm:pt>
    <dgm:pt modelId="{46081A2A-07B2-4197-A9E7-80E0C0C6CD5E}" type="pres">
      <dgm:prSet presAssocID="{3BC16B19-BB1C-4EFA-BC3E-AD9A49069E6E}" presName="composite" presStyleCnt="0"/>
      <dgm:spPr/>
    </dgm:pt>
    <dgm:pt modelId="{8B37E99D-F78D-4909-85D7-2A874BF47793}" type="pres">
      <dgm:prSet presAssocID="{3BC16B19-BB1C-4EFA-BC3E-AD9A49069E6E}" presName="parentText" presStyleLbl="alignNode1" presStyleIdx="2" presStyleCnt="3">
        <dgm:presLayoutVars>
          <dgm:chMax val="1"/>
          <dgm:bulletEnabled val="1"/>
        </dgm:presLayoutVars>
      </dgm:prSet>
      <dgm:spPr/>
      <dgm:t>
        <a:bodyPr/>
        <a:lstStyle/>
        <a:p>
          <a:endParaRPr lang="ru-RU"/>
        </a:p>
      </dgm:t>
    </dgm:pt>
    <dgm:pt modelId="{EF050448-1F2E-4D37-87B0-D98381BC09DE}" type="pres">
      <dgm:prSet presAssocID="{3BC16B19-BB1C-4EFA-BC3E-AD9A49069E6E}" presName="descendantText" presStyleLbl="alignAcc1" presStyleIdx="2" presStyleCnt="3">
        <dgm:presLayoutVars>
          <dgm:bulletEnabled val="1"/>
        </dgm:presLayoutVars>
      </dgm:prSet>
      <dgm:spPr/>
      <dgm:t>
        <a:bodyPr/>
        <a:lstStyle/>
        <a:p>
          <a:endParaRPr lang="ru-RU"/>
        </a:p>
      </dgm:t>
    </dgm:pt>
  </dgm:ptLst>
  <dgm:cxnLst>
    <dgm:cxn modelId="{69664C72-56FC-42FA-A1EF-DA15C7164288}" type="presOf" srcId="{906060D8-868E-47BE-9EAB-27890996577A}" destId="{AE2E4FC6-F149-4D7E-8FF7-9E83B95D1BE4}" srcOrd="0" destOrd="1" presId="urn:microsoft.com/office/officeart/2005/8/layout/chevron2"/>
    <dgm:cxn modelId="{011C2CEB-B718-4AF4-903D-DFB7A429D687}" type="presOf" srcId="{3F7121E0-ABF8-4958-8390-F46A30349FDC}" destId="{EF050448-1F2E-4D37-87B0-D98381BC09DE}" srcOrd="0" destOrd="0" presId="urn:microsoft.com/office/officeart/2005/8/layout/chevron2"/>
    <dgm:cxn modelId="{C8371D4E-6F09-4F9E-BFA3-8197894A0DD4}" type="presOf" srcId="{F2A596AA-FF05-4F31-BB7B-22556C3C8145}" destId="{EF050448-1F2E-4D37-87B0-D98381BC09DE}" srcOrd="0" destOrd="1" presId="urn:microsoft.com/office/officeart/2005/8/layout/chevron2"/>
    <dgm:cxn modelId="{72620C7A-4AD9-41A0-B201-DE90461B8FE0}" type="presOf" srcId="{DC20129C-8F17-4C6D-BBAD-4A8244692B5B}" destId="{CD160041-12B2-4E6E-A0E0-B082CB489883}" srcOrd="0" destOrd="1" presId="urn:microsoft.com/office/officeart/2005/8/layout/chevron2"/>
    <dgm:cxn modelId="{8CC82FBA-C9A4-4C2B-8656-58D5B3F690D4}" srcId="{A2B21469-4A62-4F4B-A478-D256A01B769B}" destId="{EFF491AB-C549-4D5A-828C-BAC397CACC83}" srcOrd="0" destOrd="0" parTransId="{0AAF3486-43A6-4348-A35E-CBA6C30EFD76}" sibTransId="{517DD808-4DC2-4267-825C-2B940D396189}"/>
    <dgm:cxn modelId="{4FB119C6-F697-4CFE-B63C-7CBDDCE60D1E}" type="presOf" srcId="{EFF491AB-C549-4D5A-828C-BAC397CACC83}" destId="{AE2E4FC6-F149-4D7E-8FF7-9E83B95D1BE4}" srcOrd="0" destOrd="0" presId="urn:microsoft.com/office/officeart/2005/8/layout/chevron2"/>
    <dgm:cxn modelId="{E99A7BF5-FF9F-4DFA-95ED-7A5645153346}" type="presOf" srcId="{FEA17DF6-5B24-4401-BEC0-017522190946}" destId="{89C331B3-3AC8-455F-A97C-37511933420C}" srcOrd="0" destOrd="0" presId="urn:microsoft.com/office/officeart/2005/8/layout/chevron2"/>
    <dgm:cxn modelId="{A995C8B6-44F8-417D-BCE0-D01E5872C5C8}" type="presOf" srcId="{3BC16B19-BB1C-4EFA-BC3E-AD9A49069E6E}" destId="{8B37E99D-F78D-4909-85D7-2A874BF47793}" srcOrd="0" destOrd="0" presId="urn:microsoft.com/office/officeart/2005/8/layout/chevron2"/>
    <dgm:cxn modelId="{D348A9E1-E467-4836-9306-8540DED9754B}" srcId="{3BC16B19-BB1C-4EFA-BC3E-AD9A49069E6E}" destId="{F2A596AA-FF05-4F31-BB7B-22556C3C8145}" srcOrd="1" destOrd="0" parTransId="{7C37EF50-B5EB-4E42-960F-86E016F90F51}" sibTransId="{8D48B8BE-676E-454D-88AE-4D040FF7758D}"/>
    <dgm:cxn modelId="{80C66398-870B-4983-A69E-9DA6CEBF8E0B}" srcId="{7090724A-0426-40B7-9FBA-148C3A13CFCA}" destId="{FEA17DF6-5B24-4401-BEC0-017522190946}" srcOrd="1" destOrd="0" parTransId="{3FF3E146-D48B-4B57-9C75-03C1F8310C43}" sibTransId="{06149C05-C9C1-4AC0-B855-072823807E48}"/>
    <dgm:cxn modelId="{6B123D31-2325-4863-9437-91225BEA8374}" srcId="{A2B21469-4A62-4F4B-A478-D256A01B769B}" destId="{906060D8-868E-47BE-9EAB-27890996577A}" srcOrd="1" destOrd="0" parTransId="{5ED550D4-496D-4639-9AE0-F8BC10DA0DFA}" sibTransId="{21D58AE0-BED0-491A-91E8-DAA2C888F594}"/>
    <dgm:cxn modelId="{CCD90A64-B359-4886-A8EE-7A0B5B9A7CE3}" srcId="{7090724A-0426-40B7-9FBA-148C3A13CFCA}" destId="{3BC16B19-BB1C-4EFA-BC3E-AD9A49069E6E}" srcOrd="2" destOrd="0" parTransId="{1600894F-6B74-41A1-87E0-17CF74344530}" sibTransId="{15765F28-8A6A-41BF-8451-8B145EDAC18D}"/>
    <dgm:cxn modelId="{C0B43A96-7668-42AC-8DFA-BDCC34A9EFF4}" srcId="{7090724A-0426-40B7-9FBA-148C3A13CFCA}" destId="{A2B21469-4A62-4F4B-A478-D256A01B769B}" srcOrd="0" destOrd="0" parTransId="{B6A01393-AB9B-4671-84DC-531786B1C3D8}" sibTransId="{DBDB063D-C5B7-443E-9377-F6AAB4FA2531}"/>
    <dgm:cxn modelId="{8A440E95-950A-459C-8B89-162AE33F576B}" type="presOf" srcId="{7090724A-0426-40B7-9FBA-148C3A13CFCA}" destId="{0FF2C50A-2967-4EB7-981C-C38372408738}" srcOrd="0" destOrd="0" presId="urn:microsoft.com/office/officeart/2005/8/layout/chevron2"/>
    <dgm:cxn modelId="{AA3423FA-F78F-40CC-B822-FBB11D015DFB}" type="presOf" srcId="{A2B21469-4A62-4F4B-A478-D256A01B769B}" destId="{8E3F5EB9-ECC6-4D08-8E2F-05405D203F2C}" srcOrd="0" destOrd="0" presId="urn:microsoft.com/office/officeart/2005/8/layout/chevron2"/>
    <dgm:cxn modelId="{3585A09B-CBEB-484C-B99D-B7BAEC69405A}" type="presOf" srcId="{2CD11901-CEA3-4B02-A1CF-08F5FB48B683}" destId="{CD160041-12B2-4E6E-A0E0-B082CB489883}" srcOrd="0" destOrd="0" presId="urn:microsoft.com/office/officeart/2005/8/layout/chevron2"/>
    <dgm:cxn modelId="{861D4F95-F294-449E-8204-E57973C6C192}" srcId="{FEA17DF6-5B24-4401-BEC0-017522190946}" destId="{DC20129C-8F17-4C6D-BBAD-4A8244692B5B}" srcOrd="1" destOrd="0" parTransId="{1158A8F1-65AA-44A5-9D6A-53224C317EF4}" sibTransId="{6FDB3D31-1674-4880-BC1E-7C84E73C6365}"/>
    <dgm:cxn modelId="{371B0CEA-4DA5-4252-A156-60499C6EF8F6}" srcId="{3BC16B19-BB1C-4EFA-BC3E-AD9A49069E6E}" destId="{3F7121E0-ABF8-4958-8390-F46A30349FDC}" srcOrd="0" destOrd="0" parTransId="{AC8D327E-F606-484E-8840-3AC750E99A96}" sibTransId="{76E62AAD-1CFB-4DAB-B584-D13554342AB2}"/>
    <dgm:cxn modelId="{0EE54E50-A7C2-4EDA-AF39-9321E7FDAFAE}" srcId="{FEA17DF6-5B24-4401-BEC0-017522190946}" destId="{2CD11901-CEA3-4B02-A1CF-08F5FB48B683}" srcOrd="0" destOrd="0" parTransId="{D7170577-8AC4-42DB-A3D9-EA0F11B3EB67}" sibTransId="{81CD1357-4919-4813-80DB-4429553DA9DD}"/>
    <dgm:cxn modelId="{A14A21B7-A634-445C-B8C4-184F989FA537}" type="presParOf" srcId="{0FF2C50A-2967-4EB7-981C-C38372408738}" destId="{D748296C-9582-4797-8CF7-13997A85230C}" srcOrd="0" destOrd="0" presId="urn:microsoft.com/office/officeart/2005/8/layout/chevron2"/>
    <dgm:cxn modelId="{9ED8FC2E-CD6A-4310-B1AC-50042A43552A}" type="presParOf" srcId="{D748296C-9582-4797-8CF7-13997A85230C}" destId="{8E3F5EB9-ECC6-4D08-8E2F-05405D203F2C}" srcOrd="0" destOrd="0" presId="urn:microsoft.com/office/officeart/2005/8/layout/chevron2"/>
    <dgm:cxn modelId="{38F6FCC0-A45C-4599-B03C-721B12368A5E}" type="presParOf" srcId="{D748296C-9582-4797-8CF7-13997A85230C}" destId="{AE2E4FC6-F149-4D7E-8FF7-9E83B95D1BE4}" srcOrd="1" destOrd="0" presId="urn:microsoft.com/office/officeart/2005/8/layout/chevron2"/>
    <dgm:cxn modelId="{613D39E7-E852-4CAD-8A1F-8848B827B637}" type="presParOf" srcId="{0FF2C50A-2967-4EB7-981C-C38372408738}" destId="{4F60B11B-CE5F-4FB8-AB32-E597539A262A}" srcOrd="1" destOrd="0" presId="urn:microsoft.com/office/officeart/2005/8/layout/chevron2"/>
    <dgm:cxn modelId="{4E86418C-8AAC-405D-A44A-5F441519F6BD}" type="presParOf" srcId="{0FF2C50A-2967-4EB7-981C-C38372408738}" destId="{12EEF59B-AE77-43F2-864D-08DA0C1C244E}" srcOrd="2" destOrd="0" presId="urn:microsoft.com/office/officeart/2005/8/layout/chevron2"/>
    <dgm:cxn modelId="{137A428B-7849-4288-A3CB-8ED8730C3828}" type="presParOf" srcId="{12EEF59B-AE77-43F2-864D-08DA0C1C244E}" destId="{89C331B3-3AC8-455F-A97C-37511933420C}" srcOrd="0" destOrd="0" presId="urn:microsoft.com/office/officeart/2005/8/layout/chevron2"/>
    <dgm:cxn modelId="{D42BDEC7-4FE6-474D-A591-FF89ED5A151E}" type="presParOf" srcId="{12EEF59B-AE77-43F2-864D-08DA0C1C244E}" destId="{CD160041-12B2-4E6E-A0E0-B082CB489883}" srcOrd="1" destOrd="0" presId="urn:microsoft.com/office/officeart/2005/8/layout/chevron2"/>
    <dgm:cxn modelId="{C2519118-3BFE-4A0C-81BE-2E6362AC4E5B}" type="presParOf" srcId="{0FF2C50A-2967-4EB7-981C-C38372408738}" destId="{EEDFC32B-C72B-4B5F-BFD5-F0407EFAD531}" srcOrd="3" destOrd="0" presId="urn:microsoft.com/office/officeart/2005/8/layout/chevron2"/>
    <dgm:cxn modelId="{3D5DEE8A-4AF3-447B-82CC-4B04E191B826}" type="presParOf" srcId="{0FF2C50A-2967-4EB7-981C-C38372408738}" destId="{46081A2A-07B2-4197-A9E7-80E0C0C6CD5E}" srcOrd="4" destOrd="0" presId="urn:microsoft.com/office/officeart/2005/8/layout/chevron2"/>
    <dgm:cxn modelId="{F2E4B909-BE59-4043-8F4F-9438B1BAB297}" type="presParOf" srcId="{46081A2A-07B2-4197-A9E7-80E0C0C6CD5E}" destId="{8B37E99D-F78D-4909-85D7-2A874BF47793}" srcOrd="0" destOrd="0" presId="urn:microsoft.com/office/officeart/2005/8/layout/chevron2"/>
    <dgm:cxn modelId="{81226752-1B48-4BFA-B0CA-DEE3A4D0872B}" type="presParOf" srcId="{46081A2A-07B2-4197-A9E7-80E0C0C6CD5E}" destId="{EF050448-1F2E-4D37-87B0-D98381BC09DE}" srcOrd="1" destOrd="0" presId="urn:microsoft.com/office/officeart/2005/8/layout/chevron2"/>
  </dgm:cxnLst>
  <dgm:bg/>
  <dgm:whole/>
</dgm:dataModel>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D53E69D-1FE4-4D7A-A3E7-FE021F37F73E}" type="datetimeFigureOut">
              <a:rPr lang="ru-RU" smtClean="0"/>
              <a:t>09.04.2012</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3ED3862-EBBD-40B3-8C02-C620F6F0A412}" type="slidenum">
              <a:rPr lang="ru-RU" smtClean="0"/>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53ED3862-EBBD-40B3-8C02-C620F6F0A412}" type="slidenum">
              <a:rPr lang="ru-RU" smtClean="0"/>
              <a:t>23</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14" name="Заголовок 13"/>
          <p:cNvSpPr>
            <a:spLocks noGrp="1"/>
          </p:cNvSpPr>
          <p:nvPr>
            <p:ph type="ctrTitle"/>
          </p:nvPr>
        </p:nvSpPr>
        <p:spPr>
          <a:xfrm>
            <a:off x="1432560" y="359898"/>
            <a:ext cx="7406640" cy="1472184"/>
          </a:xfrm>
        </p:spPr>
        <p:txBody>
          <a:bodyPr anchor="b"/>
          <a:lstStyle>
            <a:lvl1pPr algn="l">
              <a:defRPr/>
            </a:lvl1pPr>
            <a:extLst/>
          </a:lstStyle>
          <a:p>
            <a:r>
              <a:rPr kumimoji="0" lang="ru-RU" smtClean="0"/>
              <a:t>Образец заголовка</a:t>
            </a:r>
            <a:endParaRPr kumimoji="0" lang="en-US"/>
          </a:p>
        </p:txBody>
      </p:sp>
      <p:sp>
        <p:nvSpPr>
          <p:cNvPr id="22" name="Подзаголовок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7" name="Дата 6"/>
          <p:cNvSpPr>
            <a:spLocks noGrp="1"/>
          </p:cNvSpPr>
          <p:nvPr>
            <p:ph type="dt" sz="half" idx="10"/>
          </p:nvPr>
        </p:nvSpPr>
        <p:spPr/>
        <p:txBody>
          <a:bodyPr/>
          <a:lstStyle>
            <a:extLst/>
          </a:lstStyle>
          <a:p>
            <a:fld id="{7EAF463A-BC7C-46EE-9F1E-7F377CCA4891}" type="datetimeFigureOut">
              <a:rPr lang="en-US" smtClean="0"/>
              <a:pPr/>
              <a:t>4/9/2012</a:t>
            </a:fld>
            <a:endParaRPr lang="en-US"/>
          </a:p>
        </p:txBody>
      </p:sp>
      <p:sp>
        <p:nvSpPr>
          <p:cNvPr id="20" name="Нижний колонтитул 19"/>
          <p:cNvSpPr>
            <a:spLocks noGrp="1"/>
          </p:cNvSpPr>
          <p:nvPr>
            <p:ph type="ftr" sz="quarter" idx="11"/>
          </p:nvPr>
        </p:nvSpPr>
        <p:spPr/>
        <p:txBody>
          <a:bodyPr/>
          <a:lstStyle>
            <a:extLst/>
          </a:lstStyle>
          <a:p>
            <a:endParaRPr lang="en-US"/>
          </a:p>
        </p:txBody>
      </p:sp>
      <p:sp>
        <p:nvSpPr>
          <p:cNvPr id="10" name="Номер слайда 9"/>
          <p:cNvSpPr>
            <a:spLocks noGrp="1"/>
          </p:cNvSpPr>
          <p:nvPr>
            <p:ph type="sldNum" sz="quarter" idx="12"/>
          </p:nvPr>
        </p:nvSpPr>
        <p:spPr/>
        <p:txBody>
          <a:bodyPr/>
          <a:lstStyle>
            <a:extLst/>
          </a:lstStyle>
          <a:p>
            <a:fld id="{A483448D-3A78-4528-A469-B745A65DA480}" type="slidenum">
              <a:rPr lang="en-US" smtClean="0"/>
              <a:pPr/>
              <a:t>‹#›</a:t>
            </a:fld>
            <a:endParaRPr lang="en-US"/>
          </a:p>
        </p:txBody>
      </p:sp>
      <p:sp>
        <p:nvSpPr>
          <p:cNvPr id="8" name="Овал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Овал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7EAF463A-BC7C-46EE-9F1E-7F377CCA4891}" type="datetimeFigureOut">
              <a:rPr lang="en-US" smtClean="0"/>
              <a:pPr/>
              <a:t>4/9/2012</a:t>
            </a:fld>
            <a:endParaRPr lang="en-US"/>
          </a:p>
        </p:txBody>
      </p:sp>
      <p:sp>
        <p:nvSpPr>
          <p:cNvPr id="5" name="Нижний колонтитул 4"/>
          <p:cNvSpPr>
            <a:spLocks noGrp="1"/>
          </p:cNvSpPr>
          <p:nvPr>
            <p:ph type="ftr" sz="quarter" idx="11"/>
          </p:nvPr>
        </p:nvSpPr>
        <p:spPr/>
        <p:txBody>
          <a:bodyPr/>
          <a:lstStyle>
            <a:extLst/>
          </a:lstStyle>
          <a:p>
            <a:endParaRPr lang="en-US"/>
          </a:p>
        </p:txBody>
      </p:sp>
      <p:sp>
        <p:nvSpPr>
          <p:cNvPr id="6" name="Номер слайда 5"/>
          <p:cNvSpPr>
            <a:spLocks noGrp="1"/>
          </p:cNvSpPr>
          <p:nvPr>
            <p:ph type="sldNum" sz="quarter" idx="12"/>
          </p:nvPr>
        </p:nvSpPr>
        <p:spPr/>
        <p:txBody>
          <a:bodyPr/>
          <a:lstStyle>
            <a:extLst/>
          </a:lstStyle>
          <a:p>
            <a:fld id="{A483448D-3A78-4528-A469-B745A65DA48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274639"/>
            <a:ext cx="1828800" cy="5851525"/>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1143000" y="274640"/>
            <a:ext cx="55626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7EAF463A-BC7C-46EE-9F1E-7F377CCA4891}" type="datetimeFigureOut">
              <a:rPr lang="en-US" smtClean="0"/>
              <a:pPr/>
              <a:t>4/9/2012</a:t>
            </a:fld>
            <a:endParaRPr lang="en-US"/>
          </a:p>
        </p:txBody>
      </p:sp>
      <p:sp>
        <p:nvSpPr>
          <p:cNvPr id="5" name="Нижний колонтитул 4"/>
          <p:cNvSpPr>
            <a:spLocks noGrp="1"/>
          </p:cNvSpPr>
          <p:nvPr>
            <p:ph type="ftr" sz="quarter" idx="11"/>
          </p:nvPr>
        </p:nvSpPr>
        <p:spPr/>
        <p:txBody>
          <a:bodyPr/>
          <a:lstStyle>
            <a:extLst/>
          </a:lstStyle>
          <a:p>
            <a:endParaRPr lang="en-US"/>
          </a:p>
        </p:txBody>
      </p:sp>
      <p:sp>
        <p:nvSpPr>
          <p:cNvPr id="6" name="Номер слайда 5"/>
          <p:cNvSpPr>
            <a:spLocks noGrp="1"/>
          </p:cNvSpPr>
          <p:nvPr>
            <p:ph type="sldNum" sz="quarter" idx="12"/>
          </p:nvPr>
        </p:nvSpPr>
        <p:spPr/>
        <p:txBody>
          <a:bodyPr/>
          <a:lstStyle>
            <a:extLst/>
          </a:lstStyle>
          <a:p>
            <a:fld id="{A483448D-3A78-4528-A469-B745A65DA48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7EAF463A-BC7C-46EE-9F1E-7F377CCA4891}" type="datetimeFigureOut">
              <a:rPr lang="en-US" smtClean="0"/>
              <a:pPr/>
              <a:t>4/9/2012</a:t>
            </a:fld>
            <a:endParaRPr lang="en-US"/>
          </a:p>
        </p:txBody>
      </p:sp>
      <p:sp>
        <p:nvSpPr>
          <p:cNvPr id="5" name="Нижний колонтитул 4"/>
          <p:cNvSpPr>
            <a:spLocks noGrp="1"/>
          </p:cNvSpPr>
          <p:nvPr>
            <p:ph type="ftr" sz="quarter" idx="11"/>
          </p:nvPr>
        </p:nvSpPr>
        <p:spPr/>
        <p:txBody>
          <a:bodyPr/>
          <a:lstStyle>
            <a:extLst/>
          </a:lstStyle>
          <a:p>
            <a:endParaRPr lang="en-US"/>
          </a:p>
        </p:txBody>
      </p:sp>
      <p:sp>
        <p:nvSpPr>
          <p:cNvPr id="6" name="Номер слайда 5"/>
          <p:cNvSpPr>
            <a:spLocks noGrp="1"/>
          </p:cNvSpPr>
          <p:nvPr>
            <p:ph type="sldNum" sz="quarter" idx="12"/>
          </p:nvPr>
        </p:nvSpPr>
        <p:spPr/>
        <p:txBody>
          <a:bodyPr/>
          <a:lstStyle>
            <a:extLst/>
          </a:lstStyle>
          <a:p>
            <a:fld id="{A483448D-3A78-4528-A469-B745A65DA48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Прямоугольник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7EAF463A-BC7C-46EE-9F1E-7F377CCA4891}" type="datetimeFigureOut">
              <a:rPr lang="en-US" smtClean="0"/>
              <a:pPr/>
              <a:t>4/9/2012</a:t>
            </a:fld>
            <a:endParaRPr lang="en-US"/>
          </a:p>
        </p:txBody>
      </p:sp>
      <p:sp>
        <p:nvSpPr>
          <p:cNvPr id="5" name="Нижний колонтитул 4"/>
          <p:cNvSpPr>
            <a:spLocks noGrp="1"/>
          </p:cNvSpPr>
          <p:nvPr>
            <p:ph type="ftr" sz="quarter" idx="11"/>
          </p:nvPr>
        </p:nvSpPr>
        <p:spPr/>
        <p:txBody>
          <a:bodyPr/>
          <a:lstStyle>
            <a:extLst/>
          </a:lstStyle>
          <a:p>
            <a:endParaRPr lang="en-US"/>
          </a:p>
        </p:txBody>
      </p:sp>
      <p:sp>
        <p:nvSpPr>
          <p:cNvPr id="6" name="Номер слайда 5"/>
          <p:cNvSpPr>
            <a:spLocks noGrp="1"/>
          </p:cNvSpPr>
          <p:nvPr>
            <p:ph type="sldNum" sz="quarter" idx="12"/>
          </p:nvPr>
        </p:nvSpPr>
        <p:spPr/>
        <p:txBody>
          <a:bodyPr/>
          <a:lstStyle>
            <a:extLst/>
          </a:lstStyle>
          <a:p>
            <a:fld id="{A483448D-3A78-4528-A469-B745A65DA480}" type="slidenum">
              <a:rPr lang="en-US" smtClean="0"/>
              <a:pPr/>
              <a:t>‹#›</a:t>
            </a:fld>
            <a:endParaRPr lang="en-US"/>
          </a:p>
        </p:txBody>
      </p:sp>
      <p:sp>
        <p:nvSpPr>
          <p:cNvPr id="10" name="Прямоугольник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Овал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Овал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7EAF463A-BC7C-46EE-9F1E-7F377CCA4891}" type="datetimeFigureOut">
              <a:rPr lang="en-US" smtClean="0"/>
              <a:pPr/>
              <a:t>4/9/2012</a:t>
            </a:fld>
            <a:endParaRPr lang="en-US"/>
          </a:p>
        </p:txBody>
      </p:sp>
      <p:sp>
        <p:nvSpPr>
          <p:cNvPr id="6" name="Нижний колонтитул 5"/>
          <p:cNvSpPr>
            <a:spLocks noGrp="1"/>
          </p:cNvSpPr>
          <p:nvPr>
            <p:ph type="ftr" sz="quarter" idx="11"/>
          </p:nvPr>
        </p:nvSpPr>
        <p:spPr/>
        <p:txBody>
          <a:bodyPr/>
          <a:lstStyle>
            <a:extLst/>
          </a:lstStyle>
          <a:p>
            <a:endParaRPr lang="en-US"/>
          </a:p>
        </p:txBody>
      </p:sp>
      <p:sp>
        <p:nvSpPr>
          <p:cNvPr id="7" name="Номер слайда 6"/>
          <p:cNvSpPr>
            <a:spLocks noGrp="1"/>
          </p:cNvSpPr>
          <p:nvPr>
            <p:ph type="sldNum" sz="quarter" idx="12"/>
          </p:nvPr>
        </p:nvSpPr>
        <p:spPr/>
        <p:txBody>
          <a:bodyPr/>
          <a:lstStyle>
            <a:extLst/>
          </a:lstStyle>
          <a:p>
            <a:fld id="{A483448D-3A78-4528-A469-B745A65DA48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7EAF463A-BC7C-46EE-9F1E-7F377CCA4891}" type="datetimeFigureOut">
              <a:rPr lang="en-US" smtClean="0"/>
              <a:pPr/>
              <a:t>4/9/2012</a:t>
            </a:fld>
            <a:endParaRPr lang="en-US"/>
          </a:p>
        </p:txBody>
      </p:sp>
      <p:sp>
        <p:nvSpPr>
          <p:cNvPr id="8" name="Нижний колонтитул 7"/>
          <p:cNvSpPr>
            <a:spLocks noGrp="1"/>
          </p:cNvSpPr>
          <p:nvPr>
            <p:ph type="ftr" sz="quarter" idx="11"/>
          </p:nvPr>
        </p:nvSpPr>
        <p:spPr/>
        <p:txBody>
          <a:bodyPr/>
          <a:lstStyle>
            <a:extLst/>
          </a:lstStyle>
          <a:p>
            <a:endParaRPr lang="en-US"/>
          </a:p>
        </p:txBody>
      </p:sp>
      <p:sp>
        <p:nvSpPr>
          <p:cNvPr id="9" name="Номер слайда 8"/>
          <p:cNvSpPr>
            <a:spLocks noGrp="1"/>
          </p:cNvSpPr>
          <p:nvPr>
            <p:ph type="sldNum" sz="quarter" idx="12"/>
          </p:nvPr>
        </p:nvSpPr>
        <p:spPr/>
        <p:txBody>
          <a:bodyPr/>
          <a:lstStyle>
            <a:extLst/>
          </a:lstStyle>
          <a:p>
            <a:fld id="{A483448D-3A78-4528-A469-B745A65DA48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nchor="ct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7EAF463A-BC7C-46EE-9F1E-7F377CCA4891}" type="datetimeFigureOut">
              <a:rPr lang="en-US" smtClean="0"/>
              <a:pPr/>
              <a:t>4/9/2012</a:t>
            </a:fld>
            <a:endParaRPr lang="en-US"/>
          </a:p>
        </p:txBody>
      </p:sp>
      <p:sp>
        <p:nvSpPr>
          <p:cNvPr id="4" name="Нижний колонтитул 3"/>
          <p:cNvSpPr>
            <a:spLocks noGrp="1"/>
          </p:cNvSpPr>
          <p:nvPr>
            <p:ph type="ftr" sz="quarter" idx="11"/>
          </p:nvPr>
        </p:nvSpPr>
        <p:spPr/>
        <p:txBody>
          <a:bodyPr/>
          <a:lstStyle>
            <a:extLst/>
          </a:lstStyle>
          <a:p>
            <a:endParaRPr lang="en-US"/>
          </a:p>
        </p:txBody>
      </p:sp>
      <p:sp>
        <p:nvSpPr>
          <p:cNvPr id="5" name="Номер слайда 4"/>
          <p:cNvSpPr>
            <a:spLocks noGrp="1"/>
          </p:cNvSpPr>
          <p:nvPr>
            <p:ph type="sldNum" sz="quarter" idx="12"/>
          </p:nvPr>
        </p:nvSpPr>
        <p:spPr/>
        <p:txBody>
          <a:bodyPr/>
          <a:lstStyle>
            <a:extLst/>
          </a:lstStyle>
          <a:p>
            <a:fld id="{A483448D-3A78-4528-A469-B745A65DA48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Прямоугольник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Дата 1"/>
          <p:cNvSpPr>
            <a:spLocks noGrp="1"/>
          </p:cNvSpPr>
          <p:nvPr>
            <p:ph type="dt" sz="half" idx="10"/>
          </p:nvPr>
        </p:nvSpPr>
        <p:spPr/>
        <p:txBody>
          <a:bodyPr/>
          <a:lstStyle>
            <a:extLst/>
          </a:lstStyle>
          <a:p>
            <a:fld id="{7EAF463A-BC7C-46EE-9F1E-7F377CCA4891}" type="datetimeFigureOut">
              <a:rPr lang="en-US" smtClean="0"/>
              <a:pPr/>
              <a:t>4/9/2012</a:t>
            </a:fld>
            <a:endParaRPr lang="en-US"/>
          </a:p>
        </p:txBody>
      </p:sp>
      <p:sp>
        <p:nvSpPr>
          <p:cNvPr id="3" name="Нижний колонтитул 2"/>
          <p:cNvSpPr>
            <a:spLocks noGrp="1"/>
          </p:cNvSpPr>
          <p:nvPr>
            <p:ph type="ftr" sz="quarter" idx="11"/>
          </p:nvPr>
        </p:nvSpPr>
        <p:spPr/>
        <p:txBody>
          <a:bodyPr/>
          <a:lstStyle>
            <a:extLst/>
          </a:lstStyle>
          <a:p>
            <a:endParaRPr lang="en-US"/>
          </a:p>
        </p:txBody>
      </p:sp>
      <p:sp>
        <p:nvSpPr>
          <p:cNvPr id="4" name="Номер слайда 3"/>
          <p:cNvSpPr>
            <a:spLocks noGrp="1"/>
          </p:cNvSpPr>
          <p:nvPr>
            <p:ph type="sldNum" sz="quarter" idx="12"/>
          </p:nvPr>
        </p:nvSpPr>
        <p:spPr/>
        <p:txBody>
          <a:bodyPr/>
          <a:lstStyle>
            <a:extLst/>
          </a:lstStyle>
          <a:p>
            <a:fld id="{A483448D-3A78-4528-A469-B745A65DA480}" type="slidenum">
              <a:rPr lang="en-US" smtClean="0"/>
              <a:pPr/>
              <a:t>‹#›</a:t>
            </a:fld>
            <a:endParaRPr lang="en-US"/>
          </a:p>
        </p:txBody>
      </p:sp>
      <p:sp>
        <p:nvSpPr>
          <p:cNvPr id="6" name="Прямоугольник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7EAF463A-BC7C-46EE-9F1E-7F377CCA4891}" type="datetimeFigureOut">
              <a:rPr lang="en-US" smtClean="0"/>
              <a:pPr/>
              <a:t>4/9/2012</a:t>
            </a:fld>
            <a:endParaRPr lang="en-US"/>
          </a:p>
        </p:txBody>
      </p:sp>
      <p:sp>
        <p:nvSpPr>
          <p:cNvPr id="6" name="Нижний колонтитул 5"/>
          <p:cNvSpPr>
            <a:spLocks noGrp="1"/>
          </p:cNvSpPr>
          <p:nvPr>
            <p:ph type="ftr" sz="quarter" idx="11"/>
          </p:nvPr>
        </p:nvSpPr>
        <p:spPr/>
        <p:txBody>
          <a:bodyPr/>
          <a:lstStyle>
            <a:extLst/>
          </a:lstStyle>
          <a:p>
            <a:endParaRPr lang="en-US"/>
          </a:p>
        </p:txBody>
      </p:sp>
      <p:sp>
        <p:nvSpPr>
          <p:cNvPr id="7" name="Номер слайда 6"/>
          <p:cNvSpPr>
            <a:spLocks noGrp="1"/>
          </p:cNvSpPr>
          <p:nvPr>
            <p:ph type="sldNum" sz="quarter" idx="12"/>
          </p:nvPr>
        </p:nvSpPr>
        <p:spPr/>
        <p:txBody>
          <a:bodyPr/>
          <a:lstStyle>
            <a:extLst/>
          </a:lstStyle>
          <a:p>
            <a:fld id="{A483448D-3A78-4528-A469-B745A65DA48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extLst/>
          </a:lstStyle>
          <a:p>
            <a:fld id="{7EAF463A-BC7C-46EE-9F1E-7F377CCA4891}" type="datetimeFigureOut">
              <a:rPr lang="en-US" smtClean="0"/>
              <a:pPr/>
              <a:t>4/9/2012</a:t>
            </a:fld>
            <a:endParaRPr lang="en-US"/>
          </a:p>
        </p:txBody>
      </p:sp>
      <p:sp>
        <p:nvSpPr>
          <p:cNvPr id="6" name="Нижний колонтитул 5"/>
          <p:cNvSpPr>
            <a:spLocks noGrp="1"/>
          </p:cNvSpPr>
          <p:nvPr>
            <p:ph type="ftr" sz="quarter" idx="11"/>
          </p:nvPr>
        </p:nvSpPr>
        <p:spPr/>
        <p:txBody>
          <a:bodyPr/>
          <a:lstStyle>
            <a:extLst/>
          </a:lstStyle>
          <a:p>
            <a:endParaRPr lang="en-US"/>
          </a:p>
        </p:txBody>
      </p:sp>
      <p:sp>
        <p:nvSpPr>
          <p:cNvPr id="7" name="Номер слайда 6"/>
          <p:cNvSpPr>
            <a:spLocks noGrp="1"/>
          </p:cNvSpPr>
          <p:nvPr>
            <p:ph type="sldNum" sz="quarter" idx="12"/>
          </p:nvPr>
        </p:nvSpPr>
        <p:spPr/>
        <p:txBody>
          <a:bodyPr/>
          <a:lstStyle>
            <a:extLst/>
          </a:lstStyle>
          <a:p>
            <a:fld id="{A483448D-3A78-4528-A469-B745A65DA480}" type="slidenum">
              <a:rPr lang="en-US" smtClean="0"/>
              <a:pPr/>
              <a:t>‹#›</a:t>
            </a:fld>
            <a:endParaRPr lang="en-US"/>
          </a:p>
        </p:txBody>
      </p:sp>
      <p:sp>
        <p:nvSpPr>
          <p:cNvPr id="8" name="Прямоугольник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Рисунок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ru-RU" smtClean="0"/>
              <a:t>Вставка рисунка</a:t>
            </a:r>
            <a:endParaRPr kumimoji="0" lang="en-US" dirty="0"/>
          </a:p>
        </p:txBody>
      </p:sp>
      <p:sp>
        <p:nvSpPr>
          <p:cNvPr id="9" name="Блок-схема: процесс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Блок-схема: процесс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Текст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ирог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Овал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Кольцо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Прямоугольник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Заголовок 4"/>
          <p:cNvSpPr>
            <a:spLocks noGrp="1"/>
          </p:cNvSpPr>
          <p:nvPr>
            <p:ph type="title"/>
          </p:nvPr>
        </p:nvSpPr>
        <p:spPr>
          <a:xfrm>
            <a:off x="1435608" y="274638"/>
            <a:ext cx="7498080" cy="1143000"/>
          </a:xfrm>
          <a:prstGeom prst="rect">
            <a:avLst/>
          </a:prstGeom>
        </p:spPr>
        <p:txBody>
          <a:bodyPr anchor="ctr">
            <a:normAutofit/>
          </a:bodyPr>
          <a:lstStyle>
            <a:extLst/>
          </a:lstStyle>
          <a:p>
            <a:r>
              <a:rPr kumimoji="0" lang="ru-RU" smtClean="0"/>
              <a:t>Образец заголовка</a:t>
            </a:r>
            <a:endParaRPr kumimoji="0" lang="en-US"/>
          </a:p>
        </p:txBody>
      </p:sp>
      <p:sp>
        <p:nvSpPr>
          <p:cNvPr id="9" name="Текст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4" name="Дата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7EAF463A-BC7C-46EE-9F1E-7F377CCA4891}" type="datetimeFigureOut">
              <a:rPr lang="en-US" smtClean="0"/>
              <a:pPr/>
              <a:t>4/9/2012</a:t>
            </a:fld>
            <a:endParaRPr lang="en-US"/>
          </a:p>
        </p:txBody>
      </p:sp>
      <p:sp>
        <p:nvSpPr>
          <p:cNvPr id="10" name="Нижний колонтитул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Номер слайда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A483448D-3A78-4528-A469-B745A65DA480}" type="slidenum">
              <a:rPr lang="en-US" smtClean="0"/>
              <a:pPr/>
              <a:t>‹#›</a:t>
            </a:fld>
            <a:endParaRPr lang="en-US"/>
          </a:p>
        </p:txBody>
      </p:sp>
      <p:sp>
        <p:nvSpPr>
          <p:cNvPr id="15" name="Прямоугольник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8" Type="http://schemas.openxmlformats.org/officeDocument/2006/relationships/slide" Target="slide7.xml"/><Relationship Id="rId13" Type="http://schemas.openxmlformats.org/officeDocument/2006/relationships/slide" Target="slide14.xml"/><Relationship Id="rId3" Type="http://schemas.openxmlformats.org/officeDocument/2006/relationships/slide" Target="slide18.xml"/><Relationship Id="rId7" Type="http://schemas.openxmlformats.org/officeDocument/2006/relationships/slide" Target="slide5.xml"/><Relationship Id="rId12" Type="http://schemas.openxmlformats.org/officeDocument/2006/relationships/slide" Target="slide11.xml"/><Relationship Id="rId17" Type="http://schemas.openxmlformats.org/officeDocument/2006/relationships/slide" Target="slide22.xml"/><Relationship Id="rId2" Type="http://schemas.openxmlformats.org/officeDocument/2006/relationships/image" Target="../media/image2.jpeg"/><Relationship Id="rId16" Type="http://schemas.openxmlformats.org/officeDocument/2006/relationships/slide" Target="slide17.xml"/><Relationship Id="rId1" Type="http://schemas.openxmlformats.org/officeDocument/2006/relationships/slideLayout" Target="../slideLayouts/slideLayout1.xml"/><Relationship Id="rId6" Type="http://schemas.openxmlformats.org/officeDocument/2006/relationships/slide" Target="slide6.xml"/><Relationship Id="rId11" Type="http://schemas.openxmlformats.org/officeDocument/2006/relationships/slide" Target="slide10.xml"/><Relationship Id="rId5" Type="http://schemas.openxmlformats.org/officeDocument/2006/relationships/slide" Target="slide3.xml"/><Relationship Id="rId15" Type="http://schemas.openxmlformats.org/officeDocument/2006/relationships/slide" Target="slide16.xml"/><Relationship Id="rId10" Type="http://schemas.openxmlformats.org/officeDocument/2006/relationships/slide" Target="slide9.xml"/><Relationship Id="rId4" Type="http://schemas.openxmlformats.org/officeDocument/2006/relationships/slide" Target="slide2.xml"/><Relationship Id="rId9" Type="http://schemas.openxmlformats.org/officeDocument/2006/relationships/slide" Target="slide8.xml"/><Relationship Id="rId14" Type="http://schemas.openxmlformats.org/officeDocument/2006/relationships/slide" Target="slide15.xml"/></Relationships>
</file>

<file path=ppt/slides/_rels/slide10.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slide" Target="slide1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slide" Target="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slide" Target="slide10.xml"/><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slide" Target="slide10.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slide" Target="slide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8.jpe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openxmlformats.org/officeDocument/2006/relationships/slide" Target="slide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6.xml.rels><?xml version="1.0" encoding="UTF-8" standalone="yes"?>
<Relationships xmlns="http://schemas.openxmlformats.org/package/2006/relationships"><Relationship Id="rId2" Type="http://schemas.openxmlformats.org/officeDocument/2006/relationships/slide" Target="slide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slide" Target="slide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slide" Target="slide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slide" Target="slide20.xml"/><Relationship Id="rId2" Type="http://schemas.openxmlformats.org/officeDocument/2006/relationships/slide" Target="slide19.xml"/><Relationship Id="rId1" Type="http://schemas.openxmlformats.org/officeDocument/2006/relationships/slideLayout" Target="../slideLayouts/slideLayout2.xml"/><Relationship Id="rId6" Type="http://schemas.openxmlformats.org/officeDocument/2006/relationships/image" Target="../media/image3.jpeg"/><Relationship Id="rId5" Type="http://schemas.openxmlformats.org/officeDocument/2006/relationships/slide" Target="slide1.xml"/><Relationship Id="rId4" Type="http://schemas.openxmlformats.org/officeDocument/2006/relationships/slide" Target="slide21.xml"/></Relationships>
</file>

<file path=ppt/slides/_rels/slide20.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slide" Target="slide1.xml"/><Relationship Id="rId3" Type="http://schemas.openxmlformats.org/officeDocument/2006/relationships/hyperlink" Target="http://www.knigge.ru/spor.html" TargetMode="External"/><Relationship Id="rId7" Type="http://schemas.openxmlformats.org/officeDocument/2006/relationships/hyperlink" Target="http://www.ref.by/refs/68/28311/1.html" TargetMode="External"/><Relationship Id="rId2" Type="http://schemas.openxmlformats.org/officeDocument/2006/relationships/hyperlink" Target="http://sahvatkin.narod.ru/SR/18.htm" TargetMode="External"/><Relationship Id="rId1" Type="http://schemas.openxmlformats.org/officeDocument/2006/relationships/slideLayout" Target="../slideLayouts/slideLayout2.xml"/><Relationship Id="rId6" Type="http://schemas.openxmlformats.org/officeDocument/2006/relationships/hyperlink" Target="http://www.allbest.ru/o-3c0b65625b2bd68a4c43b88521316d27.html" TargetMode="External"/><Relationship Id="rId5" Type="http://schemas.openxmlformats.org/officeDocument/2006/relationships/hyperlink" Target="BE%D1%80%D0%B0" TargetMode="External"/><Relationship Id="rId4" Type="http://schemas.openxmlformats.org/officeDocument/2006/relationships/hyperlink" Target="http://coolreferat.com/%D0%9E%D1%81%D0%BD%D0%BE%D0%B2%D0%BD%D1%8B%D0%B5_%D0%BF%D1%80%D0%B0%D0%B2%D0%B8%D0%BB%D0%B0_%D0%B8_%D0%BF%D1%80%D0%B8%D0%BD%D1%86%D0%B8%D0%BF%D1%8B_%D0%B2%D0%B5%D0%B4%D0%B5%D0%BD%D0%B8%D1%8F_%D1%81%D0%BF%D0%BE%D1%80%D0%B0" TargetMode="Externa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 Target="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slide" Target="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slide" Target="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slide" Target="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1" name="Picture 1" descr="H:\Настя пр\пр\000_large.jpg"/>
          <p:cNvPicPr>
            <a:picLocks noChangeAspect="1" noChangeArrowheads="1"/>
          </p:cNvPicPr>
          <p:nvPr/>
        </p:nvPicPr>
        <p:blipFill>
          <a:blip r:embed="rId2"/>
          <a:srcRect/>
          <a:stretch>
            <a:fillRect/>
          </a:stretch>
        </p:blipFill>
        <p:spPr bwMode="auto">
          <a:xfrm>
            <a:off x="4876800" y="3200400"/>
            <a:ext cx="4063999" cy="3429000"/>
          </a:xfrm>
          <a:prstGeom prst="rect">
            <a:avLst/>
          </a:prstGeom>
          <a:noFill/>
        </p:spPr>
      </p:pic>
      <p:sp>
        <p:nvSpPr>
          <p:cNvPr id="4" name="Заголовок 3"/>
          <p:cNvSpPr>
            <a:spLocks noGrp="1"/>
          </p:cNvSpPr>
          <p:nvPr>
            <p:ph type="ctrTitle"/>
          </p:nvPr>
        </p:nvSpPr>
        <p:spPr>
          <a:xfrm>
            <a:off x="1295400" y="0"/>
            <a:ext cx="7406640" cy="1472184"/>
          </a:xfrm>
        </p:spPr>
        <p:txBody>
          <a:bodyPr/>
          <a:lstStyle/>
          <a:p>
            <a:r>
              <a:rPr lang="ru-RU" dirty="0" smtClean="0"/>
              <a:t>Основы ведения дискуссии и правила поседения в споре.</a:t>
            </a:r>
            <a:endParaRPr lang="ru-RU" dirty="0"/>
          </a:p>
        </p:txBody>
      </p:sp>
      <p:sp>
        <p:nvSpPr>
          <p:cNvPr id="6" name="Прямоугольник 5"/>
          <p:cNvSpPr/>
          <p:nvPr/>
        </p:nvSpPr>
        <p:spPr>
          <a:xfrm>
            <a:off x="3717065" y="1447800"/>
            <a:ext cx="5426935" cy="969496"/>
          </a:xfrm>
          <a:prstGeom prst="rect">
            <a:avLst/>
          </a:prstGeom>
          <a:noFill/>
        </p:spPr>
        <p:txBody>
          <a:bodyPr wrap="none" lIns="91440" tIns="45720" rIns="91440" bIns="45720">
            <a:spAutoFit/>
          </a:bodyPr>
          <a:lstStyle/>
          <a:p>
            <a:pPr algn="ctr"/>
            <a:r>
              <a:rPr lang="ru-RU" sz="19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a:t>
            </a:r>
            <a:r>
              <a:rPr lang="ru-RU" sz="1900" b="1"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В мире существует только один способ </a:t>
            </a:r>
          </a:p>
          <a:p>
            <a:pPr algn="ctr"/>
            <a:r>
              <a:rPr lang="ru-RU" sz="1900" b="1"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одержать верх в споре - это уклониться от него»</a:t>
            </a:r>
          </a:p>
          <a:p>
            <a:pPr algn="ctr"/>
            <a:r>
              <a:rPr lang="ru-RU" sz="190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hlinkClick r:id="rId3" action="ppaction://hlinksldjump"/>
              </a:rPr>
              <a:t>                                                                           Дейл Карнеги</a:t>
            </a:r>
            <a:endParaRPr lang="ru-RU" sz="1900"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10" name="TextBox 9"/>
          <p:cNvSpPr txBox="1"/>
          <p:nvPr/>
        </p:nvSpPr>
        <p:spPr>
          <a:xfrm>
            <a:off x="1143000" y="2286000"/>
            <a:ext cx="4800600" cy="5355312"/>
          </a:xfrm>
          <a:prstGeom prst="rect">
            <a:avLst/>
          </a:prstGeom>
          <a:noFill/>
        </p:spPr>
        <p:txBody>
          <a:bodyPr wrap="square" rtlCol="0">
            <a:spAutoFit/>
          </a:bodyPr>
          <a:lstStyle/>
          <a:p>
            <a:pPr lvl="0"/>
            <a:r>
              <a:rPr lang="ru-RU" dirty="0" smtClean="0">
                <a:solidFill>
                  <a:schemeClr val="tx2">
                    <a:satMod val="130000"/>
                  </a:schemeClr>
                </a:solidFill>
                <a:effectLst>
                  <a:outerShdw blurRad="50000" dist="30000" dir="5400000" algn="tl" rotWithShape="0">
                    <a:srgbClr val="000000">
                      <a:alpha val="30000"/>
                    </a:srgbClr>
                  </a:outerShdw>
                </a:effectLst>
              </a:rPr>
              <a:t>Содержание</a:t>
            </a:r>
          </a:p>
          <a:p>
            <a:pPr lvl="0"/>
            <a:r>
              <a:rPr lang="ru-RU" dirty="0" smtClean="0">
                <a:hlinkClick r:id="rId4" action="ppaction://hlinksldjump"/>
              </a:rPr>
              <a:t>Понятие «спор»</a:t>
            </a:r>
            <a:endParaRPr lang="ru-RU" dirty="0" smtClean="0"/>
          </a:p>
          <a:p>
            <a:pPr lvl="0"/>
            <a:r>
              <a:rPr lang="ru-RU" dirty="0" smtClean="0">
                <a:hlinkClick r:id="rId5" action="ppaction://hlinksldjump"/>
              </a:rPr>
              <a:t>История спора</a:t>
            </a:r>
            <a:endParaRPr lang="ru-RU" dirty="0" smtClean="0"/>
          </a:p>
          <a:p>
            <a:pPr lvl="0"/>
            <a:r>
              <a:rPr lang="ru-RU" dirty="0" smtClean="0">
                <a:solidFill>
                  <a:schemeClr val="bg2">
                    <a:lumMod val="25000"/>
                  </a:schemeClr>
                </a:solidFill>
                <a:hlinkClick r:id="" action="ppaction://noaction"/>
              </a:rPr>
              <a:t>Факторы, влияющие на характер спора</a:t>
            </a:r>
            <a:endParaRPr lang="ru-RU" dirty="0" smtClean="0">
              <a:solidFill>
                <a:schemeClr val="bg2">
                  <a:lumMod val="25000"/>
                </a:schemeClr>
              </a:solidFill>
              <a:hlinkClick r:id="rId6" action="ppaction://hlinksldjump"/>
            </a:endParaRPr>
          </a:p>
          <a:p>
            <a:pPr lvl="0"/>
            <a:r>
              <a:rPr lang="ru-RU" dirty="0" smtClean="0">
                <a:solidFill>
                  <a:schemeClr val="bg2">
                    <a:lumMod val="25000"/>
                  </a:schemeClr>
                </a:solidFill>
                <a:hlinkClick r:id="rId6" action="ppaction://hlinksldjump"/>
              </a:rPr>
              <a:t>Подходы </a:t>
            </a:r>
            <a:r>
              <a:rPr lang="ru-RU" dirty="0" smtClean="0">
                <a:solidFill>
                  <a:schemeClr val="bg2">
                    <a:lumMod val="25000"/>
                  </a:schemeClr>
                </a:solidFill>
                <a:hlinkClick r:id="rId6" action="ppaction://hlinksldjump"/>
              </a:rPr>
              <a:t>к проведению спора</a:t>
            </a:r>
            <a:endParaRPr lang="ru-RU" dirty="0" smtClean="0"/>
          </a:p>
          <a:p>
            <a:pPr lvl="0"/>
            <a:r>
              <a:rPr lang="ru-RU" dirty="0" smtClean="0">
                <a:hlinkClick r:id="rId7" action="ppaction://hlinksldjump"/>
              </a:rPr>
              <a:t>Стратегия спора</a:t>
            </a:r>
            <a:endParaRPr lang="ru-RU" dirty="0" smtClean="0"/>
          </a:p>
          <a:p>
            <a:r>
              <a:rPr lang="ru-RU" dirty="0" smtClean="0">
                <a:hlinkClick r:id="rId8" action="ppaction://hlinksldjump"/>
              </a:rPr>
              <a:t>Тактика спора</a:t>
            </a:r>
            <a:endParaRPr lang="ru-RU" dirty="0" smtClean="0"/>
          </a:p>
          <a:p>
            <a:r>
              <a:rPr lang="ru-RU" dirty="0" smtClean="0">
                <a:hlinkClick r:id="rId9" action="ppaction://hlinksldjump"/>
              </a:rPr>
              <a:t>Приемы ведения деструктивного спора</a:t>
            </a:r>
            <a:endParaRPr lang="ru-RU" dirty="0" smtClean="0"/>
          </a:p>
          <a:p>
            <a:r>
              <a:rPr lang="ru-RU" dirty="0" smtClean="0">
                <a:hlinkClick r:id="rId10" action="ppaction://hlinksldjump"/>
              </a:rPr>
              <a:t>Поведение в споре. При  подготовке к спору</a:t>
            </a:r>
            <a:endParaRPr lang="ru-RU" dirty="0" smtClean="0"/>
          </a:p>
          <a:p>
            <a:r>
              <a:rPr lang="ru-RU" dirty="0" smtClean="0"/>
              <a:t> </a:t>
            </a:r>
            <a:r>
              <a:rPr lang="ru-RU" dirty="0" smtClean="0">
                <a:hlinkClick r:id="rId11" action="ppaction://hlinksldjump"/>
              </a:rPr>
              <a:t>Поведение в споре. Во время спора</a:t>
            </a:r>
            <a:endParaRPr lang="ru-RU" dirty="0" smtClean="0"/>
          </a:p>
          <a:p>
            <a:r>
              <a:rPr lang="ru-RU" dirty="0" smtClean="0">
                <a:hlinkClick r:id="rId12" action="ppaction://hlinksldjump"/>
              </a:rPr>
              <a:t>Приемы аргументации</a:t>
            </a:r>
            <a:endParaRPr lang="ru-RU" dirty="0" smtClean="0"/>
          </a:p>
          <a:p>
            <a:r>
              <a:rPr lang="ru-RU" dirty="0" smtClean="0">
                <a:hlinkClick r:id="rId13" action="ppaction://hlinksldjump"/>
              </a:rPr>
              <a:t>Основные формально-логические законы</a:t>
            </a:r>
            <a:endParaRPr lang="ru-RU" dirty="0" smtClean="0"/>
          </a:p>
          <a:p>
            <a:r>
              <a:rPr lang="ru-RU" dirty="0" smtClean="0">
                <a:hlinkClick r:id="rId14" action="ppaction://hlinksldjump"/>
              </a:rPr>
              <a:t>Умение убеждать</a:t>
            </a:r>
            <a:endParaRPr lang="ru-RU" dirty="0" smtClean="0"/>
          </a:p>
          <a:p>
            <a:r>
              <a:rPr lang="ru-RU" dirty="0" smtClean="0">
                <a:hlinkClick r:id="rId15" action="ppaction://hlinksldjump"/>
              </a:rPr>
              <a:t>Поведение в споре. В завершение спора</a:t>
            </a:r>
            <a:endParaRPr lang="ru-RU" dirty="0" smtClean="0"/>
          </a:p>
          <a:p>
            <a:r>
              <a:rPr lang="ru-RU" dirty="0" smtClean="0">
                <a:hlinkClick r:id="rId16" action="ppaction://hlinksldjump"/>
              </a:rPr>
              <a:t>Заключение</a:t>
            </a:r>
            <a:endParaRPr lang="ru-RU" dirty="0" smtClean="0"/>
          </a:p>
          <a:p>
            <a:r>
              <a:rPr lang="ru-RU" dirty="0" smtClean="0">
                <a:hlinkClick r:id="rId17" action="ppaction://hlinksldjump"/>
              </a:rPr>
              <a:t>Полезные ссылки</a:t>
            </a:r>
            <a:endParaRPr lang="ru-RU" dirty="0" smtClean="0"/>
          </a:p>
          <a:p>
            <a:endParaRPr lang="ru-RU" dirty="0" smtClean="0"/>
          </a:p>
          <a:p>
            <a:pPr>
              <a:buFont typeface="Arial" pitchFamily="34" charset="0"/>
              <a:buChar char="•"/>
            </a:pPr>
            <a:endParaRPr lang="ru-RU" dirty="0" smtClean="0"/>
          </a:p>
          <a:p>
            <a:pPr>
              <a:buFont typeface="Arial" pitchFamily="34" charset="0"/>
              <a:buChar char="•"/>
            </a:pPr>
            <a:endParaRPr lang="ru-RU" dirty="0"/>
          </a:p>
        </p:txBody>
      </p:sp>
      <p:sp>
        <p:nvSpPr>
          <p:cNvPr id="7" name="TextBox 6"/>
          <p:cNvSpPr txBox="1"/>
          <p:nvPr/>
        </p:nvSpPr>
        <p:spPr>
          <a:xfrm>
            <a:off x="1066800" y="1752600"/>
            <a:ext cx="2362200" cy="646331"/>
          </a:xfrm>
          <a:prstGeom prst="rect">
            <a:avLst/>
          </a:prstGeom>
          <a:noFill/>
        </p:spPr>
        <p:txBody>
          <a:bodyPr wrap="square" rtlCol="0">
            <a:spAutoFit/>
          </a:bodyPr>
          <a:lstStyle/>
          <a:p>
            <a:r>
              <a:rPr lang="ru-RU" sz="3600" b="1" i="1" dirty="0" smtClean="0">
                <a:solidFill>
                  <a:srgbClr val="3333CC"/>
                </a:solidFill>
                <a:latin typeface="+mj-lt"/>
              </a:rPr>
              <a:t>Теория</a:t>
            </a:r>
            <a:endParaRPr lang="ru-RU" sz="3600" b="1" i="1" dirty="0">
              <a:solidFill>
                <a:srgbClr val="3333CC"/>
              </a:solidFill>
              <a:latin typeface="+mj-lt"/>
            </a:endParaRPr>
          </a:p>
        </p:txBody>
      </p:sp>
      <p:sp>
        <p:nvSpPr>
          <p:cNvPr id="8" name="TextBox 7"/>
          <p:cNvSpPr txBox="1"/>
          <p:nvPr/>
        </p:nvSpPr>
        <p:spPr>
          <a:xfrm>
            <a:off x="5791200" y="2438400"/>
            <a:ext cx="2362200" cy="646331"/>
          </a:xfrm>
          <a:prstGeom prst="rect">
            <a:avLst/>
          </a:prstGeom>
          <a:noFill/>
        </p:spPr>
        <p:txBody>
          <a:bodyPr wrap="square" rtlCol="0">
            <a:spAutoFit/>
          </a:bodyPr>
          <a:lstStyle/>
          <a:p>
            <a:r>
              <a:rPr lang="ru-RU" sz="3600" b="1" i="1" dirty="0" smtClean="0">
                <a:solidFill>
                  <a:srgbClr val="3333CC"/>
                </a:solidFill>
                <a:latin typeface="+mj-lt"/>
                <a:hlinkClick r:id="" action="ppaction://noaction"/>
              </a:rPr>
              <a:t>Практика</a:t>
            </a:r>
            <a:endParaRPr lang="ru-RU" sz="3600" b="1" i="1" dirty="0">
              <a:solidFill>
                <a:srgbClr val="3333CC"/>
              </a:solidFill>
              <a:latin typeface="+mj-l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Поведение в споре</a:t>
            </a:r>
            <a:endParaRPr lang="ru-RU" dirty="0"/>
          </a:p>
        </p:txBody>
      </p:sp>
      <p:sp>
        <p:nvSpPr>
          <p:cNvPr id="3" name="Содержимое 2"/>
          <p:cNvSpPr>
            <a:spLocks noGrp="1"/>
          </p:cNvSpPr>
          <p:nvPr>
            <p:ph idx="1"/>
          </p:nvPr>
        </p:nvSpPr>
        <p:spPr>
          <a:xfrm>
            <a:off x="1066800" y="1447800"/>
            <a:ext cx="7866888" cy="5181600"/>
          </a:xfrm>
        </p:spPr>
        <p:txBody>
          <a:bodyPr>
            <a:normAutofit fontScale="40000" lnSpcReduction="20000"/>
          </a:bodyPr>
          <a:lstStyle/>
          <a:p>
            <a:pPr marL="342900" indent="-342900">
              <a:buNone/>
            </a:pPr>
            <a:r>
              <a:rPr lang="ru-RU" sz="4000" dirty="0" smtClean="0">
                <a:solidFill>
                  <a:schemeClr val="bg2">
                    <a:lumMod val="25000"/>
                  </a:schemeClr>
                </a:solidFill>
              </a:rPr>
              <a:t>Во время спора:</a:t>
            </a:r>
          </a:p>
          <a:p>
            <a:pPr marL="342900" indent="-342900">
              <a:buAutoNum type="arabicPeriod"/>
            </a:pPr>
            <a:r>
              <a:rPr lang="ru-RU" sz="4000" dirty="0" smtClean="0">
                <a:solidFill>
                  <a:schemeClr val="bg2">
                    <a:lumMod val="25000"/>
                  </a:schemeClr>
                </a:solidFill>
              </a:rPr>
              <a:t>Не теряйте предмета  спора  в  процессе  его  обсуждения.  </a:t>
            </a:r>
          </a:p>
          <a:p>
            <a:pPr marL="342900" indent="-342900">
              <a:buAutoNum type="arabicPeriod"/>
            </a:pPr>
            <a:r>
              <a:rPr lang="ru-RU" sz="4000" dirty="0" smtClean="0">
                <a:solidFill>
                  <a:schemeClr val="bg2">
                    <a:lumMod val="25000"/>
                  </a:schemeClr>
                </a:solidFill>
              </a:rPr>
              <a:t>Не  упускайте главных положений, из-за которых  ведётся  спор.  Не  позволяйте  противнику увести вас в сторону от основного вопроса . </a:t>
            </a:r>
          </a:p>
          <a:p>
            <a:pPr marL="342900" indent="-342900">
              <a:buAutoNum type="arabicPeriod"/>
            </a:pPr>
            <a:r>
              <a:rPr lang="ru-RU" sz="4000" dirty="0" smtClean="0">
                <a:solidFill>
                  <a:schemeClr val="bg2">
                    <a:lumMod val="25000"/>
                  </a:schemeClr>
                </a:solidFill>
              </a:rPr>
              <a:t> Занимайте  определённую  и твёрдую позицию в споре.</a:t>
            </a:r>
          </a:p>
          <a:p>
            <a:pPr marL="342900" lvl="0" indent="-342900">
              <a:buFontTx/>
              <a:buAutoNum type="arabicPeriod"/>
            </a:pPr>
            <a:r>
              <a:rPr lang="ru-RU" sz="4000" dirty="0" smtClean="0">
                <a:solidFill>
                  <a:schemeClr val="bg2">
                    <a:lumMod val="25000"/>
                  </a:schemeClr>
                </a:solidFill>
                <a:latin typeface="Calibri" pitchFamily="34" charset="0"/>
                <a:ea typeface="Times New Roman" pitchFamily="18" charset="0"/>
                <a:cs typeface="Calibri" pitchFamily="34" charset="0"/>
                <a:hlinkClick r:id="rId2" action="ppaction://hlinksldjump"/>
              </a:rPr>
              <a:t>Необходимо выслушать</a:t>
            </a:r>
            <a:r>
              <a:rPr lang="ru-RU" sz="4000" dirty="0" smtClean="0">
                <a:solidFill>
                  <a:schemeClr val="bg2">
                    <a:lumMod val="25000"/>
                  </a:schemeClr>
                </a:solidFill>
                <a:latin typeface="Calibri" pitchFamily="34" charset="0"/>
                <a:ea typeface="Times New Roman" pitchFamily="18" charset="0"/>
                <a:cs typeface="Calibri" pitchFamily="34" charset="0"/>
              </a:rPr>
              <a:t>, точно понять и оценить все доводы противника. Если доводов несколько, то надо облечь в краткие фразы.</a:t>
            </a:r>
          </a:p>
          <a:p>
            <a:pPr marL="342900" indent="-342900">
              <a:buFontTx/>
              <a:buAutoNum type="arabicPeriod"/>
            </a:pPr>
            <a:r>
              <a:rPr lang="ru-RU" sz="4000" dirty="0" smtClean="0">
                <a:solidFill>
                  <a:schemeClr val="bg2">
                    <a:lumMod val="25000"/>
                  </a:schemeClr>
                </a:solidFill>
                <a:latin typeface="Calibri" pitchFamily="34" charset="0"/>
                <a:ea typeface="Times New Roman" pitchFamily="18" charset="0"/>
                <a:cs typeface="Calibri" pitchFamily="34" charset="0"/>
              </a:rPr>
              <a:t>Когда противник приводит какой-нибудь довод против Вашего мнения, для защиты необходимо убедиться, что довод этот истинен.</a:t>
            </a:r>
          </a:p>
          <a:p>
            <a:pPr marL="342900" indent="-342900">
              <a:buFontTx/>
              <a:buAutoNum type="arabicPeriod"/>
            </a:pPr>
            <a:r>
              <a:rPr lang="ru-RU" sz="4000" dirty="0" smtClean="0">
                <a:solidFill>
                  <a:schemeClr val="bg2">
                    <a:lumMod val="25000"/>
                  </a:schemeClr>
                </a:solidFill>
                <a:latin typeface="Calibri" pitchFamily="34" charset="0"/>
                <a:ea typeface="Times New Roman" pitchFamily="18" charset="0"/>
                <a:cs typeface="Calibri" pitchFamily="34" charset="0"/>
              </a:rPr>
              <a:t>Всячески сохранять спокойствие и полное самообладание в споре</a:t>
            </a:r>
          </a:p>
          <a:p>
            <a:pPr marL="342900" indent="-342900">
              <a:buFontTx/>
              <a:buAutoNum type="arabicPeriod"/>
            </a:pPr>
            <a:r>
              <a:rPr lang="ru-RU" sz="4000" dirty="0" smtClean="0">
                <a:solidFill>
                  <a:schemeClr val="bg2">
                    <a:lumMod val="25000"/>
                  </a:schemeClr>
                </a:solidFill>
                <a:latin typeface="Calibri" pitchFamily="34" charset="0"/>
                <a:ea typeface="Times New Roman" pitchFamily="18" charset="0"/>
                <a:cs typeface="Calibri" pitchFamily="34" charset="0"/>
              </a:rPr>
              <a:t>Отводите все доводы, не относящиеся к делу</a:t>
            </a:r>
          </a:p>
          <a:p>
            <a:pPr marL="342900" indent="-342900">
              <a:buFontTx/>
              <a:buAutoNum type="arabicPeriod"/>
            </a:pPr>
            <a:r>
              <a:rPr lang="ru-RU" sz="4000" dirty="0" smtClean="0">
                <a:solidFill>
                  <a:schemeClr val="bg2">
                    <a:lumMod val="25000"/>
                  </a:schemeClr>
                </a:solidFill>
              </a:rPr>
              <a:t>Ни в коем случае во время ведения спора не переходите на личности. </a:t>
            </a:r>
          </a:p>
          <a:p>
            <a:pPr marL="354013" lvl="0" indent="-273050">
              <a:buFont typeface="+mj-lt"/>
              <a:buAutoNum type="arabicPeriod"/>
            </a:pPr>
            <a:r>
              <a:rPr lang="ru-RU" sz="4000" dirty="0" smtClean="0">
                <a:solidFill>
                  <a:schemeClr val="bg2">
                    <a:lumMod val="25000"/>
                  </a:schemeClr>
                </a:solidFill>
              </a:rPr>
              <a:t>Старайтесь не перебивать соперника тогда, когда он приводит аргументы в защиту собственной позиции. Лучше говорите по очереди.</a:t>
            </a:r>
          </a:p>
          <a:p>
            <a:pPr marL="354013" lvl="0" indent="-273050">
              <a:buFont typeface="+mj-lt"/>
              <a:buAutoNum type="arabicPeriod"/>
            </a:pPr>
            <a:r>
              <a:rPr lang="ru-RU" sz="4000" dirty="0" smtClean="0">
                <a:solidFill>
                  <a:schemeClr val="bg2">
                    <a:lumMod val="25000"/>
                  </a:schemeClr>
                </a:solidFill>
              </a:rPr>
              <a:t>Вести спор следует вежливо и сдержанно. Кроме того, обосновывать свою точку зрения убедительнее с помощью знаний и логики, а не посредством жестикуляции и буйства эмоций.</a:t>
            </a:r>
          </a:p>
          <a:p>
            <a:pPr marL="354013" lvl="0" indent="-273050">
              <a:buFont typeface="+mj-lt"/>
              <a:buAutoNum type="arabicPeriod"/>
            </a:pPr>
            <a:r>
              <a:rPr lang="ru-RU" sz="4000" dirty="0" smtClean="0">
                <a:solidFill>
                  <a:schemeClr val="bg2">
                    <a:lumMod val="25000"/>
                  </a:schemeClr>
                </a:solidFill>
                <a:hlinkClick r:id="" action="ppaction://noaction"/>
              </a:rPr>
              <a:t>Неправильно во время спора выражать своё недоверие фразой : «Я Вам не верю!». Грамотнее и культурнее сказать: «А вот у меня по этому поводу сложилось иное мнение».</a:t>
            </a:r>
            <a:endParaRPr lang="ru-RU" sz="4000" dirty="0" smtClean="0">
              <a:solidFill>
                <a:schemeClr val="bg2">
                  <a:lumMod val="25000"/>
                </a:schemeClr>
              </a:solidFill>
            </a:endParaRPr>
          </a:p>
          <a:p>
            <a:pPr marL="354013" lvl="0" indent="-273050">
              <a:buFont typeface="+mj-lt"/>
              <a:buAutoNum type="arabicPeriod"/>
            </a:pPr>
            <a:r>
              <a:rPr lang="ru-RU" sz="4000" dirty="0" smtClean="0">
                <a:solidFill>
                  <a:schemeClr val="bg2">
                    <a:lumMod val="25000"/>
                  </a:schemeClr>
                </a:solidFill>
              </a:rPr>
              <a:t>Не горячитесь и не нервничайте во время спора. </a:t>
            </a:r>
            <a:endParaRPr lang="ru-RU" sz="4000" dirty="0" smtClean="0">
              <a:solidFill>
                <a:schemeClr val="bg2">
                  <a:lumMod val="25000"/>
                </a:schemeClr>
              </a:solidFill>
              <a:latin typeface="Arial" pitchFamily="34" charset="0"/>
              <a:ea typeface="Times New Roman" pitchFamily="18" charset="0"/>
              <a:cs typeface="Calibri" pitchFamily="34" charset="0"/>
            </a:endParaRPr>
          </a:p>
          <a:p>
            <a:endParaRPr lang="ru-RU" dirty="0"/>
          </a:p>
        </p:txBody>
      </p:sp>
      <p:sp>
        <p:nvSpPr>
          <p:cNvPr id="4" name="5-конечная звезда 3">
            <a:hlinkClick r:id="rId3" action="ppaction://hlinksldjump"/>
          </p:cNvPr>
          <p:cNvSpPr/>
          <p:nvPr/>
        </p:nvSpPr>
        <p:spPr>
          <a:xfrm>
            <a:off x="7848600" y="6400800"/>
            <a:ext cx="304800" cy="3048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638"/>
            <a:ext cx="7498080" cy="563562"/>
          </a:xfrm>
        </p:spPr>
        <p:txBody>
          <a:bodyPr>
            <a:normAutofit/>
          </a:bodyPr>
          <a:lstStyle/>
          <a:p>
            <a:r>
              <a:rPr lang="ru-RU" sz="2400" dirty="0" smtClean="0"/>
              <a:t>ПРИЕМЫ АРГУМЕНТАЦИИ</a:t>
            </a:r>
            <a:endParaRPr lang="ru-RU" sz="2400" dirty="0"/>
          </a:p>
        </p:txBody>
      </p:sp>
      <p:sp>
        <p:nvSpPr>
          <p:cNvPr id="3" name="Содержимое 2"/>
          <p:cNvSpPr>
            <a:spLocks noGrp="1"/>
          </p:cNvSpPr>
          <p:nvPr>
            <p:ph idx="1"/>
          </p:nvPr>
        </p:nvSpPr>
        <p:spPr/>
        <p:txBody>
          <a:bodyPr>
            <a:normAutofit fontScale="47500" lnSpcReduction="20000"/>
          </a:bodyPr>
          <a:lstStyle/>
          <a:p>
            <a:pPr>
              <a:buNone/>
            </a:pPr>
            <a:r>
              <a:rPr lang="ru-RU" sz="3400" b="1" i="1" u="sng" dirty="0" smtClean="0">
                <a:solidFill>
                  <a:schemeClr val="bg2">
                    <a:lumMod val="25000"/>
                  </a:schemeClr>
                </a:solidFill>
              </a:rPr>
              <a:t>Метод перелицовки. </a:t>
            </a:r>
            <a:r>
              <a:rPr lang="ru-RU" sz="3400" dirty="0" smtClean="0">
                <a:solidFill>
                  <a:schemeClr val="bg2">
                    <a:lumMod val="25000"/>
                  </a:schemeClr>
                </a:solidFill>
              </a:rPr>
              <a:t>Постепенное подведение партнера к противоположным выводам путем поэтапного прослеживания процедуры решения проблемы вместе с ним.</a:t>
            </a:r>
          </a:p>
          <a:p>
            <a:pPr>
              <a:buNone/>
            </a:pPr>
            <a:r>
              <a:rPr lang="ru-RU" sz="3400" b="1" i="1" u="sng" dirty="0" smtClean="0">
                <a:solidFill>
                  <a:schemeClr val="bg2">
                    <a:lumMod val="25000"/>
                  </a:schemeClr>
                </a:solidFill>
              </a:rPr>
              <a:t>Метод «Салями». </a:t>
            </a:r>
            <a:r>
              <a:rPr lang="ru-RU" sz="3400" dirty="0" smtClean="0">
                <a:solidFill>
                  <a:schemeClr val="bg2">
                    <a:lumMod val="25000"/>
                  </a:schemeClr>
                </a:solidFill>
              </a:rPr>
              <a:t>Постепенное подведение партнера к полному согласию с Вами путем получения от него согласия сначала в главном, а затем в необходимых для полного согласия частностях.</a:t>
            </a:r>
          </a:p>
          <a:p>
            <a:pPr>
              <a:buNone/>
            </a:pPr>
            <a:r>
              <a:rPr lang="ru-RU" sz="3400" b="1" i="1" u="sng" dirty="0" smtClean="0">
                <a:solidFill>
                  <a:schemeClr val="bg2">
                    <a:lumMod val="25000"/>
                  </a:schemeClr>
                </a:solidFill>
              </a:rPr>
              <a:t>Метод расчленения. </a:t>
            </a:r>
            <a:r>
              <a:rPr lang="ru-RU" sz="3400" dirty="0" smtClean="0">
                <a:solidFill>
                  <a:schemeClr val="bg2">
                    <a:lumMod val="25000"/>
                  </a:schemeClr>
                </a:solidFill>
              </a:rPr>
              <a:t>Разделение аргументов партнера на неверные, сомнительные и ошибочные с последующим доказательством несостоятельности его общей позиции.</a:t>
            </a:r>
          </a:p>
          <a:p>
            <a:pPr>
              <a:buNone/>
            </a:pPr>
            <a:r>
              <a:rPr lang="ru-RU" sz="3400" b="1" i="1" u="sng" dirty="0" smtClean="0">
                <a:solidFill>
                  <a:schemeClr val="bg2">
                    <a:lumMod val="25000"/>
                  </a:schemeClr>
                </a:solidFill>
              </a:rPr>
              <a:t>Метод положительных ответов. </a:t>
            </a:r>
            <a:r>
              <a:rPr lang="ru-RU" sz="3400" dirty="0" smtClean="0">
                <a:solidFill>
                  <a:schemeClr val="bg2">
                    <a:lumMod val="25000"/>
                  </a:schemeClr>
                </a:solidFill>
              </a:rPr>
              <a:t>Ваш разговор с партнером строится таким образом, чтобы он на Ваши первые вопросы отвечал: «Да... Да...» В последующем ему будет намного проще соглашаться с Вами и по более существенным вопросам.</a:t>
            </a:r>
          </a:p>
          <a:p>
            <a:pPr>
              <a:buNone/>
            </a:pPr>
            <a:r>
              <a:rPr lang="ru-RU" sz="3400" b="1" i="1" u="sng" dirty="0" smtClean="0">
                <a:solidFill>
                  <a:schemeClr val="bg2">
                    <a:lumMod val="25000"/>
                  </a:schemeClr>
                </a:solidFill>
              </a:rPr>
              <a:t>Метод классической риторики. </a:t>
            </a:r>
            <a:r>
              <a:rPr lang="ru-RU" sz="3400" dirty="0" smtClean="0">
                <a:solidFill>
                  <a:schemeClr val="bg2">
                    <a:lumMod val="25000"/>
                  </a:schemeClr>
                </a:solidFill>
              </a:rPr>
              <a:t>Соглашаясь с высказыванием партнера, Вы внезапно опровергаете все его доказательства с помощью одного сильного аргумента. </a:t>
            </a:r>
          </a:p>
          <a:p>
            <a:pPr>
              <a:buNone/>
            </a:pPr>
            <a:r>
              <a:rPr lang="ru-RU" sz="3400" b="1" i="1" u="sng" dirty="0" smtClean="0">
                <a:solidFill>
                  <a:schemeClr val="bg2">
                    <a:lumMod val="25000"/>
                  </a:schemeClr>
                </a:solidFill>
              </a:rPr>
              <a:t>Метод двусторонней аргументации. </a:t>
            </a:r>
            <a:r>
              <a:rPr lang="ru-RU" sz="3400" dirty="0" smtClean="0">
                <a:solidFill>
                  <a:schemeClr val="bg2">
                    <a:lumMod val="25000"/>
                  </a:schemeClr>
                </a:solidFill>
              </a:rPr>
              <a:t>Вы указываете партнеру как сильные, так и слабые места того, что Вы предлагаете. Такой метод лучше всего применять при дискуссии с интеллектуальным партнером. </a:t>
            </a:r>
          </a:p>
          <a:p>
            <a:pPr>
              <a:buNone/>
            </a:pPr>
            <a:r>
              <a:rPr lang="ru-RU" sz="3400" dirty="0" smtClean="0">
                <a:solidFill>
                  <a:schemeClr val="bg2">
                    <a:lumMod val="25000"/>
                  </a:schemeClr>
                </a:solidFill>
              </a:rPr>
              <a:t>Своевременно делайте обобщения и выводы по результатам проведенной дискуссии.</a:t>
            </a:r>
          </a:p>
          <a:p>
            <a:pPr>
              <a:buNone/>
            </a:pPr>
            <a:endParaRPr lang="ru-RU" dirty="0"/>
          </a:p>
        </p:txBody>
      </p:sp>
      <p:sp>
        <p:nvSpPr>
          <p:cNvPr id="4" name="5-конечная звезда 3">
            <a:hlinkClick r:id="rId2" action="ppaction://hlinksldjump"/>
          </p:cNvPr>
          <p:cNvSpPr/>
          <p:nvPr/>
        </p:nvSpPr>
        <p:spPr>
          <a:xfrm>
            <a:off x="7848600" y="6400800"/>
            <a:ext cx="304800" cy="3048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30722" name="Picture 2" descr="H:\Настя пр\пр\12.jpg"/>
          <p:cNvPicPr>
            <a:picLocks noChangeAspect="1" noChangeArrowheads="1"/>
          </p:cNvPicPr>
          <p:nvPr/>
        </p:nvPicPr>
        <p:blipFill>
          <a:blip r:embed="rId2"/>
          <a:srcRect/>
          <a:stretch>
            <a:fillRect/>
          </a:stretch>
        </p:blipFill>
        <p:spPr bwMode="auto">
          <a:xfrm>
            <a:off x="1143000" y="3657600"/>
            <a:ext cx="5245100" cy="2971800"/>
          </a:xfrm>
          <a:prstGeom prst="rect">
            <a:avLst/>
          </a:prstGeom>
          <a:noFill/>
        </p:spPr>
      </p:pic>
      <p:sp>
        <p:nvSpPr>
          <p:cNvPr id="4" name="Заголовок 3"/>
          <p:cNvSpPr>
            <a:spLocks noGrp="1"/>
          </p:cNvSpPr>
          <p:nvPr>
            <p:ph type="ctrTitle"/>
          </p:nvPr>
        </p:nvSpPr>
        <p:spPr>
          <a:xfrm>
            <a:off x="1219200" y="533400"/>
            <a:ext cx="7406640" cy="1472184"/>
          </a:xfrm>
        </p:spPr>
        <p:txBody>
          <a:bodyPr>
            <a:normAutofit fontScale="90000"/>
          </a:bodyPr>
          <a:lstStyle/>
          <a:p>
            <a:r>
              <a:rPr lang="ru-RU" sz="2700" i="1" dirty="0" smtClean="0">
                <a:effectLst>
                  <a:outerShdw blurRad="38100" dist="38100" dir="2700000" algn="tl">
                    <a:srgbClr val="000000">
                      <a:alpha val="43137"/>
                    </a:srgbClr>
                  </a:outerShdw>
                </a:effectLst>
              </a:rPr>
              <a:t>Внимательно выслушивая своего противника и переспрашивая, спорящий достигает целей:</a:t>
            </a:r>
            <a:r>
              <a:rPr lang="ru-RU" sz="4400" i="1" dirty="0" smtClean="0">
                <a:effectLst>
                  <a:outerShdw blurRad="38100" dist="38100" dir="2700000" algn="tl">
                    <a:srgbClr val="000000">
                      <a:alpha val="43137"/>
                    </a:srgbClr>
                  </a:outerShdw>
                </a:effectLst>
              </a:rPr>
              <a:t/>
            </a:r>
            <a:br>
              <a:rPr lang="ru-RU" sz="4400" i="1" dirty="0" smtClean="0">
                <a:effectLst>
                  <a:outerShdw blurRad="38100" dist="38100" dir="2700000" algn="tl">
                    <a:srgbClr val="000000">
                      <a:alpha val="43137"/>
                    </a:srgbClr>
                  </a:outerShdw>
                </a:effectLst>
              </a:rPr>
            </a:br>
            <a:endParaRPr lang="ru-RU" dirty="0"/>
          </a:p>
        </p:txBody>
      </p:sp>
      <p:sp>
        <p:nvSpPr>
          <p:cNvPr id="3" name="Содержимое 2"/>
          <p:cNvSpPr>
            <a:spLocks noGrp="1"/>
          </p:cNvSpPr>
          <p:nvPr>
            <p:ph type="subTitle" idx="1"/>
          </p:nvPr>
        </p:nvSpPr>
        <p:spPr>
          <a:xfrm>
            <a:off x="1447800" y="1981200"/>
            <a:ext cx="7406640" cy="2798136"/>
          </a:xfrm>
        </p:spPr>
        <p:txBody>
          <a:bodyPr>
            <a:normAutofit fontScale="32500" lnSpcReduction="20000"/>
          </a:bodyPr>
          <a:lstStyle/>
          <a:p>
            <a:pPr>
              <a:buNone/>
            </a:pPr>
            <a:r>
              <a:rPr lang="ru-RU" sz="2900" i="1" dirty="0" smtClean="0">
                <a:effectLst>
                  <a:outerShdw blurRad="38100" dist="38100" dir="2700000" algn="tl">
                    <a:srgbClr val="000000">
                      <a:alpha val="43137"/>
                    </a:srgbClr>
                  </a:outerShdw>
                </a:effectLst>
                <a:latin typeface="+mj-lt"/>
              </a:rPr>
              <a:t> </a:t>
            </a:r>
          </a:p>
          <a:p>
            <a:pPr>
              <a:buNone/>
            </a:pPr>
            <a:r>
              <a:rPr lang="ru-RU" sz="4900" dirty="0" smtClean="0">
                <a:solidFill>
                  <a:schemeClr val="bg2">
                    <a:lumMod val="25000"/>
                  </a:schemeClr>
                </a:solidFill>
              </a:rPr>
              <a:t>- противник не сможет сказать, что его "неправильно поняли", что он "этого не утверждал";</a:t>
            </a:r>
          </a:p>
          <a:p>
            <a:pPr>
              <a:buNone/>
            </a:pPr>
            <a:r>
              <a:rPr lang="ru-RU" sz="4900" dirty="0" smtClean="0">
                <a:solidFill>
                  <a:schemeClr val="bg2">
                    <a:lumMod val="25000"/>
                  </a:schemeClr>
                </a:solidFill>
              </a:rPr>
              <a:t> </a:t>
            </a:r>
          </a:p>
          <a:p>
            <a:pPr>
              <a:buNone/>
            </a:pPr>
            <a:r>
              <a:rPr lang="ru-RU" sz="4900" dirty="0" smtClean="0">
                <a:solidFill>
                  <a:schemeClr val="bg2">
                    <a:lumMod val="25000"/>
                  </a:schemeClr>
                </a:solidFill>
              </a:rPr>
              <a:t>- своим внимательным отношением к мнению противника спорящий сразу завоевывает себе симпатии среди тех, кто наблюдает за спором</a:t>
            </a:r>
          </a:p>
          <a:p>
            <a:pPr>
              <a:buNone/>
            </a:pPr>
            <a:r>
              <a:rPr lang="ru-RU" sz="4900" dirty="0" smtClean="0">
                <a:solidFill>
                  <a:schemeClr val="bg2">
                    <a:lumMod val="25000"/>
                  </a:schemeClr>
                </a:solidFill>
              </a:rPr>
              <a:t> </a:t>
            </a:r>
          </a:p>
          <a:p>
            <a:pPr>
              <a:buNone/>
            </a:pPr>
            <a:r>
              <a:rPr lang="ru-RU" sz="4900" dirty="0" smtClean="0">
                <a:solidFill>
                  <a:schemeClr val="bg2">
                    <a:lumMod val="25000"/>
                  </a:schemeClr>
                </a:solidFill>
              </a:rPr>
              <a:t>- спорящий, слушая и переспрашивая, выигрывает время для того, чтобы обдумать свои собственные возражения, уточнить свои позиции в споре. </a:t>
            </a:r>
          </a:p>
          <a:p>
            <a:endParaRPr lang="ru-RU" dirty="0"/>
          </a:p>
        </p:txBody>
      </p:sp>
      <p:sp>
        <p:nvSpPr>
          <p:cNvPr id="5" name="5-конечная звезда 4">
            <a:hlinkClick r:id="rId3" action="ppaction://hlinksldjump"/>
          </p:cNvPr>
          <p:cNvSpPr/>
          <p:nvPr/>
        </p:nvSpPr>
        <p:spPr>
          <a:xfrm>
            <a:off x="7696200" y="5943600"/>
            <a:ext cx="457200" cy="5334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1295400" y="914400"/>
            <a:ext cx="7498080" cy="1143000"/>
          </a:xfrm>
        </p:spPr>
        <p:txBody>
          <a:bodyPr>
            <a:normAutofit fontScale="90000"/>
          </a:bodyPr>
          <a:lstStyle/>
          <a:p>
            <a:r>
              <a:rPr lang="ru-RU" sz="2700" dirty="0" smtClean="0"/>
              <a:t>Возражая, не следует прибегать к недозволенным приемам спора, необходимо придерживаться следующих правил.</a:t>
            </a:r>
            <a:r>
              <a:rPr lang="ru-RU" dirty="0" smtClean="0"/>
              <a:t/>
            </a:r>
            <a:br>
              <a:rPr lang="ru-RU" dirty="0" smtClean="0"/>
            </a:br>
            <a:r>
              <a:rPr lang="ru-RU" dirty="0" smtClean="0"/>
              <a:t> </a:t>
            </a:r>
            <a:br>
              <a:rPr lang="ru-RU" dirty="0" smtClean="0"/>
            </a:br>
            <a:endParaRPr lang="ru-RU" dirty="0"/>
          </a:p>
        </p:txBody>
      </p:sp>
      <p:sp>
        <p:nvSpPr>
          <p:cNvPr id="3" name="Содержимое 2"/>
          <p:cNvSpPr>
            <a:spLocks noGrp="1"/>
          </p:cNvSpPr>
          <p:nvPr>
            <p:ph idx="4294967295"/>
          </p:nvPr>
        </p:nvSpPr>
        <p:spPr>
          <a:xfrm>
            <a:off x="1371600" y="1600200"/>
            <a:ext cx="7499350" cy="5029200"/>
          </a:xfrm>
        </p:spPr>
        <p:txBody>
          <a:bodyPr>
            <a:normAutofit fontScale="40000" lnSpcReduction="20000"/>
          </a:bodyPr>
          <a:lstStyle/>
          <a:p>
            <a:pPr>
              <a:buNone/>
            </a:pPr>
            <a:r>
              <a:rPr lang="ru-RU" sz="4000" dirty="0" smtClean="0">
                <a:solidFill>
                  <a:schemeClr val="bg2">
                    <a:lumMod val="25000"/>
                  </a:schemeClr>
                </a:solidFill>
              </a:rPr>
              <a:t>- возражать, но не обвинять</a:t>
            </a:r>
          </a:p>
          <a:p>
            <a:pPr>
              <a:buNone/>
            </a:pPr>
            <a:r>
              <a:rPr lang="ru-RU" sz="4000" dirty="0" smtClean="0">
                <a:solidFill>
                  <a:schemeClr val="bg2">
                    <a:lumMod val="25000"/>
                  </a:schemeClr>
                </a:solidFill>
              </a:rPr>
              <a:t> </a:t>
            </a:r>
          </a:p>
          <a:p>
            <a:pPr>
              <a:buNone/>
            </a:pPr>
            <a:r>
              <a:rPr lang="ru-RU" sz="4000" dirty="0" smtClean="0">
                <a:solidFill>
                  <a:schemeClr val="bg2">
                    <a:lumMod val="25000"/>
                  </a:schemeClr>
                </a:solidFill>
              </a:rPr>
              <a:t>- не пытаться проникнуть в мотивы убеждений противника "вы стоите на этой точке зрения, потому что она вам выгодна" и т.п.</a:t>
            </a:r>
          </a:p>
          <a:p>
            <a:pPr>
              <a:buNone/>
            </a:pPr>
            <a:r>
              <a:rPr lang="ru-RU" sz="4000" dirty="0" smtClean="0">
                <a:solidFill>
                  <a:schemeClr val="bg2">
                    <a:lumMod val="25000"/>
                  </a:schemeClr>
                </a:solidFill>
              </a:rPr>
              <a:t> </a:t>
            </a:r>
          </a:p>
          <a:p>
            <a:pPr>
              <a:buNone/>
            </a:pPr>
            <a:r>
              <a:rPr lang="ru-RU" sz="4000" dirty="0" smtClean="0">
                <a:solidFill>
                  <a:schemeClr val="bg2">
                    <a:lumMod val="25000"/>
                  </a:schemeClr>
                </a:solidFill>
              </a:rPr>
              <a:t>- не отклоняться в сторону от темы спора</a:t>
            </a:r>
          </a:p>
          <a:p>
            <a:pPr>
              <a:buNone/>
            </a:pPr>
            <a:r>
              <a:rPr lang="ru-RU" sz="4000" dirty="0" smtClean="0">
                <a:solidFill>
                  <a:schemeClr val="bg2">
                    <a:lumMod val="25000"/>
                  </a:schemeClr>
                </a:solidFill>
              </a:rPr>
              <a:t> </a:t>
            </a:r>
          </a:p>
          <a:p>
            <a:pPr>
              <a:buNone/>
            </a:pPr>
            <a:r>
              <a:rPr lang="ru-RU" sz="4000" dirty="0" smtClean="0">
                <a:solidFill>
                  <a:schemeClr val="bg2">
                    <a:lumMod val="25000"/>
                  </a:schemeClr>
                </a:solidFill>
              </a:rPr>
              <a:t>- спор нужно уметь доводить до конца, а значит либо до опровержения тезиса противника, либо до признания правоты противника.</a:t>
            </a:r>
          </a:p>
          <a:p>
            <a:pPr>
              <a:buNone/>
            </a:pPr>
            <a:r>
              <a:rPr lang="ru-RU" sz="4000" dirty="0" smtClean="0">
                <a:solidFill>
                  <a:schemeClr val="bg2">
                    <a:lumMod val="25000"/>
                  </a:schemeClr>
                </a:solidFill>
              </a:rPr>
              <a:t> </a:t>
            </a:r>
          </a:p>
          <a:p>
            <a:pPr>
              <a:buNone/>
            </a:pPr>
            <a:r>
              <a:rPr lang="ru-RU" sz="4000" dirty="0" smtClean="0">
                <a:solidFill>
                  <a:schemeClr val="bg2">
                    <a:lumMod val="25000"/>
                  </a:schemeClr>
                </a:solidFill>
              </a:rPr>
              <a:t>Спор - это вообще дело конструктивное. Можно доказать свою точку зрения, выслушать противоположную и узнать что-то новое для себя, но только тогда, когда оба спорщика относится друг к другу и к противоположным мнениям с уважением, никогда не опускаясь до высмеивания, пренебрежительного тона, «личностей», насмешек, грубостей или неуместных острот. Иначе спор просто превратится в базарную разборку, в которой иногда даже забывают о чём начали спорить, а просто перешли на выяснение отношений.</a:t>
            </a:r>
          </a:p>
          <a:p>
            <a:pPr>
              <a:buNone/>
            </a:pPr>
            <a:r>
              <a:rPr lang="ru-RU" sz="4000" dirty="0" smtClean="0">
                <a:solidFill>
                  <a:schemeClr val="bg2">
                    <a:lumMod val="25000"/>
                  </a:schemeClr>
                </a:solidFill>
              </a:rPr>
              <a:t> </a:t>
            </a:r>
          </a:p>
          <a:p>
            <a:pPr>
              <a:buNone/>
            </a:pPr>
            <a:r>
              <a:rPr lang="ru-RU" dirty="0" smtClean="0"/>
              <a:t> </a:t>
            </a:r>
          </a:p>
          <a:p>
            <a:endParaRPr lang="ru-RU" dirty="0"/>
          </a:p>
        </p:txBody>
      </p:sp>
      <p:sp>
        <p:nvSpPr>
          <p:cNvPr id="5" name="5-конечная звезда 4">
            <a:hlinkClick r:id="rId2" action="ppaction://hlinksldjump"/>
          </p:cNvPr>
          <p:cNvSpPr/>
          <p:nvPr/>
        </p:nvSpPr>
        <p:spPr>
          <a:xfrm>
            <a:off x="7848600" y="6400800"/>
            <a:ext cx="304800" cy="3048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19200" y="0"/>
            <a:ext cx="7498080" cy="1143000"/>
          </a:xfrm>
        </p:spPr>
        <p:txBody>
          <a:bodyPr>
            <a:normAutofit/>
          </a:bodyPr>
          <a:lstStyle/>
          <a:p>
            <a:r>
              <a:rPr lang="ru-RU" sz="2400" b="1" i="1" u="sng" dirty="0" smtClean="0"/>
              <a:t>Основные формально-логические законы</a:t>
            </a:r>
            <a:endParaRPr lang="ru-RU" sz="2400" dirty="0"/>
          </a:p>
        </p:txBody>
      </p:sp>
      <p:sp>
        <p:nvSpPr>
          <p:cNvPr id="3" name="Содержимое 2"/>
          <p:cNvSpPr>
            <a:spLocks noGrp="1"/>
          </p:cNvSpPr>
          <p:nvPr>
            <p:ph idx="1"/>
          </p:nvPr>
        </p:nvSpPr>
        <p:spPr>
          <a:xfrm>
            <a:off x="896112" y="762000"/>
            <a:ext cx="8247888" cy="5867400"/>
          </a:xfrm>
        </p:spPr>
        <p:txBody>
          <a:bodyPr>
            <a:normAutofit fontScale="55000" lnSpcReduction="20000"/>
          </a:bodyPr>
          <a:lstStyle/>
          <a:p>
            <a:r>
              <a:rPr lang="ru-RU" dirty="0" smtClean="0"/>
              <a:t> </a:t>
            </a:r>
            <a:r>
              <a:rPr lang="ru-RU" dirty="0" smtClean="0">
                <a:latin typeface="Times New Roman" pitchFamily="18" charset="0"/>
                <a:cs typeface="Times New Roman" pitchFamily="18" charset="0"/>
              </a:rPr>
              <a:t>Первый закон логики  «Закон тождества»</a:t>
            </a:r>
          </a:p>
          <a:p>
            <a:pPr algn="ctr">
              <a:buNone/>
            </a:pPr>
            <a:r>
              <a:rPr lang="ru-RU" sz="3400" i="1" dirty="0" smtClean="0">
                <a:latin typeface="Times New Roman" pitchFamily="18" charset="0"/>
                <a:cs typeface="Times New Roman" pitchFamily="18" charset="0"/>
              </a:rPr>
              <a:t>«Каждая мысль в процессе данного рассуждения  должна  иметь  одно  и  то  же определенное, устойчивое содержание». </a:t>
            </a:r>
          </a:p>
          <a:p>
            <a:pPr>
              <a:buNone/>
            </a:pPr>
            <a:r>
              <a:rPr lang="ru-RU" sz="2500" dirty="0" smtClean="0">
                <a:latin typeface="Times New Roman" pitchFamily="18" charset="0"/>
                <a:cs typeface="Times New Roman" pitchFamily="18" charset="0"/>
              </a:rPr>
              <a:t>Во  время  рассуждения нельзя  подменять  один  предмет  мысли  другим. Закон  тождества</a:t>
            </a:r>
          </a:p>
          <a:p>
            <a:pPr>
              <a:buNone/>
            </a:pPr>
            <a:r>
              <a:rPr lang="ru-RU" sz="2500" dirty="0" smtClean="0">
                <a:latin typeface="Times New Roman" pitchFamily="18" charset="0"/>
                <a:cs typeface="Times New Roman" pitchFamily="18" charset="0"/>
              </a:rPr>
              <a:t>требует в любом рассуждении определённости  суждений.  Он  направлен  против</a:t>
            </a:r>
          </a:p>
          <a:p>
            <a:pPr>
              <a:buNone/>
            </a:pPr>
            <a:r>
              <a:rPr lang="ru-RU" sz="2500" dirty="0" smtClean="0">
                <a:latin typeface="Times New Roman" pitchFamily="18" charset="0"/>
                <a:cs typeface="Times New Roman" pitchFamily="18" charset="0"/>
              </a:rPr>
              <a:t>расплывчатости, беспредметности суждений.</a:t>
            </a:r>
          </a:p>
          <a:p>
            <a:endParaRPr lang="ru-RU" dirty="0" smtClean="0"/>
          </a:p>
          <a:p>
            <a:r>
              <a:rPr lang="ru-RU" dirty="0" smtClean="0"/>
              <a:t> </a:t>
            </a:r>
            <a:r>
              <a:rPr lang="ru-RU" dirty="0" smtClean="0">
                <a:latin typeface="Times New Roman" pitchFamily="18" charset="0"/>
                <a:cs typeface="Times New Roman" pitchFamily="18" charset="0"/>
              </a:rPr>
              <a:t>Второй закон. «Закон противоречия»:</a:t>
            </a:r>
          </a:p>
          <a:p>
            <a:pPr algn="ctr">
              <a:buNone/>
            </a:pPr>
            <a:r>
              <a:rPr lang="ru-RU" sz="2900" i="1" dirty="0" smtClean="0">
                <a:latin typeface="Times New Roman" pitchFamily="18" charset="0"/>
                <a:cs typeface="Times New Roman" pitchFamily="18" charset="0"/>
              </a:rPr>
              <a:t>«Две противоположные мысли об одном и том же предмете, взятом в  одно  и  то</a:t>
            </a:r>
          </a:p>
          <a:p>
            <a:pPr algn="ctr">
              <a:buNone/>
            </a:pPr>
            <a:r>
              <a:rPr lang="ru-RU" sz="2900" i="1" dirty="0" smtClean="0">
                <a:latin typeface="Times New Roman" pitchFamily="18" charset="0"/>
                <a:cs typeface="Times New Roman" pitchFamily="18" charset="0"/>
              </a:rPr>
              <a:t>же время  и  в  одном  и  том  же  отношении,  не  могут  быть  одновременно</a:t>
            </a:r>
          </a:p>
          <a:p>
            <a:pPr algn="ctr">
              <a:buNone/>
            </a:pPr>
            <a:r>
              <a:rPr lang="ru-RU" sz="2900" i="1" dirty="0" smtClean="0">
                <a:latin typeface="Times New Roman" pitchFamily="18" charset="0"/>
                <a:cs typeface="Times New Roman" pitchFamily="18" charset="0"/>
              </a:rPr>
              <a:t>истинными».</a:t>
            </a:r>
          </a:p>
          <a:p>
            <a:pPr marL="88900" indent="-6350">
              <a:buNone/>
            </a:pPr>
            <a:r>
              <a:rPr lang="ru-RU" dirty="0" smtClean="0">
                <a:latin typeface="Times New Roman" pitchFamily="18" charset="0"/>
                <a:cs typeface="Times New Roman" pitchFamily="18" charset="0"/>
              </a:rPr>
              <a:t> </a:t>
            </a:r>
            <a:r>
              <a:rPr lang="ru-RU" sz="2200" dirty="0" smtClean="0">
                <a:latin typeface="Times New Roman" pitchFamily="18" charset="0"/>
                <a:cs typeface="Times New Roman" pitchFamily="18" charset="0"/>
              </a:rPr>
              <a:t>Закон противоречия не отрицает  реальных  противоречий,  существующих в объективной действительности и в нашем сознании. Поэтому очень  важно  уметь различать два  рода  противоречий:  противоречие  в  природе  и  обществе  и</a:t>
            </a:r>
          </a:p>
          <a:p>
            <a:pPr marL="88900" indent="-6350">
              <a:buNone/>
            </a:pPr>
            <a:r>
              <a:rPr lang="ru-RU" sz="2200" dirty="0" smtClean="0">
                <a:latin typeface="Times New Roman" pitchFamily="18" charset="0"/>
                <a:cs typeface="Times New Roman" pitchFamily="18" charset="0"/>
              </a:rPr>
              <a:t>противоречие  в  рассуждениях. </a:t>
            </a:r>
          </a:p>
          <a:p>
            <a:pPr>
              <a:buNone/>
            </a:pPr>
            <a:endParaRPr lang="ru-RU" sz="2200" dirty="0" smtClean="0">
              <a:latin typeface="Times New Roman" pitchFamily="18" charset="0"/>
              <a:cs typeface="Times New Roman" pitchFamily="18" charset="0"/>
            </a:endParaRPr>
          </a:p>
          <a:p>
            <a:r>
              <a:rPr lang="ru-RU" sz="3300" dirty="0" smtClean="0">
                <a:latin typeface="Times New Roman" pitchFamily="18" charset="0"/>
                <a:cs typeface="Times New Roman" pitchFamily="18" charset="0"/>
              </a:rPr>
              <a:t>Третий закон «Исключенного третьего»</a:t>
            </a: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endParaRPr lang="ru-RU" sz="2400" dirty="0" smtClean="0">
              <a:latin typeface="Times New Roman" pitchFamily="18" charset="0"/>
              <a:cs typeface="Times New Roman" pitchFamily="18" charset="0"/>
            </a:endParaRPr>
          </a:p>
          <a:p>
            <a:pPr algn="ctr">
              <a:buNone/>
            </a:pPr>
            <a:r>
              <a:rPr lang="ru-RU" sz="2900" i="1" dirty="0" smtClean="0"/>
              <a:t>«Из двух противоречащих высказываний в одно и тоже время и в одном и том  же отношении одно непременно истинно».</a:t>
            </a:r>
          </a:p>
          <a:p>
            <a:pPr>
              <a:buNone/>
            </a:pPr>
            <a:endParaRPr lang="ru-RU" sz="3300" i="1" dirty="0" smtClean="0"/>
          </a:p>
          <a:p>
            <a:pPr>
              <a:buNone/>
            </a:pPr>
            <a:r>
              <a:rPr lang="ru-RU" sz="3300" i="1" dirty="0" smtClean="0"/>
              <a:t>Вывод:  «Правильное рассуждение должно быть определённым, обоснованным и доказательным.»</a:t>
            </a:r>
          </a:p>
          <a:p>
            <a:pPr>
              <a:buNone/>
            </a:pPr>
            <a:endParaRPr lang="ru-RU" sz="2200" dirty="0">
              <a:latin typeface="Times New Roman" pitchFamily="18" charset="0"/>
              <a:cs typeface="Times New Roman" pitchFamily="18" charset="0"/>
            </a:endParaRPr>
          </a:p>
        </p:txBody>
      </p:sp>
      <p:sp>
        <p:nvSpPr>
          <p:cNvPr id="4" name="5-конечная звезда 3">
            <a:hlinkClick r:id="rId2" action="ppaction://hlinksldjump"/>
          </p:cNvPr>
          <p:cNvSpPr/>
          <p:nvPr/>
        </p:nvSpPr>
        <p:spPr>
          <a:xfrm>
            <a:off x="7848600" y="6400800"/>
            <a:ext cx="304800" cy="3048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71600" y="0"/>
            <a:ext cx="7498080" cy="1143000"/>
          </a:xfrm>
        </p:spPr>
        <p:txBody>
          <a:bodyPr>
            <a:normAutofit/>
          </a:bodyPr>
          <a:lstStyle/>
          <a:p>
            <a:r>
              <a:rPr lang="ru-RU" sz="2400" b="1" i="1" dirty="0" smtClean="0"/>
              <a:t>Умение убеждать</a:t>
            </a:r>
            <a:endParaRPr lang="ru-RU" sz="2400" b="1" i="1" dirty="0"/>
          </a:p>
        </p:txBody>
      </p:sp>
      <p:sp>
        <p:nvSpPr>
          <p:cNvPr id="5" name="TextBox 4"/>
          <p:cNvSpPr txBox="1"/>
          <p:nvPr/>
        </p:nvSpPr>
        <p:spPr>
          <a:xfrm>
            <a:off x="1371600" y="1447800"/>
            <a:ext cx="3429000" cy="461665"/>
          </a:xfrm>
          <a:prstGeom prst="rect">
            <a:avLst/>
          </a:prstGeom>
          <a:noFill/>
        </p:spPr>
        <p:txBody>
          <a:bodyPr wrap="square" rtlCol="0">
            <a:spAutoFit/>
          </a:bodyPr>
          <a:lstStyle/>
          <a:p>
            <a:r>
              <a:rPr lang="ru-RU" sz="2400" b="1" i="1" dirty="0" smtClean="0">
                <a:solidFill>
                  <a:schemeClr val="bg2">
                    <a:lumMod val="25000"/>
                  </a:schemeClr>
                </a:solidFill>
              </a:rPr>
              <a:t>Доказательство</a:t>
            </a:r>
            <a:endParaRPr lang="ru-RU" sz="2400" b="1" i="1" dirty="0">
              <a:solidFill>
                <a:schemeClr val="bg2">
                  <a:lumMod val="25000"/>
                </a:schemeClr>
              </a:solidFill>
            </a:endParaRPr>
          </a:p>
        </p:txBody>
      </p:sp>
      <p:graphicFrame>
        <p:nvGraphicFramePr>
          <p:cNvPr id="15" name="Схема 14"/>
          <p:cNvGraphicFramePr/>
          <p:nvPr/>
        </p:nvGraphicFramePr>
        <p:xfrm>
          <a:off x="1295400" y="1981200"/>
          <a:ext cx="4800600" cy="4292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6" name="5-конечная звезда 15">
            <a:hlinkClick r:id="rId6" action="ppaction://hlinksldjump"/>
          </p:cNvPr>
          <p:cNvSpPr/>
          <p:nvPr/>
        </p:nvSpPr>
        <p:spPr>
          <a:xfrm>
            <a:off x="7848600" y="6400800"/>
            <a:ext cx="304800" cy="3048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31746" name="Picture 2" descr="H:\Настя пр\пр\dis.jpg"/>
          <p:cNvPicPr>
            <a:picLocks noChangeAspect="1" noChangeArrowheads="1"/>
          </p:cNvPicPr>
          <p:nvPr/>
        </p:nvPicPr>
        <p:blipFill>
          <a:blip r:embed="rId7"/>
          <a:srcRect/>
          <a:stretch>
            <a:fillRect/>
          </a:stretch>
        </p:blipFill>
        <p:spPr bwMode="auto">
          <a:xfrm>
            <a:off x="4953000" y="2438400"/>
            <a:ext cx="3786187" cy="2819400"/>
          </a:xfrm>
          <a:prstGeom prst="rect">
            <a:avLst/>
          </a:prstGeom>
          <a:noFill/>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Заголовок 15"/>
          <p:cNvSpPr>
            <a:spLocks noGrp="1"/>
          </p:cNvSpPr>
          <p:nvPr>
            <p:ph type="title"/>
          </p:nvPr>
        </p:nvSpPr>
        <p:spPr/>
        <p:txBody>
          <a:bodyPr>
            <a:normAutofit/>
          </a:bodyPr>
          <a:lstStyle/>
          <a:p>
            <a:r>
              <a:rPr lang="ru-RU" dirty="0" smtClean="0"/>
              <a:t>Поведение в споре</a:t>
            </a:r>
            <a:endParaRPr lang="ru-RU" dirty="0"/>
          </a:p>
        </p:txBody>
      </p:sp>
      <p:sp>
        <p:nvSpPr>
          <p:cNvPr id="17" name="Содержимое 16"/>
          <p:cNvSpPr>
            <a:spLocks noGrp="1"/>
          </p:cNvSpPr>
          <p:nvPr>
            <p:ph idx="1"/>
          </p:nvPr>
        </p:nvSpPr>
        <p:spPr/>
        <p:txBody>
          <a:bodyPr>
            <a:normAutofit fontScale="62500" lnSpcReduction="20000"/>
          </a:bodyPr>
          <a:lstStyle/>
          <a:p>
            <a:pPr>
              <a:buNone/>
            </a:pPr>
            <a:r>
              <a:rPr lang="ru-RU" b="1" dirty="0" smtClean="0">
                <a:solidFill>
                  <a:schemeClr val="bg2">
                    <a:lumMod val="25000"/>
                  </a:schemeClr>
                </a:solidFill>
              </a:rPr>
              <a:t>В завершение спора</a:t>
            </a:r>
            <a:r>
              <a:rPr lang="ru-RU" dirty="0" smtClean="0">
                <a:solidFill>
                  <a:schemeClr val="bg2">
                    <a:lumMod val="25000"/>
                  </a:schemeClr>
                </a:solidFill>
              </a:rPr>
              <a:t> </a:t>
            </a:r>
          </a:p>
          <a:p>
            <a:pPr lvl="0">
              <a:buNone/>
            </a:pPr>
            <a:r>
              <a:rPr lang="ru-RU" dirty="0" smtClean="0">
                <a:solidFill>
                  <a:schemeClr val="bg2">
                    <a:lumMod val="25000"/>
                  </a:schemeClr>
                </a:solidFill>
              </a:rPr>
              <a:t>Если в ходе спора было доказано, что Ваше мнение ошибочно, Вам необходимо показать себя справедливым человеком и признать своё заблуждение по поводу предмета спора.</a:t>
            </a:r>
          </a:p>
          <a:p>
            <a:pPr lvl="0">
              <a:buNone/>
            </a:pPr>
            <a:r>
              <a:rPr lang="ru-RU" dirty="0" smtClean="0">
                <a:solidFill>
                  <a:schemeClr val="bg2">
                    <a:lumMod val="25000"/>
                  </a:schemeClr>
                </a:solidFill>
              </a:rPr>
              <a:t>Если в ходе полемики была доказана Ваша правота, Вы должны вести себя достойно, не демонстрировать гордость и радость победы. Ни в коем случае нельзя произносить фраз, подобных следующей: «Я же говорил, что Вы неправы!». Не понижайте самооценку своего оппонента и не заставляйте его злиться или обижаться.</a:t>
            </a:r>
          </a:p>
          <a:p>
            <a:pPr lvl="0">
              <a:buNone/>
            </a:pPr>
            <a:r>
              <a:rPr lang="ru-RU" dirty="0" smtClean="0">
                <a:solidFill>
                  <a:schemeClr val="bg2">
                    <a:lumMod val="25000"/>
                  </a:schemeClr>
                </a:solidFill>
              </a:rPr>
              <a:t>В заключение полемики подведите итоги и огласите выводы, к которым Вы пришли вместе с Вашим собеседником.</a:t>
            </a:r>
          </a:p>
          <a:p>
            <a:pPr lvl="0">
              <a:buNone/>
            </a:pPr>
            <a:r>
              <a:rPr lang="ru-RU" dirty="0" smtClean="0">
                <a:solidFill>
                  <a:schemeClr val="bg2">
                    <a:lumMod val="25000"/>
                  </a:schemeClr>
                </a:solidFill>
              </a:rPr>
              <a:t>Будет замечательно, если двое оппонентов после завершения дискуссии пожмут друг другу руки и выразят взаимную благодарность за хорошо проведённое время.</a:t>
            </a:r>
          </a:p>
          <a:p>
            <a:pPr>
              <a:buNone/>
            </a:pPr>
            <a:endParaRPr lang="ru-RU" dirty="0"/>
          </a:p>
        </p:txBody>
      </p:sp>
      <p:sp>
        <p:nvSpPr>
          <p:cNvPr id="18" name="5-конечная звезда 17">
            <a:hlinkClick r:id="rId2" action="ppaction://hlinksldjump"/>
          </p:cNvPr>
          <p:cNvSpPr/>
          <p:nvPr/>
        </p:nvSpPr>
        <p:spPr>
          <a:xfrm>
            <a:off x="7848600" y="6400800"/>
            <a:ext cx="304800" cy="3048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Заключение </a:t>
            </a:r>
            <a:endParaRPr lang="ru-RU" dirty="0"/>
          </a:p>
        </p:txBody>
      </p:sp>
      <p:sp>
        <p:nvSpPr>
          <p:cNvPr id="3" name="Содержимое 2"/>
          <p:cNvSpPr>
            <a:spLocks noGrp="1"/>
          </p:cNvSpPr>
          <p:nvPr>
            <p:ph idx="1"/>
          </p:nvPr>
        </p:nvSpPr>
        <p:spPr/>
        <p:txBody>
          <a:bodyPr>
            <a:normAutofit fontScale="55000" lnSpcReduction="20000"/>
          </a:bodyPr>
          <a:lstStyle/>
          <a:p>
            <a:pPr algn="ctr">
              <a:buNone/>
            </a:pPr>
            <a:r>
              <a:rPr lang="ru-RU" sz="3800" dirty="0" smtClean="0">
                <a:solidFill>
                  <a:schemeClr val="bg2">
                    <a:lumMod val="25000"/>
                  </a:schemeClr>
                </a:solidFill>
                <a:latin typeface="Times New Roman" pitchFamily="18" charset="0"/>
                <a:cs typeface="Times New Roman" pitchFamily="18" charset="0"/>
              </a:rPr>
              <a:t>Для того чтобы побеждать в споре,  нужно  постоянно  учиться,  расширять свои знания по теории  и  истории  спора.  Читать  больше,  чем  практически нужно. Читать без предубеждения и критически. В процессе чтения нужно  вести записи и составлять заметки. </a:t>
            </a:r>
          </a:p>
          <a:p>
            <a:pPr algn="ctr">
              <a:buNone/>
            </a:pPr>
            <a:r>
              <a:rPr lang="ru-RU" sz="3800" dirty="0" smtClean="0">
                <a:solidFill>
                  <a:schemeClr val="bg2">
                    <a:lumMod val="25000"/>
                  </a:schemeClr>
                </a:solidFill>
                <a:latin typeface="Times New Roman" pitchFamily="18" charset="0"/>
                <a:cs typeface="Times New Roman" pitchFamily="18" charset="0"/>
              </a:rPr>
              <a:t>Нельзя научиться плавать, сидя на берегу. Стать хорошим полемистом может помочь  практика.  Нужно  участвовать  в  обсуждении   актуальных   вопросов современности и решении технических проблем.</a:t>
            </a:r>
          </a:p>
          <a:p>
            <a:pPr algn="ctr">
              <a:buNone/>
            </a:pPr>
            <a:r>
              <a:rPr lang="ru-RU" sz="3800" dirty="0" smtClean="0">
                <a:solidFill>
                  <a:schemeClr val="bg2">
                    <a:lumMod val="25000"/>
                  </a:schemeClr>
                </a:solidFill>
                <a:latin typeface="Times New Roman" pitchFamily="18" charset="0"/>
                <a:cs typeface="Times New Roman" pitchFamily="18" charset="0"/>
              </a:rPr>
              <a:t>Овладение полемическим мастерством – задача сложная. Решение её  требует упорного труда, терпения и настойчивости, определённых усилий над  собой,  а также большого желания. Но, как поется в песне, кто хочет, тот добьётся.</a:t>
            </a:r>
          </a:p>
          <a:p>
            <a:endParaRPr lang="ru-RU" dirty="0"/>
          </a:p>
        </p:txBody>
      </p:sp>
      <p:sp>
        <p:nvSpPr>
          <p:cNvPr id="4" name="5-конечная звезда 3">
            <a:hlinkClick r:id="rId2" action="ppaction://hlinksldjump"/>
          </p:cNvPr>
          <p:cNvSpPr/>
          <p:nvPr/>
        </p:nvSpPr>
        <p:spPr>
          <a:xfrm>
            <a:off x="7848600" y="6400800"/>
            <a:ext cx="304800" cy="3048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7" name="Заголовок 6"/>
          <p:cNvSpPr>
            <a:spLocks noGrp="1"/>
          </p:cNvSpPr>
          <p:nvPr>
            <p:ph type="title"/>
          </p:nvPr>
        </p:nvSpPr>
        <p:spPr>
          <a:xfrm>
            <a:off x="1435608" y="274638"/>
            <a:ext cx="4431792" cy="1020762"/>
          </a:xfrm>
        </p:spPr>
        <p:txBody>
          <a:bodyPr>
            <a:normAutofit/>
          </a:bodyPr>
          <a:lstStyle/>
          <a:p>
            <a:r>
              <a:rPr lang="ru-RU" sz="1800" b="1" i="1" u="sng" dirty="0" smtClean="0"/>
              <a:t>Советы Дейла Карнеги о ведении спора</a:t>
            </a:r>
            <a:r>
              <a:rPr lang="ru-RU" sz="1800" dirty="0" smtClean="0"/>
              <a:t/>
            </a:r>
            <a:br>
              <a:rPr lang="ru-RU" sz="1800" dirty="0" smtClean="0"/>
            </a:br>
            <a:endParaRPr lang="ru-RU" sz="1800" dirty="0"/>
          </a:p>
        </p:txBody>
      </p:sp>
      <p:sp>
        <p:nvSpPr>
          <p:cNvPr id="8" name="Прямоугольник 7"/>
          <p:cNvSpPr/>
          <p:nvPr/>
        </p:nvSpPr>
        <p:spPr>
          <a:xfrm>
            <a:off x="1295400" y="914400"/>
            <a:ext cx="7467600" cy="1477328"/>
          </a:xfrm>
          <a:prstGeom prst="rect">
            <a:avLst/>
          </a:prstGeom>
        </p:spPr>
        <p:txBody>
          <a:bodyPr wrap="square">
            <a:spAutoFit/>
          </a:bodyPr>
          <a:lstStyle/>
          <a:p>
            <a:r>
              <a:rPr lang="ru-RU" i="1" dirty="0" smtClean="0">
                <a:latin typeface="Times New Roman" pitchFamily="18" charset="0"/>
                <a:cs typeface="Times New Roman" pitchFamily="18" charset="0"/>
              </a:rPr>
              <a:t>Известный американский психолог Дейл Карнеги в третьей части книги "Как завоевывать друзей и оказывать влияние на людей", которая называется "12 правил, соблюдение которых позволяет склонить людей к вашей точке зрения", предлагает очень интересные суждения, выводы и правила по поводу спорных ситуаций. Это интересно!</a:t>
            </a:r>
            <a:endParaRPr lang="ru-RU" i="1" dirty="0">
              <a:latin typeface="Times New Roman" pitchFamily="18" charset="0"/>
              <a:cs typeface="Times New Roman" pitchFamily="18" charset="0"/>
            </a:endParaRPr>
          </a:p>
        </p:txBody>
      </p:sp>
      <p:sp>
        <p:nvSpPr>
          <p:cNvPr id="2049" name="Rectangle 1"/>
          <p:cNvSpPr>
            <a:spLocks noChangeArrowheads="1"/>
          </p:cNvSpPr>
          <p:nvPr/>
        </p:nvSpPr>
        <p:spPr bwMode="auto">
          <a:xfrm>
            <a:off x="990600" y="2514600"/>
            <a:ext cx="8153400" cy="443198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"В девяти случаях из десяти спор кончается тем, что каждый из его участников еще больше, чем прежде, убеждается в своей правоте. В споре нельзя одержать верх. Нельзя потому, что, если Вы проиграли в споре, значит, вы проиграли, если же одержали верх, то тоже проиграли. Почему? Предположим, что вы одержали победу над собеседником, разбили его доводы в пух и прах. Ну и что? Вы будите чувствовать себя прекрасно. А он? Вы задели его самолюбие. Он будет огорчен Вашей победой. А ведь: "Человек, которого убедили против его воли, не отречется от своего мнения и поневоле". </a:t>
            </a:r>
            <a:endParaRPr kumimoji="0" lang="ru-RU" sz="12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endPar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«Если вы намерены что-то доказать, пусть об этом никто не знает. Сделайте это настолько тонко, настолько искусно, чтобы никто этого и не почувствовал". Вы никогда не попадете в неприятное положение, признавшись, что можете ошибаться. Так можно положить конец спору и побудить собеседника быть не менее объективным, откровенным и непредубежденным, чем Вы сами. Это вызовет у него желание признать, что и он может ошибаться. Когда мы не правы, мы можем признаться в этом самим себе. А если к нам подойдут мягко и тактично, то способны признаться в этом и другим и даже гордиться своей откровенностью и широтой взглядов. Но только не в тех случаях, когда кто-либо изо всех сил старается запихнуть нам в пищевод неудобоваримый факт...»</a:t>
            </a: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endParaRPr kumimoji="0" lang="ru-RU" sz="12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«Если известно, что нам все равно грозит столкновение, то не лучше ли опередить другого, взяв инициативу на себя? Не будет ли гораздо легче подвергнуть себя самокритике, чем слушать чужое обвинения? Вот этот совет был проверен на собственном опыте: "Скажите о себе все оскорбительные слова, которые, как Вы знаете, у Вашего собеседника на уме или на языке, причем произносите их прежде, чем сделает это он, и вы выбьете у него из-под ног почву. Можно поставить сто против одного, что он займет в таком случае великодушную, снисходительную позицию и сведет Ваши ошибки к минимуму.» </a:t>
            </a: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endPar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«Если Вы не правы, признайте это быстро и решительно".</a:t>
            </a:r>
            <a:endParaRPr kumimoji="0" lang="ru-RU" sz="12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endParaRPr>
          </a:p>
        </p:txBody>
      </p:sp>
      <p:sp>
        <p:nvSpPr>
          <p:cNvPr id="10" name="5-конечная звезда 9">
            <a:hlinkClick r:id="rId2" action="ppaction://hlinksldjump"/>
          </p:cNvPr>
          <p:cNvSpPr/>
          <p:nvPr/>
        </p:nvSpPr>
        <p:spPr>
          <a:xfrm>
            <a:off x="7848600" y="6400800"/>
            <a:ext cx="304800" cy="3048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Словарь. </a:t>
            </a:r>
            <a:endParaRPr lang="ru-RU" dirty="0"/>
          </a:p>
        </p:txBody>
      </p:sp>
      <p:sp>
        <p:nvSpPr>
          <p:cNvPr id="3" name="Содержимое 2"/>
          <p:cNvSpPr>
            <a:spLocks noGrp="1"/>
          </p:cNvSpPr>
          <p:nvPr>
            <p:ph idx="1"/>
          </p:nvPr>
        </p:nvSpPr>
        <p:spPr>
          <a:xfrm>
            <a:off x="1371600" y="1219200"/>
            <a:ext cx="7498080" cy="1676400"/>
          </a:xfrm>
        </p:spPr>
        <p:txBody>
          <a:bodyPr>
            <a:noAutofit/>
          </a:bodyPr>
          <a:lstStyle/>
          <a:p>
            <a:pPr>
              <a:buNone/>
            </a:pPr>
            <a:r>
              <a:rPr lang="ru-RU" sz="1800" i="1" u="sng" dirty="0" smtClean="0"/>
              <a:t>Дискуссия</a:t>
            </a:r>
            <a:r>
              <a:rPr lang="ru-RU" sz="1800" dirty="0" smtClean="0"/>
              <a:t> – это публичный спор, целью которого является выяснение и сопоставление разных точек зрения, поиск, выявление истинного мнения, нахождение правильного решения спорного вопроса. В переводе с латинского языка «дискуссия» означает исследование, рассмотрение, разбор. Дискуссия считается эффективным способом убеждения, так как ее участники сами приходят к тому или иному выводу. Цель дискуссии заключается в стремлении добиться истины путем сопоставления различных мнений.</a:t>
            </a:r>
          </a:p>
          <a:p>
            <a:pPr>
              <a:buNone/>
            </a:pPr>
            <a:r>
              <a:rPr lang="ru-RU" sz="1800" dirty="0" smtClean="0"/>
              <a:t>Дискуссия это активный метод закрепления и углубления знаний, развития навыков творческого мышления и умения вести спор. В то же время дискуссия – весьма эффективный способ убеждения, основанный на самостоятельном освоении истины. Из психологии известно, что человек лучше всего воспринимает и запоминает то, к чему он пришел сам, что он сам открыл.</a:t>
            </a:r>
          </a:p>
          <a:p>
            <a:pPr>
              <a:buNone/>
            </a:pPr>
            <a:r>
              <a:rPr lang="ru-RU" sz="1800" dirty="0" smtClean="0"/>
              <a:t>Павлов И.П. считал дискуссию одним из наиболее плодотворных средств в развитии науки. Формальным условием любой дискуссии является наличие какого-либо спорного или нерешенного вопроса. При отсутствии предмета спора или обсуждения дискуссия не возникает.</a:t>
            </a:r>
          </a:p>
          <a:p>
            <a:pPr>
              <a:buNone/>
            </a:pPr>
            <a:endParaRPr lang="ru-RU" sz="1800" dirty="0"/>
          </a:p>
        </p:txBody>
      </p:sp>
      <p:sp>
        <p:nvSpPr>
          <p:cNvPr id="4" name="5-конечная звезда 3">
            <a:hlinkClick r:id="rId2" action="ppaction://hlinksldjump"/>
          </p:cNvPr>
          <p:cNvSpPr/>
          <p:nvPr/>
        </p:nvSpPr>
        <p:spPr>
          <a:xfrm>
            <a:off x="7848600" y="6400800"/>
            <a:ext cx="304800" cy="3048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Понятие «спор»</a:t>
            </a:r>
            <a:endParaRPr lang="ru-RU" dirty="0"/>
          </a:p>
        </p:txBody>
      </p:sp>
      <p:sp>
        <p:nvSpPr>
          <p:cNvPr id="3" name="Содержимое 2"/>
          <p:cNvSpPr>
            <a:spLocks noGrp="1"/>
          </p:cNvSpPr>
          <p:nvPr>
            <p:ph idx="1"/>
          </p:nvPr>
        </p:nvSpPr>
        <p:spPr>
          <a:xfrm>
            <a:off x="1435608" y="1447800"/>
            <a:ext cx="7498080" cy="5257800"/>
          </a:xfrm>
        </p:spPr>
        <p:txBody>
          <a:bodyPr>
            <a:normAutofit fontScale="32500" lnSpcReduction="20000"/>
          </a:bodyPr>
          <a:lstStyle/>
          <a:p>
            <a:pPr>
              <a:buNone/>
            </a:pPr>
            <a:r>
              <a:rPr lang="ru-RU" dirty="0" smtClean="0">
                <a:latin typeface="Times New Roman" pitchFamily="18" charset="0"/>
                <a:cs typeface="Times New Roman" pitchFamily="18" charset="0"/>
              </a:rPr>
              <a:t>1.    </a:t>
            </a:r>
            <a:r>
              <a:rPr lang="ru-RU" sz="5200" dirty="0" smtClean="0">
                <a:solidFill>
                  <a:schemeClr val="bg2">
                    <a:lumMod val="25000"/>
                  </a:schemeClr>
                </a:solidFill>
                <a:latin typeface="Times New Roman" pitchFamily="18" charset="0"/>
                <a:cs typeface="Times New Roman" pitchFamily="18" charset="0"/>
              </a:rPr>
              <a:t>Словесное состязание, обсуждение чего-либо между  двумя  или  несколькими лицами, при  котором  каждая  из  сторон  отстаивает  свое  мнение,  свою правоту. Борьба мнений по  различным вопросам</a:t>
            </a:r>
          </a:p>
          <a:p>
            <a:pPr>
              <a:buNone/>
            </a:pPr>
            <a:r>
              <a:rPr lang="ru-RU" sz="5200" dirty="0" smtClean="0">
                <a:solidFill>
                  <a:schemeClr val="bg2">
                    <a:lumMod val="25000"/>
                  </a:schemeClr>
                </a:solidFill>
                <a:latin typeface="Times New Roman" pitchFamily="18" charset="0"/>
                <a:cs typeface="Times New Roman" pitchFamily="18" charset="0"/>
              </a:rPr>
              <a:t>     Разг.  Разногласия,  ссора, препирательство. </a:t>
            </a:r>
          </a:p>
          <a:p>
            <a:pPr>
              <a:buNone/>
            </a:pPr>
            <a:r>
              <a:rPr lang="ru-RU" sz="5200" dirty="0" smtClean="0">
                <a:solidFill>
                  <a:schemeClr val="bg2">
                    <a:lumMod val="25000"/>
                  </a:schemeClr>
                </a:solidFill>
                <a:latin typeface="Times New Roman" pitchFamily="18" charset="0"/>
                <a:cs typeface="Times New Roman" pitchFamily="18" charset="0"/>
              </a:rPr>
              <a:t>     Перен. Противоречие, несогласие.</a:t>
            </a:r>
          </a:p>
          <a:p>
            <a:pPr>
              <a:buNone/>
            </a:pPr>
            <a:endParaRPr lang="ru-RU" sz="5200" dirty="0" smtClean="0">
              <a:solidFill>
                <a:schemeClr val="bg2">
                  <a:lumMod val="25000"/>
                </a:schemeClr>
              </a:solidFill>
              <a:latin typeface="Times New Roman" pitchFamily="18" charset="0"/>
              <a:cs typeface="Times New Roman" pitchFamily="18" charset="0"/>
            </a:endParaRPr>
          </a:p>
          <a:p>
            <a:pPr>
              <a:buNone/>
            </a:pPr>
            <a:r>
              <a:rPr lang="ru-RU" sz="5200" dirty="0" smtClean="0">
                <a:solidFill>
                  <a:schemeClr val="bg2">
                    <a:lumMod val="25000"/>
                  </a:schemeClr>
                </a:solidFill>
                <a:latin typeface="Times New Roman" pitchFamily="18" charset="0"/>
                <a:cs typeface="Times New Roman" pitchFamily="18" charset="0"/>
              </a:rPr>
              <a:t>2.  Взаимное притязание на владение, обладание чем-либо, разрешаемое судом.</a:t>
            </a:r>
          </a:p>
          <a:p>
            <a:pPr>
              <a:buNone/>
            </a:pPr>
            <a:endParaRPr lang="ru-RU" sz="5200" dirty="0" smtClean="0">
              <a:solidFill>
                <a:schemeClr val="bg2">
                  <a:lumMod val="25000"/>
                </a:schemeClr>
              </a:solidFill>
              <a:latin typeface="Times New Roman" pitchFamily="18" charset="0"/>
              <a:cs typeface="Times New Roman" pitchFamily="18" charset="0"/>
            </a:endParaRPr>
          </a:p>
          <a:p>
            <a:pPr>
              <a:buNone/>
            </a:pPr>
            <a:r>
              <a:rPr lang="ru-RU" sz="5200" dirty="0" smtClean="0">
                <a:solidFill>
                  <a:schemeClr val="bg2">
                    <a:lumMod val="25000"/>
                  </a:schemeClr>
                </a:solidFill>
                <a:latin typeface="Times New Roman" pitchFamily="18" charset="0"/>
                <a:cs typeface="Times New Roman" pitchFamily="18" charset="0"/>
              </a:rPr>
              <a:t>3.  Перен.  Поединок,  битва,  единоборство  (преимущественно  в  поэтической речи). Состязание, соперничество.</a:t>
            </a:r>
          </a:p>
          <a:p>
            <a:pPr>
              <a:buNone/>
            </a:pPr>
            <a:endParaRPr lang="ru-RU" sz="5200" dirty="0" smtClean="0">
              <a:solidFill>
                <a:schemeClr val="bg2">
                  <a:lumMod val="25000"/>
                </a:schemeClr>
              </a:solidFill>
              <a:latin typeface="Times New Roman" pitchFamily="18" charset="0"/>
              <a:cs typeface="Times New Roman" pitchFamily="18" charset="0"/>
            </a:endParaRPr>
          </a:p>
          <a:p>
            <a:pPr>
              <a:buNone/>
            </a:pPr>
            <a:r>
              <a:rPr lang="ru-RU" sz="5200" dirty="0" smtClean="0">
                <a:solidFill>
                  <a:schemeClr val="bg2">
                    <a:lumMod val="25000"/>
                  </a:schemeClr>
                </a:solidFill>
                <a:latin typeface="Times New Roman" pitchFamily="18" charset="0"/>
                <a:cs typeface="Times New Roman" pitchFamily="18" charset="0"/>
              </a:rPr>
              <a:t>Синонимы : </a:t>
            </a:r>
            <a:r>
              <a:rPr lang="ru-RU" sz="5200" dirty="0" smtClean="0">
                <a:solidFill>
                  <a:schemeClr val="bg2">
                    <a:lumMod val="25000"/>
                  </a:schemeClr>
                </a:solidFill>
                <a:latin typeface="Times New Roman" pitchFamily="18" charset="0"/>
                <a:cs typeface="Times New Roman" pitchFamily="18" charset="0"/>
                <a:hlinkClick r:id="rId2" action="ppaction://hlinksldjump"/>
              </a:rPr>
              <a:t>дискуссия,</a:t>
            </a:r>
            <a:r>
              <a:rPr lang="ru-RU" sz="5200" dirty="0" smtClean="0">
                <a:solidFill>
                  <a:schemeClr val="bg2">
                    <a:lumMod val="25000"/>
                  </a:schemeClr>
                </a:solidFill>
                <a:latin typeface="Times New Roman" pitchFamily="18" charset="0"/>
                <a:cs typeface="Times New Roman" pitchFamily="18" charset="0"/>
              </a:rPr>
              <a:t> </a:t>
            </a:r>
            <a:r>
              <a:rPr lang="ru-RU" sz="5200" dirty="0" smtClean="0">
                <a:solidFill>
                  <a:schemeClr val="bg2">
                    <a:lumMod val="25000"/>
                  </a:schemeClr>
                </a:solidFill>
                <a:latin typeface="Times New Roman" pitchFamily="18" charset="0"/>
                <a:cs typeface="Times New Roman" pitchFamily="18" charset="0"/>
                <a:hlinkClick r:id="rId3" action="ppaction://hlinksldjump"/>
              </a:rPr>
              <a:t>полемика, </a:t>
            </a:r>
            <a:r>
              <a:rPr lang="ru-RU" sz="5200" dirty="0" smtClean="0">
                <a:solidFill>
                  <a:schemeClr val="bg2">
                    <a:lumMod val="25000"/>
                  </a:schemeClr>
                </a:solidFill>
                <a:latin typeface="Times New Roman" pitchFamily="18" charset="0"/>
                <a:cs typeface="Times New Roman" pitchFamily="18" charset="0"/>
                <a:hlinkClick r:id="rId4" action="ppaction://hlinksldjump"/>
              </a:rPr>
              <a:t>диспут, прения, дебаты</a:t>
            </a:r>
            <a:endParaRPr lang="ru-RU" sz="5200" dirty="0" smtClean="0">
              <a:solidFill>
                <a:schemeClr val="bg2">
                  <a:lumMod val="25000"/>
                </a:schemeClr>
              </a:solidFill>
              <a:latin typeface="Times New Roman" pitchFamily="18" charset="0"/>
              <a:cs typeface="Times New Roman" pitchFamily="18" charset="0"/>
            </a:endParaRPr>
          </a:p>
          <a:p>
            <a:pPr>
              <a:buNone/>
            </a:pPr>
            <a:r>
              <a:rPr lang="ru-RU" sz="5200" dirty="0" smtClean="0">
                <a:solidFill>
                  <a:schemeClr val="bg2">
                    <a:lumMod val="25000"/>
                  </a:schemeClr>
                </a:solidFill>
                <a:latin typeface="Times New Roman" pitchFamily="18" charset="0"/>
                <a:cs typeface="Times New Roman" pitchFamily="18" charset="0"/>
              </a:rPr>
              <a:t>  </a:t>
            </a:r>
          </a:p>
          <a:p>
            <a:pPr>
              <a:buNone/>
            </a:pPr>
            <a:r>
              <a:rPr lang="ru-RU" sz="5200" dirty="0" smtClean="0">
                <a:solidFill>
                  <a:schemeClr val="bg2">
                    <a:lumMod val="25000"/>
                  </a:schemeClr>
                </a:solidFill>
                <a:latin typeface="Times New Roman" pitchFamily="18" charset="0"/>
                <a:cs typeface="Times New Roman" pitchFamily="18" charset="0"/>
              </a:rPr>
              <a:t> Обратите внимание – общим для всех значений слова спор является  наличие</a:t>
            </a:r>
          </a:p>
          <a:p>
            <a:pPr>
              <a:buNone/>
            </a:pPr>
            <a:r>
              <a:rPr lang="ru-RU" sz="5200" dirty="0" smtClean="0">
                <a:solidFill>
                  <a:schemeClr val="bg2">
                    <a:lumMod val="25000"/>
                  </a:schemeClr>
                </a:solidFill>
                <a:latin typeface="Times New Roman" pitchFamily="18" charset="0"/>
                <a:cs typeface="Times New Roman" pitchFamily="18" charset="0"/>
              </a:rPr>
              <a:t>разногласий, отсутствие единого мнения, противоборство.</a:t>
            </a:r>
          </a:p>
          <a:p>
            <a:pPr>
              <a:buNone/>
            </a:pPr>
            <a:r>
              <a:rPr lang="ru-RU" sz="5200" dirty="0" smtClean="0">
                <a:solidFill>
                  <a:schemeClr val="bg2">
                    <a:lumMod val="25000"/>
                  </a:schemeClr>
                </a:solidFill>
                <a:latin typeface="Times New Roman" pitchFamily="18" charset="0"/>
                <a:cs typeface="Times New Roman" pitchFamily="18" charset="0"/>
              </a:rPr>
              <a:t>   В современной научной, методической, справочной  литературе  слова  спор</a:t>
            </a:r>
          </a:p>
          <a:p>
            <a:pPr>
              <a:buNone/>
            </a:pPr>
            <a:r>
              <a:rPr lang="ru-RU" sz="5200" dirty="0" smtClean="0">
                <a:solidFill>
                  <a:schemeClr val="bg2">
                    <a:lumMod val="25000"/>
                  </a:schemeClr>
                </a:solidFill>
                <a:latin typeface="Times New Roman" pitchFamily="18" charset="0"/>
                <a:cs typeface="Times New Roman" pitchFamily="18" charset="0"/>
              </a:rPr>
              <a:t>служит для обозначения процесса  обмена  противоположными  мнениями.  Однако, единого определения данного понятия нет.</a:t>
            </a:r>
          </a:p>
        </p:txBody>
      </p:sp>
      <p:sp>
        <p:nvSpPr>
          <p:cNvPr id="6" name="5-конечная звезда 5">
            <a:hlinkClick r:id="rId5" action="ppaction://hlinksldjump"/>
          </p:cNvPr>
          <p:cNvSpPr/>
          <p:nvPr/>
        </p:nvSpPr>
        <p:spPr>
          <a:xfrm>
            <a:off x="7848600" y="6400800"/>
            <a:ext cx="304800" cy="3048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21507" name="Picture 3" descr="H:\Настя пр\пр\66816_spor.jpg"/>
          <p:cNvPicPr>
            <a:picLocks noChangeAspect="1" noChangeArrowheads="1"/>
          </p:cNvPicPr>
          <p:nvPr/>
        </p:nvPicPr>
        <p:blipFill>
          <a:blip r:embed="rId6" cstate="print"/>
          <a:srcRect/>
          <a:stretch>
            <a:fillRect/>
          </a:stretch>
        </p:blipFill>
        <p:spPr bwMode="auto">
          <a:xfrm>
            <a:off x="6858000" y="1"/>
            <a:ext cx="1901824" cy="1366310"/>
          </a:xfrm>
          <a:prstGeom prst="rect">
            <a:avLst/>
          </a:prstGeom>
          <a:noFill/>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Словарь.</a:t>
            </a:r>
            <a:endParaRPr lang="ru-RU" dirty="0"/>
          </a:p>
        </p:txBody>
      </p:sp>
      <p:sp>
        <p:nvSpPr>
          <p:cNvPr id="3" name="Содержимое 2"/>
          <p:cNvSpPr>
            <a:spLocks noGrp="1"/>
          </p:cNvSpPr>
          <p:nvPr>
            <p:ph idx="1"/>
          </p:nvPr>
        </p:nvSpPr>
        <p:spPr/>
        <p:txBody>
          <a:bodyPr>
            <a:normAutofit fontScale="62500" lnSpcReduction="20000"/>
          </a:bodyPr>
          <a:lstStyle/>
          <a:p>
            <a:pPr>
              <a:buNone/>
            </a:pPr>
            <a:r>
              <a:rPr lang="ru-RU" i="1" u="sng" dirty="0" smtClean="0"/>
              <a:t>Полемика</a:t>
            </a:r>
            <a:r>
              <a:rPr lang="ru-RU" dirty="0" smtClean="0"/>
              <a:t> – это не просто спор, а такой при котором имеется конфронтация, противостояние, противоборство сторон, идей и речей. В переводе с древнегреческого «полемика» означает воинственный, враждебный. Исходя из этого, полемику можно определить как борьбу принципиально противоположных мнений по тому, или иному вопросу, публичный спор с целью защитить, отстоять свою точку зрения и опровергнуть мнение оппонента. Таким образом полемика отличается от дискуссии именно своей целевой направленностью. Если участники дискуссии сопоставляют противоречивые суждения, стараются прийти к единому мнению, найти общее решение, установить истину, то цель полемики иная: надо одержать победу над противником, отстоять и утвердить собственную позицию.</a:t>
            </a:r>
          </a:p>
          <a:p>
            <a:pPr>
              <a:buNone/>
            </a:pPr>
            <a:r>
              <a:rPr lang="ru-RU" dirty="0" smtClean="0"/>
              <a:t>Полемика - это наука убеждать. Она учит подкреплять мысли убедительными и неоспоримыми доводами, научными аргументами. Она служит воспитанию активной гражданской позиции, носит боевой, решительный характер.</a:t>
            </a:r>
          </a:p>
          <a:p>
            <a:pPr>
              <a:buNone/>
            </a:pPr>
            <a:endParaRPr lang="ru-RU" dirty="0"/>
          </a:p>
        </p:txBody>
      </p:sp>
      <p:sp>
        <p:nvSpPr>
          <p:cNvPr id="4" name="5-конечная звезда 3">
            <a:hlinkClick r:id="rId2" action="ppaction://hlinksldjump"/>
          </p:cNvPr>
          <p:cNvSpPr/>
          <p:nvPr/>
        </p:nvSpPr>
        <p:spPr>
          <a:xfrm>
            <a:off x="7848600" y="6400800"/>
            <a:ext cx="304800" cy="3048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Словарь.</a:t>
            </a:r>
            <a:endParaRPr lang="ru-RU" dirty="0"/>
          </a:p>
        </p:txBody>
      </p:sp>
      <p:sp>
        <p:nvSpPr>
          <p:cNvPr id="3" name="Содержимое 2"/>
          <p:cNvSpPr>
            <a:spLocks noGrp="1"/>
          </p:cNvSpPr>
          <p:nvPr>
            <p:ph idx="1"/>
          </p:nvPr>
        </p:nvSpPr>
        <p:spPr/>
        <p:txBody>
          <a:bodyPr>
            <a:normAutofit/>
          </a:bodyPr>
          <a:lstStyle/>
          <a:p>
            <a:pPr>
              <a:buNone/>
            </a:pPr>
            <a:r>
              <a:rPr lang="ru-RU" sz="2000" u="sng" dirty="0" smtClean="0">
                <a:latin typeface="Times New Roman" pitchFamily="18" charset="0"/>
                <a:cs typeface="Times New Roman" pitchFamily="18" charset="0"/>
              </a:rPr>
              <a:t>Диспут </a:t>
            </a:r>
            <a:r>
              <a:rPr lang="ru-RU" sz="1800" dirty="0" smtClean="0">
                <a:latin typeface="Times New Roman" pitchFamily="18" charset="0"/>
                <a:cs typeface="Times New Roman" pitchFamily="18" charset="0"/>
              </a:rPr>
              <a:t>(disputar  – рассуждать, disputatio – прение) –публичная защита научного сочинения, написанного для  получения  учёной степени. </a:t>
            </a:r>
          </a:p>
          <a:p>
            <a:pPr>
              <a:buNone/>
            </a:pPr>
            <a:r>
              <a:rPr lang="ru-RU" sz="1800" dirty="0" smtClean="0">
                <a:latin typeface="Times New Roman" pitchFamily="18" charset="0"/>
                <a:cs typeface="Times New Roman" pitchFamily="18" charset="0"/>
              </a:rPr>
              <a:t> Современное значение: публичный спор на научную и общественно важную тему.</a:t>
            </a:r>
          </a:p>
          <a:p>
            <a:pPr>
              <a:buNone/>
            </a:pPr>
            <a:r>
              <a:rPr lang="ru-RU" sz="1800" u="sng" dirty="0" smtClean="0">
                <a:latin typeface="Times New Roman" pitchFamily="18" charset="0"/>
                <a:cs typeface="Times New Roman" pitchFamily="18" charset="0"/>
              </a:rPr>
              <a:t>Дебаты </a:t>
            </a:r>
            <a:r>
              <a:rPr lang="ru-RU" sz="1800" dirty="0" smtClean="0">
                <a:latin typeface="Times New Roman" pitchFamily="18" charset="0"/>
                <a:cs typeface="Times New Roman" pitchFamily="18" charset="0"/>
              </a:rPr>
              <a:t>фр. (</a:t>
            </a:r>
            <a:r>
              <a:rPr lang="ru-RU" sz="1800" dirty="0" err="1" smtClean="0">
                <a:latin typeface="Times New Roman" pitchFamily="18" charset="0"/>
                <a:cs typeface="Times New Roman" pitchFamily="18" charset="0"/>
              </a:rPr>
              <a:t>debat</a:t>
            </a:r>
            <a:r>
              <a:rPr lang="ru-RU" sz="1800" dirty="0" smtClean="0">
                <a:latin typeface="Times New Roman" pitchFamily="18" charset="0"/>
                <a:cs typeface="Times New Roman" pitchFamily="18" charset="0"/>
              </a:rPr>
              <a:t> –спор, прения) - прения,  обмен  мнениями  по  каким-либо вопросам, споры</a:t>
            </a:r>
          </a:p>
          <a:p>
            <a:pPr>
              <a:buNone/>
            </a:pPr>
            <a:r>
              <a:rPr lang="ru-RU" sz="1800" u="sng" dirty="0" smtClean="0">
                <a:latin typeface="Times New Roman" pitchFamily="18" charset="0"/>
                <a:cs typeface="Times New Roman" pitchFamily="18" charset="0"/>
              </a:rPr>
              <a:t>Прения</a:t>
            </a:r>
            <a:r>
              <a:rPr lang="ru-RU" sz="1800" dirty="0" smtClean="0">
                <a:latin typeface="Times New Roman" pitchFamily="18" charset="0"/>
                <a:cs typeface="Times New Roman" pitchFamily="18" charset="0"/>
              </a:rPr>
              <a:t> – обсуждение какого-либо вопроса, публичный спор  по</a:t>
            </a:r>
          </a:p>
          <a:p>
            <a:pPr>
              <a:buNone/>
            </a:pPr>
            <a:r>
              <a:rPr lang="ru-RU" sz="1800" dirty="0" smtClean="0">
                <a:latin typeface="Times New Roman" pitchFamily="18" charset="0"/>
                <a:cs typeface="Times New Roman" pitchFamily="18" charset="0"/>
              </a:rPr>
              <a:t>каким-либо вопросам.</a:t>
            </a:r>
          </a:p>
          <a:p>
            <a:pPr>
              <a:buNone/>
            </a:pPr>
            <a:endParaRPr lang="ru-RU" sz="1800" dirty="0">
              <a:latin typeface="Times New Roman" pitchFamily="18" charset="0"/>
              <a:cs typeface="Times New Roman" pitchFamily="18" charset="0"/>
            </a:endParaRPr>
          </a:p>
        </p:txBody>
      </p:sp>
      <p:sp>
        <p:nvSpPr>
          <p:cNvPr id="4" name="5-конечная звезда 3">
            <a:hlinkClick r:id="rId2" action="ppaction://hlinksldjump"/>
          </p:cNvPr>
          <p:cNvSpPr/>
          <p:nvPr/>
        </p:nvSpPr>
        <p:spPr>
          <a:xfrm>
            <a:off x="7848600" y="6400800"/>
            <a:ext cx="304800" cy="3048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Полезные ссылки</a:t>
            </a:r>
            <a:endParaRPr lang="ru-RU" dirty="0"/>
          </a:p>
        </p:txBody>
      </p:sp>
      <p:sp>
        <p:nvSpPr>
          <p:cNvPr id="3" name="Содержимое 2"/>
          <p:cNvSpPr>
            <a:spLocks noGrp="1"/>
          </p:cNvSpPr>
          <p:nvPr>
            <p:ph idx="1"/>
          </p:nvPr>
        </p:nvSpPr>
        <p:spPr/>
        <p:txBody>
          <a:bodyPr>
            <a:normAutofit fontScale="85000" lnSpcReduction="20000"/>
          </a:bodyPr>
          <a:lstStyle/>
          <a:p>
            <a:r>
              <a:rPr lang="en-US" u="sng" dirty="0" smtClean="0">
                <a:hlinkClick r:id="rId2"/>
              </a:rPr>
              <a:t>http://sahvatkin.narod.ru/SR/18.htm</a:t>
            </a:r>
            <a:endParaRPr lang="ru-RU" u="sng" dirty="0" smtClean="0"/>
          </a:p>
          <a:p>
            <a:r>
              <a:rPr lang="ru-RU" dirty="0" smtClean="0"/>
              <a:t> </a:t>
            </a:r>
            <a:r>
              <a:rPr lang="ru-RU" u="sng" dirty="0" smtClean="0">
                <a:hlinkClick r:id="rId3"/>
              </a:rPr>
              <a:t>http://www.knigge.ru/spor.html</a:t>
            </a:r>
            <a:endParaRPr lang="ru-RU" u="sng" dirty="0" smtClean="0"/>
          </a:p>
          <a:p>
            <a:r>
              <a:rPr lang="en-US" dirty="0" smtClean="0">
                <a:hlinkClick r:id="rId4"/>
              </a:rPr>
              <a:t>http://coolreferat.com/%D0%9E%D1%81%D0%BD%D0%BE%D0%B2%D0%BD%D1%8B%D0%B5_%D0%BF%D1%80%D0%B0%D0%B2%D0%B8%D0%BB%D0%B0_%D0%B8_%D0%BF%D1%80%D0%B8%D0%BD%D1%86%D0%B8%D0%BF%D1%8B_%D0%B2%D0%B5%D0%B4%D0%B5%D0%BD%D0%B8%D1%8F_%D1%81%D0%BF%D0%</a:t>
            </a:r>
            <a:r>
              <a:rPr lang="en-US" dirty="0" smtClean="0">
                <a:hlinkClick r:id="rId5" action="ppaction://hlinkfile"/>
              </a:rPr>
              <a:t>BE%D1%80%D0%B0</a:t>
            </a:r>
            <a:endParaRPr lang="ru-RU" dirty="0" smtClean="0"/>
          </a:p>
          <a:p>
            <a:r>
              <a:rPr lang="en-US" dirty="0" smtClean="0">
                <a:hlinkClick r:id="rId6"/>
              </a:rPr>
              <a:t>http://www.allbest.ru/o-3c0b65625b2bd68a4c43b88521316d27.html</a:t>
            </a:r>
            <a:endParaRPr lang="ru-RU" dirty="0" smtClean="0"/>
          </a:p>
          <a:p>
            <a:r>
              <a:rPr lang="en-US" dirty="0" smtClean="0">
                <a:hlinkClick r:id="rId7"/>
              </a:rPr>
              <a:t>http://www.ref.by/refs/68/28311/1.html</a:t>
            </a:r>
            <a:endParaRPr lang="ru-RU" u="sng" dirty="0" smtClean="0"/>
          </a:p>
          <a:p>
            <a:endParaRPr lang="ru-RU" dirty="0" smtClean="0"/>
          </a:p>
        </p:txBody>
      </p:sp>
      <p:sp>
        <p:nvSpPr>
          <p:cNvPr id="4" name="5-конечная звезда 3">
            <a:hlinkClick r:id="rId8" action="ppaction://hlinksldjump"/>
          </p:cNvPr>
          <p:cNvSpPr/>
          <p:nvPr/>
        </p:nvSpPr>
        <p:spPr>
          <a:xfrm>
            <a:off x="7848600" y="6400800"/>
            <a:ext cx="304800" cy="3048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u="sng" dirty="0" smtClean="0"/>
              <a:t>Практические задания</a:t>
            </a:r>
            <a:r>
              <a:rPr lang="ru-RU" dirty="0" smtClean="0"/>
              <a:t/>
            </a:r>
            <a:br>
              <a:rPr lang="ru-RU" dirty="0" smtClean="0"/>
            </a:br>
            <a:r>
              <a:rPr lang="ru-RU" sz="2000" dirty="0" smtClean="0"/>
              <a:t>Посмотрите все видеозаписи, проанализируйте стратегию, аргументы обеих сторон</a:t>
            </a:r>
            <a:r>
              <a:rPr lang="ru-RU" dirty="0" smtClean="0"/>
              <a:t>. </a:t>
            </a:r>
            <a:r>
              <a:rPr lang="ru-RU" sz="2000" dirty="0" smtClean="0"/>
              <a:t>Определите ошибки и уловки оппонентов.</a:t>
            </a:r>
            <a:endParaRPr lang="ru-RU" sz="2000" dirty="0"/>
          </a:p>
        </p:txBody>
      </p:sp>
      <p:sp>
        <p:nvSpPr>
          <p:cNvPr id="3" name="Содержимое 2"/>
          <p:cNvSpPr>
            <a:spLocks noGrp="1"/>
          </p:cNvSpPr>
          <p:nvPr>
            <p:ph idx="1"/>
          </p:nvPr>
        </p:nvSpPr>
        <p:spPr>
          <a:xfrm>
            <a:off x="1447800" y="1828800"/>
            <a:ext cx="7498080" cy="4800600"/>
          </a:xfrm>
        </p:spPr>
        <p:txBody>
          <a:bodyPr>
            <a:normAutofit fontScale="55000" lnSpcReduction="20000"/>
          </a:bodyPr>
          <a:lstStyle/>
          <a:p>
            <a:pPr>
              <a:buNone/>
            </a:pPr>
            <a:r>
              <a:rPr lang="ru-RU" dirty="0" smtClean="0"/>
              <a:t>http://www.youtube.com/watch?v=VGV25M2kpfM&amp;feature=fvsr</a:t>
            </a:r>
            <a:br>
              <a:rPr lang="ru-RU" dirty="0" smtClean="0"/>
            </a:br>
            <a:r>
              <a:rPr lang="ru-RU" dirty="0" smtClean="0"/>
              <a:t>Умение спорить Жириновского. Запретные приемы</a:t>
            </a:r>
            <a:br>
              <a:rPr lang="ru-RU" dirty="0" smtClean="0"/>
            </a:br>
            <a:r>
              <a:rPr lang="ru-RU" dirty="0" smtClean="0"/>
              <a:t/>
            </a:r>
            <a:br>
              <a:rPr lang="ru-RU" dirty="0" smtClean="0"/>
            </a:br>
            <a:r>
              <a:rPr lang="ru-RU" dirty="0" smtClean="0"/>
              <a:t>http://www.youtube.com/watch?v=ZydBXTe0rNw&amp;feature=related</a:t>
            </a:r>
            <a:br>
              <a:rPr lang="ru-RU" dirty="0" smtClean="0"/>
            </a:br>
            <a:r>
              <a:rPr lang="ru-RU" dirty="0" smtClean="0"/>
              <a:t>Полемика между наукой и </a:t>
            </a:r>
            <a:r>
              <a:rPr lang="ru-RU" dirty="0" smtClean="0"/>
              <a:t>религией.</a:t>
            </a:r>
            <a:r>
              <a:rPr lang="ru-RU" dirty="0" smtClean="0"/>
              <a:t/>
            </a:r>
            <a:br>
              <a:rPr lang="ru-RU" dirty="0" smtClean="0"/>
            </a:br>
            <a:r>
              <a:rPr lang="ru-RU" dirty="0" smtClean="0"/>
              <a:t/>
            </a:r>
            <a:br>
              <a:rPr lang="ru-RU" dirty="0" smtClean="0"/>
            </a:br>
            <a:r>
              <a:rPr lang="ru-RU" dirty="0" smtClean="0"/>
              <a:t>http://www.youtube.com/watch?v=dASfUamDirI&amp;feature=related</a:t>
            </a:r>
            <a:br>
              <a:rPr lang="ru-RU" dirty="0" smtClean="0"/>
            </a:br>
            <a:r>
              <a:rPr lang="ru-RU" dirty="0" smtClean="0"/>
              <a:t>Полемика </a:t>
            </a:r>
            <a:r>
              <a:rPr lang="ru-RU" dirty="0" err="1" smtClean="0"/>
              <a:t>фурсова</a:t>
            </a:r>
            <a:r>
              <a:rPr lang="ru-RU" dirty="0" smtClean="0"/>
              <a:t> и </a:t>
            </a:r>
            <a:r>
              <a:rPr lang="ru-RU" dirty="0" err="1" smtClean="0"/>
              <a:t>чубайса</a:t>
            </a:r>
            <a:r>
              <a:rPr lang="ru-RU" dirty="0" smtClean="0"/>
              <a:t/>
            </a:r>
            <a:br>
              <a:rPr lang="ru-RU" dirty="0" smtClean="0"/>
            </a:br>
            <a:r>
              <a:rPr lang="ru-RU" dirty="0" smtClean="0"/>
              <a:t/>
            </a:r>
            <a:br>
              <a:rPr lang="ru-RU" dirty="0" smtClean="0"/>
            </a:br>
            <a:r>
              <a:rPr lang="ru-RU" dirty="0" smtClean="0"/>
              <a:t>http://www.youtube.com/watch?v=G60F6_3yF4w</a:t>
            </a:r>
            <a:br>
              <a:rPr lang="ru-RU" dirty="0" smtClean="0"/>
            </a:br>
            <a:r>
              <a:rPr lang="ru-RU" dirty="0" smtClean="0"/>
              <a:t>спор </a:t>
            </a:r>
            <a:r>
              <a:rPr lang="ru-RU" dirty="0" err="1" smtClean="0"/>
              <a:t>шарапова</a:t>
            </a:r>
            <a:r>
              <a:rPr lang="ru-RU" dirty="0" smtClean="0"/>
              <a:t> и </a:t>
            </a:r>
            <a:r>
              <a:rPr lang="ru-RU" dirty="0" err="1" smtClean="0"/>
              <a:t>жеглова</a:t>
            </a:r>
            <a:r>
              <a:rPr lang="ru-RU" dirty="0" smtClean="0"/>
              <a:t/>
            </a:r>
            <a:br>
              <a:rPr lang="ru-RU" dirty="0" smtClean="0"/>
            </a:br>
            <a:r>
              <a:rPr lang="ru-RU" dirty="0" smtClean="0"/>
              <a:t/>
            </a:r>
            <a:br>
              <a:rPr lang="ru-RU" dirty="0" smtClean="0"/>
            </a:br>
            <a:r>
              <a:rPr lang="ru-RU" dirty="0" smtClean="0"/>
              <a:t/>
            </a:r>
            <a:br>
              <a:rPr lang="ru-RU" dirty="0" smtClean="0"/>
            </a:br>
            <a:r>
              <a:rPr lang="ru-RU" dirty="0" smtClean="0"/>
              <a:t>http://www.youtube.com/watch?v=jg-BqVCJJFo&amp;feature=fvst</a:t>
            </a:r>
            <a:br>
              <a:rPr lang="ru-RU" dirty="0" smtClean="0"/>
            </a:br>
            <a:r>
              <a:rPr lang="ru-RU" dirty="0" smtClean="0"/>
              <a:t>опять же, доводы </a:t>
            </a:r>
            <a:r>
              <a:rPr lang="ru-RU" dirty="0" err="1" smtClean="0"/>
              <a:t>жириновского</a:t>
            </a:r>
            <a:r>
              <a:rPr lang="ru-RU" dirty="0" smtClean="0"/>
              <a:t> </a:t>
            </a:r>
            <a:endParaRPr lang="ru-RU" dirty="0" smtClean="0"/>
          </a:p>
          <a:p>
            <a:pPr>
              <a:buNone/>
            </a:pPr>
            <a:endParaRPr lang="ru-RU" dirty="0" smtClean="0"/>
          </a:p>
          <a:p>
            <a:pPr>
              <a:buNone/>
            </a:pPr>
            <a:r>
              <a:rPr lang="ru-RU" dirty="0" smtClean="0"/>
              <a:t>http</a:t>
            </a:r>
            <a:r>
              <a:rPr lang="ru-RU" dirty="0" smtClean="0"/>
              <a:t>://www.youtube.com/watch?v=NRcDGV0qQ9M</a:t>
            </a:r>
            <a:br>
              <a:rPr lang="ru-RU" dirty="0" smtClean="0"/>
            </a:br>
            <a:r>
              <a:rPr lang="ru-RU" dirty="0" smtClean="0"/>
              <a:t>"вредные советы" </a:t>
            </a:r>
            <a:r>
              <a:rPr lang="ru-RU" dirty="0" err="1" smtClean="0"/>
              <a:t>жванецкого</a:t>
            </a:r>
            <a:r>
              <a:rPr lang="ru-RU" dirty="0" smtClean="0"/>
              <a:t> о стиле спора</a:t>
            </a:r>
            <a:br>
              <a:rPr lang="ru-RU" dirty="0" smtClean="0"/>
            </a:br>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19200" y="0"/>
            <a:ext cx="7498080" cy="1143000"/>
          </a:xfrm>
        </p:spPr>
        <p:txBody>
          <a:bodyPr>
            <a:normAutofit/>
          </a:bodyPr>
          <a:lstStyle/>
          <a:p>
            <a:r>
              <a:rPr lang="ru-RU" sz="3600" dirty="0" smtClean="0"/>
              <a:t>История спора.</a:t>
            </a:r>
            <a:endParaRPr lang="ru-RU" sz="3600" dirty="0"/>
          </a:p>
        </p:txBody>
      </p:sp>
      <p:sp>
        <p:nvSpPr>
          <p:cNvPr id="3" name="Содержимое 2"/>
          <p:cNvSpPr>
            <a:spLocks noGrp="1"/>
          </p:cNvSpPr>
          <p:nvPr>
            <p:ph idx="1"/>
          </p:nvPr>
        </p:nvSpPr>
        <p:spPr>
          <a:xfrm>
            <a:off x="1219200" y="3962400"/>
            <a:ext cx="7498080" cy="1676400"/>
          </a:xfrm>
        </p:spPr>
        <p:txBody>
          <a:bodyPr>
            <a:noAutofit/>
          </a:bodyPr>
          <a:lstStyle/>
          <a:p>
            <a:pPr>
              <a:buBlip>
                <a:blip r:embed="rId2"/>
              </a:buBlip>
            </a:pPr>
            <a:r>
              <a:rPr lang="ru-RU" sz="1800" i="1" dirty="0" smtClean="0">
                <a:solidFill>
                  <a:schemeClr val="bg2">
                    <a:lumMod val="25000"/>
                  </a:schemeClr>
                </a:solidFill>
                <a:latin typeface="Times New Roman" pitchFamily="18" charset="0"/>
                <a:cs typeface="Times New Roman" pitchFamily="18" charset="0"/>
              </a:rPr>
              <a:t>С целью публичного обсуждения острых проблем, злободневных тем античные мыслители широко использовали </a:t>
            </a:r>
            <a:r>
              <a:rPr lang="ru-RU" sz="1800" i="1" u="sng" dirty="0" smtClean="0">
                <a:solidFill>
                  <a:schemeClr val="bg2">
                    <a:lumMod val="25000"/>
                  </a:schemeClr>
                </a:solidFill>
                <a:latin typeface="Times New Roman" pitchFamily="18" charset="0"/>
                <a:cs typeface="Times New Roman" pitchFamily="18" charset="0"/>
              </a:rPr>
              <a:t>диалог, </a:t>
            </a:r>
            <a:r>
              <a:rPr lang="ru-RU" sz="1800" i="1" dirty="0" smtClean="0">
                <a:solidFill>
                  <a:schemeClr val="bg2">
                    <a:lumMod val="25000"/>
                  </a:schemeClr>
                </a:solidFill>
                <a:latin typeface="Times New Roman" pitchFamily="18" charset="0"/>
                <a:cs typeface="Times New Roman" pitchFamily="18" charset="0"/>
              </a:rPr>
              <a:t>т.е. излагали свои мысли в форме вопросов и ответов. Они исходили из того, что о всякой вещи существует как минимум два противоположных мнения, поэтому в споре каждый из собеседников может </a:t>
            </a:r>
            <a:r>
              <a:rPr lang="ru-RU" sz="1800" i="1" u="sng" dirty="0" smtClean="0">
                <a:solidFill>
                  <a:schemeClr val="bg2">
                    <a:lumMod val="25000"/>
                  </a:schemeClr>
                </a:solidFill>
                <a:latin typeface="Times New Roman" pitchFamily="18" charset="0"/>
                <a:cs typeface="Times New Roman" pitchFamily="18" charset="0"/>
              </a:rPr>
              <a:t>отстаивать свою позицию</a:t>
            </a:r>
            <a:r>
              <a:rPr lang="ru-RU" sz="1800" i="1" dirty="0" smtClean="0">
                <a:solidFill>
                  <a:schemeClr val="bg2">
                    <a:lumMod val="25000"/>
                  </a:schemeClr>
                </a:solidFill>
                <a:latin typeface="Times New Roman" pitchFamily="18" charset="0"/>
                <a:cs typeface="Times New Roman" pitchFamily="18" charset="0"/>
              </a:rPr>
              <a:t>. Это позволяло приобретать знания не в готовом виде, а путем размышления, совместного обсуждения проблемы и поиска правильного решения.</a:t>
            </a:r>
          </a:p>
          <a:p>
            <a:endParaRPr lang="ru-RU" sz="1800" dirty="0"/>
          </a:p>
        </p:txBody>
      </p:sp>
      <p:sp>
        <p:nvSpPr>
          <p:cNvPr id="4" name="Прямоугольник 3"/>
          <p:cNvSpPr/>
          <p:nvPr/>
        </p:nvSpPr>
        <p:spPr>
          <a:xfrm>
            <a:off x="4913570" y="228600"/>
            <a:ext cx="4230430" cy="646331"/>
          </a:xfrm>
          <a:prstGeom prst="rect">
            <a:avLst/>
          </a:prstGeom>
          <a:noFill/>
        </p:spPr>
        <p:txBody>
          <a:bodyPr wrap="square" lIns="91440" tIns="45720" rIns="91440" bIns="45720">
            <a:spAutoFit/>
          </a:bodyPr>
          <a:lstStyle/>
          <a:p>
            <a:pPr algn="ctr"/>
            <a:r>
              <a:rPr lang="ru-RU" b="1" i="1"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«Истина рождается в споре»</a:t>
            </a:r>
            <a:br>
              <a:rPr lang="ru-RU" b="1" i="1"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br>
            <a:r>
              <a:rPr lang="ru-RU" b="1" i="1"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Древняя  Греция</a:t>
            </a:r>
            <a:endParaRPr lang="ru-RU"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6" name="Прямоугольник 5"/>
          <p:cNvSpPr/>
          <p:nvPr/>
        </p:nvSpPr>
        <p:spPr>
          <a:xfrm>
            <a:off x="3733800" y="1066800"/>
            <a:ext cx="699230" cy="369332"/>
          </a:xfrm>
          <a:prstGeom prst="rect">
            <a:avLst/>
          </a:prstGeom>
          <a:noFill/>
        </p:spPr>
        <p:txBody>
          <a:bodyPr wrap="none" lIns="91440" tIns="45720" rIns="91440" bIns="45720">
            <a:spAutoFit/>
          </a:bodyPr>
          <a:lstStyle/>
          <a:p>
            <a:pPr algn="ctr"/>
            <a:r>
              <a:rPr lang="ru-RU" b="1"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Спор</a:t>
            </a:r>
            <a:endParaRPr lang="ru-RU"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cxnSp>
        <p:nvCxnSpPr>
          <p:cNvPr id="8" name="Прямая со стрелкой 7"/>
          <p:cNvCxnSpPr/>
          <p:nvPr/>
        </p:nvCxnSpPr>
        <p:spPr>
          <a:xfrm>
            <a:off x="4419600" y="1295400"/>
            <a:ext cx="990600" cy="228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Прямая со стрелкой 9"/>
          <p:cNvCxnSpPr/>
          <p:nvPr/>
        </p:nvCxnSpPr>
        <p:spPr>
          <a:xfrm rot="10800000" flipV="1">
            <a:off x="3124200" y="1295400"/>
            <a:ext cx="685800" cy="228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2" name="Прямоугольник 11"/>
          <p:cNvSpPr/>
          <p:nvPr/>
        </p:nvSpPr>
        <p:spPr>
          <a:xfrm>
            <a:off x="1981200" y="1524000"/>
            <a:ext cx="1383520" cy="369332"/>
          </a:xfrm>
          <a:prstGeom prst="rect">
            <a:avLst/>
          </a:prstGeom>
          <a:noFill/>
        </p:spPr>
        <p:txBody>
          <a:bodyPr wrap="none" lIns="91440" tIns="45720" rIns="91440" bIns="45720">
            <a:spAutoFit/>
          </a:bodyPr>
          <a:lstStyle/>
          <a:p>
            <a:pPr algn="ctr"/>
            <a:r>
              <a:rPr lang="ru-RU" b="1"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диалектика</a:t>
            </a:r>
            <a:endParaRPr lang="ru-RU"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13" name="Прямоугольник 12"/>
          <p:cNvSpPr/>
          <p:nvPr/>
        </p:nvSpPr>
        <p:spPr>
          <a:xfrm>
            <a:off x="5562600" y="1371600"/>
            <a:ext cx="1269899" cy="369332"/>
          </a:xfrm>
          <a:prstGeom prst="rect">
            <a:avLst/>
          </a:prstGeom>
          <a:noFill/>
        </p:spPr>
        <p:txBody>
          <a:bodyPr wrap="none" lIns="91440" tIns="45720" rIns="91440" bIns="45720">
            <a:spAutoFit/>
          </a:bodyPr>
          <a:lstStyle/>
          <a:p>
            <a:pPr algn="ctr"/>
            <a:r>
              <a:rPr lang="ru-RU" b="1"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софистика</a:t>
            </a:r>
            <a:endParaRPr lang="ru-RU"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14" name="Прямоугольник 13"/>
          <p:cNvSpPr/>
          <p:nvPr/>
        </p:nvSpPr>
        <p:spPr>
          <a:xfrm>
            <a:off x="3581400" y="1981200"/>
            <a:ext cx="1116011" cy="369332"/>
          </a:xfrm>
          <a:prstGeom prst="rect">
            <a:avLst/>
          </a:prstGeom>
          <a:noFill/>
        </p:spPr>
        <p:txBody>
          <a:bodyPr wrap="none" lIns="91440" tIns="45720" rIns="91440" bIns="45720">
            <a:spAutoFit/>
          </a:bodyPr>
          <a:lstStyle/>
          <a:p>
            <a:pPr algn="ctr"/>
            <a:r>
              <a:rPr lang="ru-RU" b="1"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эристика</a:t>
            </a:r>
            <a:endParaRPr lang="ru-RU"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cxnSp>
        <p:nvCxnSpPr>
          <p:cNvPr id="18" name="Прямая со стрелкой 17"/>
          <p:cNvCxnSpPr>
            <a:stCxn id="6" idx="2"/>
          </p:cNvCxnSpPr>
          <p:nvPr/>
        </p:nvCxnSpPr>
        <p:spPr>
          <a:xfrm rot="16200000" flipH="1">
            <a:off x="3826573" y="1692973"/>
            <a:ext cx="545068" cy="3138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9" name="Прямоугольник 18"/>
          <p:cNvSpPr/>
          <p:nvPr/>
        </p:nvSpPr>
        <p:spPr>
          <a:xfrm>
            <a:off x="6858000" y="3124200"/>
            <a:ext cx="1531189" cy="369332"/>
          </a:xfrm>
          <a:prstGeom prst="rect">
            <a:avLst/>
          </a:prstGeom>
          <a:noFill/>
        </p:spPr>
        <p:txBody>
          <a:bodyPr wrap="none" lIns="91440" tIns="45720" rIns="91440" bIns="45720">
            <a:spAutoFit/>
          </a:bodyPr>
          <a:lstStyle/>
          <a:p>
            <a:pPr algn="ctr"/>
            <a:r>
              <a:rPr lang="ru-RU" i="1"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Аристотель</a:t>
            </a:r>
            <a:endParaRPr lang="ru-RU" i="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21" name="Прямоугольник 20"/>
          <p:cNvSpPr/>
          <p:nvPr/>
        </p:nvSpPr>
        <p:spPr>
          <a:xfrm>
            <a:off x="1066800" y="1828800"/>
            <a:ext cx="2375907" cy="523220"/>
          </a:xfrm>
          <a:prstGeom prst="rect">
            <a:avLst/>
          </a:prstGeom>
          <a:noFill/>
        </p:spPr>
        <p:txBody>
          <a:bodyPr wrap="none" lIns="91440" tIns="45720" rIns="91440" bIns="45720">
            <a:spAutoFit/>
            <a:scene3d>
              <a:camera prst="orthographicFront"/>
              <a:lightRig rig="flat" dir="tl"/>
            </a:scene3d>
            <a:sp3d contourW="19050" prstMaterial="clear">
              <a:bevelT w="50800" h="50800"/>
              <a:contourClr>
                <a:schemeClr val="accent5">
                  <a:tint val="70000"/>
                  <a:satMod val="180000"/>
                  <a:alpha val="70000"/>
                </a:schemeClr>
              </a:contourClr>
            </a:sp3d>
          </a:bodyPr>
          <a:lstStyle/>
          <a:p>
            <a:pPr algn="ctr"/>
            <a:r>
              <a:rPr lang="ru-RU" sz="1400" b="1" cap="none" spc="0" dirty="0" smtClean="0">
                <a:ln/>
                <a:solidFill>
                  <a:schemeClr val="accent5">
                    <a:tint val="50000"/>
                    <a:satMod val="180000"/>
                  </a:schemeClr>
                </a:solidFill>
                <a:effectLst/>
              </a:rPr>
              <a:t>(искусство спорить в целях </a:t>
            </a:r>
          </a:p>
          <a:p>
            <a:pPr algn="ctr"/>
            <a:r>
              <a:rPr lang="ru-RU" sz="1400" b="1" cap="none" spc="0" dirty="0" smtClean="0">
                <a:ln/>
                <a:solidFill>
                  <a:schemeClr val="accent5">
                    <a:tint val="50000"/>
                    <a:satMod val="180000"/>
                  </a:schemeClr>
                </a:solidFill>
                <a:effectLst/>
              </a:rPr>
              <a:t>выяснение истины)</a:t>
            </a:r>
            <a:endParaRPr lang="ru-RU" sz="1400" b="1" cap="none" spc="0" dirty="0">
              <a:ln/>
              <a:solidFill>
                <a:schemeClr val="accent5">
                  <a:tint val="50000"/>
                  <a:satMod val="180000"/>
                </a:schemeClr>
              </a:solidFill>
              <a:effectLst/>
            </a:endParaRPr>
          </a:p>
        </p:txBody>
      </p:sp>
      <p:sp>
        <p:nvSpPr>
          <p:cNvPr id="23" name="Прямоугольник 22"/>
          <p:cNvSpPr/>
          <p:nvPr/>
        </p:nvSpPr>
        <p:spPr>
          <a:xfrm>
            <a:off x="3124200" y="2286000"/>
            <a:ext cx="2118144" cy="523220"/>
          </a:xfrm>
          <a:prstGeom prst="rect">
            <a:avLst/>
          </a:prstGeom>
          <a:noFill/>
        </p:spPr>
        <p:txBody>
          <a:bodyPr wrap="none" lIns="91440" tIns="45720" rIns="91440" bIns="45720">
            <a:spAutoFit/>
            <a:scene3d>
              <a:camera prst="orthographicFront"/>
              <a:lightRig rig="flat" dir="tl"/>
            </a:scene3d>
            <a:sp3d contourW="19050" prstMaterial="clear">
              <a:bevelT w="50800" h="50800"/>
              <a:contourClr>
                <a:schemeClr val="accent5">
                  <a:tint val="70000"/>
                  <a:satMod val="180000"/>
                  <a:alpha val="70000"/>
                </a:schemeClr>
              </a:contourClr>
            </a:sp3d>
          </a:bodyPr>
          <a:lstStyle/>
          <a:p>
            <a:pPr algn="ctr"/>
            <a:r>
              <a:rPr lang="ru-RU" sz="1400" b="1" cap="none" spc="0" dirty="0" smtClean="0">
                <a:ln/>
                <a:solidFill>
                  <a:schemeClr val="accent5">
                    <a:tint val="50000"/>
                    <a:satMod val="180000"/>
                  </a:schemeClr>
                </a:solidFill>
                <a:effectLst/>
              </a:rPr>
              <a:t>(искусство любой ценой</a:t>
            </a:r>
          </a:p>
          <a:p>
            <a:pPr algn="ctr"/>
            <a:r>
              <a:rPr lang="ru-RU" sz="1400" b="1" cap="none" spc="0" dirty="0" smtClean="0">
                <a:ln/>
                <a:solidFill>
                  <a:schemeClr val="accent5">
                    <a:tint val="50000"/>
                    <a:satMod val="180000"/>
                  </a:schemeClr>
                </a:solidFill>
                <a:effectLst/>
              </a:rPr>
              <a:t> остаться правым)</a:t>
            </a:r>
            <a:endParaRPr lang="ru-RU" sz="1400" b="1" cap="none" spc="0" dirty="0">
              <a:ln/>
              <a:solidFill>
                <a:schemeClr val="accent5">
                  <a:tint val="50000"/>
                  <a:satMod val="180000"/>
                </a:schemeClr>
              </a:solidFill>
              <a:effectLst/>
            </a:endParaRPr>
          </a:p>
        </p:txBody>
      </p:sp>
      <p:sp>
        <p:nvSpPr>
          <p:cNvPr id="25" name="Прямоугольник 24"/>
          <p:cNvSpPr/>
          <p:nvPr/>
        </p:nvSpPr>
        <p:spPr>
          <a:xfrm>
            <a:off x="5181600" y="1676400"/>
            <a:ext cx="3155864" cy="738664"/>
          </a:xfrm>
          <a:prstGeom prst="rect">
            <a:avLst/>
          </a:prstGeom>
          <a:noFill/>
        </p:spPr>
        <p:txBody>
          <a:bodyPr wrap="none" lIns="91440" tIns="45720" rIns="91440" bIns="45720">
            <a:spAutoFit/>
            <a:scene3d>
              <a:camera prst="orthographicFront"/>
              <a:lightRig rig="flat" dir="tl"/>
            </a:scene3d>
            <a:sp3d contourW="19050" prstMaterial="clear">
              <a:bevelT w="50800" h="50800"/>
              <a:contourClr>
                <a:schemeClr val="accent5">
                  <a:tint val="70000"/>
                  <a:satMod val="180000"/>
                  <a:alpha val="70000"/>
                </a:schemeClr>
              </a:contourClr>
            </a:sp3d>
          </a:bodyPr>
          <a:lstStyle/>
          <a:p>
            <a:pPr algn="ctr"/>
            <a:r>
              <a:rPr lang="ru-RU" sz="1400" b="1" cap="none" spc="0" dirty="0" smtClean="0">
                <a:ln/>
                <a:solidFill>
                  <a:schemeClr val="accent5">
                    <a:tint val="50000"/>
                    <a:satMod val="180000"/>
                  </a:schemeClr>
                </a:solidFill>
                <a:effectLst/>
              </a:rPr>
              <a:t>(</a:t>
            </a:r>
            <a:r>
              <a:rPr lang="ru-RU" sz="1400" dirty="0" smtClean="0"/>
              <a:t>стремление добиться победы в споре</a:t>
            </a:r>
          </a:p>
          <a:p>
            <a:pPr algn="ctr"/>
            <a:r>
              <a:rPr lang="ru-RU" sz="1400" dirty="0" smtClean="0"/>
              <a:t> путем преднамеренного</a:t>
            </a:r>
          </a:p>
          <a:p>
            <a:pPr algn="ctr"/>
            <a:r>
              <a:rPr lang="ru-RU" sz="1400" dirty="0" smtClean="0"/>
              <a:t> использования ложных доводов</a:t>
            </a:r>
            <a:r>
              <a:rPr lang="ru-RU" sz="1400" b="1" cap="none" spc="0" dirty="0" smtClean="0">
                <a:ln/>
                <a:solidFill>
                  <a:schemeClr val="accent5">
                    <a:tint val="50000"/>
                    <a:satMod val="180000"/>
                  </a:schemeClr>
                </a:solidFill>
                <a:effectLst/>
              </a:rPr>
              <a:t>)</a:t>
            </a:r>
            <a:endParaRPr lang="ru-RU" sz="1400" b="1" cap="none" spc="0" dirty="0">
              <a:ln/>
              <a:solidFill>
                <a:schemeClr val="accent5">
                  <a:tint val="50000"/>
                  <a:satMod val="180000"/>
                </a:schemeClr>
              </a:solidFill>
              <a:effectLst/>
            </a:endParaRPr>
          </a:p>
        </p:txBody>
      </p:sp>
      <p:sp>
        <p:nvSpPr>
          <p:cNvPr id="16" name="5-конечная звезда 15">
            <a:hlinkClick r:id="rId3" action="ppaction://hlinksldjump"/>
          </p:cNvPr>
          <p:cNvSpPr/>
          <p:nvPr/>
        </p:nvSpPr>
        <p:spPr>
          <a:xfrm>
            <a:off x="7848600" y="6400800"/>
            <a:ext cx="304800" cy="3048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7" name="Picture 1" descr="H:\Настя пр\пр\232087a16f.jpg"/>
          <p:cNvPicPr>
            <a:picLocks noChangeAspect="1" noChangeArrowheads="1"/>
          </p:cNvPicPr>
          <p:nvPr/>
        </p:nvPicPr>
        <p:blipFill>
          <a:blip r:embed="rId2"/>
          <a:srcRect/>
          <a:stretch>
            <a:fillRect/>
          </a:stretch>
        </p:blipFill>
        <p:spPr bwMode="auto">
          <a:xfrm>
            <a:off x="5715000" y="4038600"/>
            <a:ext cx="3215401" cy="2147888"/>
          </a:xfrm>
          <a:prstGeom prst="rect">
            <a:avLst/>
          </a:prstGeom>
          <a:noFill/>
        </p:spPr>
      </p:pic>
      <p:sp>
        <p:nvSpPr>
          <p:cNvPr id="2" name="Заголовок 1"/>
          <p:cNvSpPr>
            <a:spLocks noGrp="1"/>
          </p:cNvSpPr>
          <p:nvPr>
            <p:ph type="title"/>
          </p:nvPr>
        </p:nvSpPr>
        <p:spPr/>
        <p:txBody>
          <a:bodyPr>
            <a:normAutofit/>
          </a:bodyPr>
          <a:lstStyle/>
          <a:p>
            <a:r>
              <a:rPr lang="ru-RU" sz="3200" dirty="0" smtClean="0"/>
              <a:t>Факторы, влияющие на характер спора</a:t>
            </a:r>
            <a:endParaRPr lang="ru-RU" sz="3200" dirty="0"/>
          </a:p>
        </p:txBody>
      </p:sp>
      <p:sp>
        <p:nvSpPr>
          <p:cNvPr id="3" name="Содержимое 2"/>
          <p:cNvSpPr>
            <a:spLocks noGrp="1"/>
          </p:cNvSpPr>
          <p:nvPr>
            <p:ph idx="1"/>
          </p:nvPr>
        </p:nvSpPr>
        <p:spPr/>
        <p:txBody>
          <a:bodyPr>
            <a:normAutofit/>
          </a:bodyPr>
          <a:lstStyle/>
          <a:p>
            <a:r>
              <a:rPr lang="ru-RU" sz="2000" dirty="0" smtClean="0">
                <a:solidFill>
                  <a:srgbClr val="3333CC"/>
                </a:solidFill>
              </a:rPr>
              <a:t>                                         Цель спора </a:t>
            </a:r>
            <a:r>
              <a:rPr lang="ru-RU" sz="2000" dirty="0" smtClean="0">
                <a:solidFill>
                  <a:schemeClr val="bg2">
                    <a:lumMod val="25000"/>
                  </a:schemeClr>
                </a:solidFill>
              </a:rPr>
              <a:t>(</a:t>
            </a:r>
            <a:r>
              <a:rPr lang="ru-RU" sz="1600" dirty="0" smtClean="0">
                <a:solidFill>
                  <a:schemeClr val="bg2">
                    <a:lumMod val="25000"/>
                  </a:schemeClr>
                </a:solidFill>
              </a:rPr>
              <a:t>конструктивные</a:t>
            </a:r>
            <a:r>
              <a:rPr lang="en-US" sz="1600" dirty="0" smtClean="0">
                <a:solidFill>
                  <a:schemeClr val="bg2">
                    <a:lumMod val="25000"/>
                  </a:schemeClr>
                </a:solidFill>
              </a:rPr>
              <a:t>/</a:t>
            </a:r>
            <a:r>
              <a:rPr lang="ru-RU" sz="1600" dirty="0" smtClean="0">
                <a:solidFill>
                  <a:schemeClr val="bg2">
                    <a:lumMod val="25000"/>
                  </a:schemeClr>
                </a:solidFill>
              </a:rPr>
              <a:t>деструктивные)</a:t>
            </a:r>
          </a:p>
          <a:p>
            <a:pPr>
              <a:buNone/>
            </a:pPr>
            <a:r>
              <a:rPr lang="ru-RU" sz="1600" dirty="0" smtClean="0">
                <a:solidFill>
                  <a:schemeClr val="bg2">
                    <a:lumMod val="50000"/>
                  </a:schemeClr>
                </a:solidFill>
              </a:rPr>
              <a:t>                                для  победы                                              спор  ради  спора.</a:t>
            </a:r>
          </a:p>
          <a:p>
            <a:pPr>
              <a:buNone/>
            </a:pPr>
            <a:r>
              <a:rPr lang="ru-RU" sz="1600" dirty="0" smtClean="0">
                <a:solidFill>
                  <a:schemeClr val="bg2">
                    <a:lumMod val="50000"/>
                  </a:schemeClr>
                </a:solidFill>
              </a:rPr>
              <a:t>спор из-за истины             для убеждения кого-либо</a:t>
            </a:r>
          </a:p>
          <a:p>
            <a:pPr>
              <a:buNone/>
            </a:pPr>
            <a:endParaRPr lang="ru-RU" sz="1200" dirty="0" smtClean="0">
              <a:solidFill>
                <a:srgbClr val="3333CC"/>
              </a:solidFill>
            </a:endParaRPr>
          </a:p>
          <a:p>
            <a:r>
              <a:rPr lang="ru-RU" sz="2000" dirty="0" smtClean="0">
                <a:solidFill>
                  <a:srgbClr val="3333CC"/>
                </a:solidFill>
              </a:rPr>
              <a:t>Социальная значимость предмета спора (интересы)</a:t>
            </a:r>
          </a:p>
          <a:p>
            <a:pPr>
              <a:buNone/>
            </a:pPr>
            <a:r>
              <a:rPr lang="ru-RU" sz="1600" dirty="0" smtClean="0">
                <a:solidFill>
                  <a:schemeClr val="bg2">
                    <a:lumMod val="50000"/>
                  </a:schemeClr>
                </a:solidFill>
              </a:rPr>
              <a:t>                                    Национальные    Групповые  Семейные  Личные </a:t>
            </a:r>
          </a:p>
          <a:p>
            <a:pPr>
              <a:buNone/>
            </a:pPr>
            <a:r>
              <a:rPr lang="ru-RU" sz="1600" dirty="0" smtClean="0">
                <a:solidFill>
                  <a:schemeClr val="bg2">
                    <a:lumMod val="50000"/>
                  </a:schemeClr>
                </a:solidFill>
              </a:rPr>
              <a:t>Общечеловеческие      Определенных социальных  слоёв общества </a:t>
            </a:r>
          </a:p>
          <a:p>
            <a:endParaRPr lang="ru-RU" sz="2000" dirty="0" smtClean="0">
              <a:solidFill>
                <a:srgbClr val="3333CC"/>
              </a:solidFill>
            </a:endParaRPr>
          </a:p>
          <a:p>
            <a:r>
              <a:rPr lang="ru-RU" sz="2000" dirty="0" smtClean="0">
                <a:solidFill>
                  <a:srgbClr val="3333CC"/>
                </a:solidFill>
              </a:rPr>
              <a:t>Количество участников</a:t>
            </a:r>
          </a:p>
          <a:p>
            <a:pPr>
              <a:buNone/>
            </a:pPr>
            <a:r>
              <a:rPr lang="ru-RU" sz="1600" dirty="0" smtClean="0">
                <a:solidFill>
                  <a:schemeClr val="bg2">
                    <a:lumMod val="50000"/>
                  </a:schemeClr>
                </a:solidFill>
              </a:rPr>
              <a:t>спор-монолог    спор-диалог   спор- </a:t>
            </a:r>
            <a:r>
              <a:rPr lang="ru-RU" sz="1600" dirty="0" err="1" smtClean="0">
                <a:solidFill>
                  <a:schemeClr val="bg2">
                    <a:lumMod val="50000"/>
                  </a:schemeClr>
                </a:solidFill>
              </a:rPr>
              <a:t>полилог</a:t>
            </a:r>
            <a:r>
              <a:rPr lang="ru-RU" sz="1600" dirty="0" smtClean="0">
                <a:solidFill>
                  <a:schemeClr val="bg2">
                    <a:lumMod val="50000"/>
                  </a:schemeClr>
                </a:solidFill>
              </a:rPr>
              <a:t> </a:t>
            </a:r>
          </a:p>
          <a:p>
            <a:pPr>
              <a:buNone/>
            </a:pPr>
            <a:r>
              <a:rPr lang="ru-RU" sz="1600" dirty="0" smtClean="0">
                <a:solidFill>
                  <a:schemeClr val="bg2">
                    <a:lumMod val="50000"/>
                  </a:schemeClr>
                </a:solidFill>
              </a:rPr>
              <a:t>                                                    групповой  </a:t>
            </a:r>
            <a:r>
              <a:rPr lang="ru-RU" sz="1600" dirty="0" smtClean="0">
                <a:solidFill>
                  <a:srgbClr val="0070C0"/>
                </a:solidFill>
              </a:rPr>
              <a:t>массовый</a:t>
            </a:r>
          </a:p>
          <a:p>
            <a:r>
              <a:rPr lang="ru-RU" sz="2000" dirty="0" smtClean="0">
                <a:solidFill>
                  <a:srgbClr val="3333CC"/>
                </a:solidFill>
              </a:rPr>
              <a:t>Форма проведения спора</a:t>
            </a:r>
          </a:p>
          <a:p>
            <a:pPr>
              <a:buNone/>
            </a:pPr>
            <a:r>
              <a:rPr lang="ru-RU" sz="1600" dirty="0" smtClean="0">
                <a:solidFill>
                  <a:schemeClr val="bg2">
                    <a:lumMod val="50000"/>
                  </a:schemeClr>
                </a:solidFill>
              </a:rPr>
              <a:t>Устный                            Письменный</a:t>
            </a:r>
            <a:endParaRPr lang="ru-RU" sz="1600" dirty="0">
              <a:solidFill>
                <a:schemeClr val="bg2">
                  <a:lumMod val="50000"/>
                </a:schemeClr>
              </a:solidFill>
            </a:endParaRPr>
          </a:p>
        </p:txBody>
      </p:sp>
      <p:cxnSp>
        <p:nvCxnSpPr>
          <p:cNvPr id="5" name="Прямая со стрелкой 4"/>
          <p:cNvCxnSpPr/>
          <p:nvPr/>
        </p:nvCxnSpPr>
        <p:spPr>
          <a:xfrm rot="10800000" flipV="1">
            <a:off x="2057400" y="1752600"/>
            <a:ext cx="1752600" cy="457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 name="Прямая со стрелкой 6"/>
          <p:cNvCxnSpPr/>
          <p:nvPr/>
        </p:nvCxnSpPr>
        <p:spPr>
          <a:xfrm rot="16200000" flipH="1">
            <a:off x="4876800" y="1828800"/>
            <a:ext cx="381000" cy="228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Прямая со стрелкой 9"/>
          <p:cNvCxnSpPr/>
          <p:nvPr/>
        </p:nvCxnSpPr>
        <p:spPr>
          <a:xfrm rot="5400000">
            <a:off x="4038600" y="1752600"/>
            <a:ext cx="228600" cy="228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Прямая со стрелкой 12"/>
          <p:cNvCxnSpPr/>
          <p:nvPr/>
        </p:nvCxnSpPr>
        <p:spPr>
          <a:xfrm>
            <a:off x="5257800" y="1752600"/>
            <a:ext cx="685800" cy="152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Прямая со стрелкой 15"/>
          <p:cNvCxnSpPr/>
          <p:nvPr/>
        </p:nvCxnSpPr>
        <p:spPr>
          <a:xfrm rot="10800000" flipV="1">
            <a:off x="2209800" y="3048000"/>
            <a:ext cx="533400" cy="457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Прямая со стрелкой 16"/>
          <p:cNvCxnSpPr/>
          <p:nvPr/>
        </p:nvCxnSpPr>
        <p:spPr>
          <a:xfrm rot="5400000">
            <a:off x="3505200" y="3048000"/>
            <a:ext cx="228600" cy="76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Прямая со стрелкой 19"/>
          <p:cNvCxnSpPr/>
          <p:nvPr/>
        </p:nvCxnSpPr>
        <p:spPr>
          <a:xfrm rot="5400000">
            <a:off x="4991100" y="3162300"/>
            <a:ext cx="2286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Прямая со стрелкой 21"/>
          <p:cNvCxnSpPr/>
          <p:nvPr/>
        </p:nvCxnSpPr>
        <p:spPr>
          <a:xfrm rot="16200000" flipH="1">
            <a:off x="5867400" y="3124200"/>
            <a:ext cx="228600" cy="76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4" name="Прямая со стрелкой 23"/>
          <p:cNvCxnSpPr/>
          <p:nvPr/>
        </p:nvCxnSpPr>
        <p:spPr>
          <a:xfrm rot="5400000">
            <a:off x="4267200" y="3276600"/>
            <a:ext cx="533400" cy="76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6" name="Прямая со стрелкой 25"/>
          <p:cNvCxnSpPr/>
          <p:nvPr/>
        </p:nvCxnSpPr>
        <p:spPr>
          <a:xfrm>
            <a:off x="6400800" y="2971800"/>
            <a:ext cx="457200" cy="228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8" name="Прямая со стрелкой 27"/>
          <p:cNvCxnSpPr/>
          <p:nvPr/>
        </p:nvCxnSpPr>
        <p:spPr>
          <a:xfrm rot="5400000">
            <a:off x="2247900" y="4457700"/>
            <a:ext cx="228600" cy="152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1" name="Прямая со стрелкой 30"/>
          <p:cNvCxnSpPr/>
          <p:nvPr/>
        </p:nvCxnSpPr>
        <p:spPr>
          <a:xfrm rot="16200000" flipH="1">
            <a:off x="3771900" y="4457700"/>
            <a:ext cx="228600" cy="152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2" name="Прямая со стрелкой 31"/>
          <p:cNvCxnSpPr/>
          <p:nvPr/>
        </p:nvCxnSpPr>
        <p:spPr>
          <a:xfrm>
            <a:off x="4114800" y="4419600"/>
            <a:ext cx="1143000" cy="228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6" name="Прямая со стрелкой 35"/>
          <p:cNvCxnSpPr/>
          <p:nvPr/>
        </p:nvCxnSpPr>
        <p:spPr>
          <a:xfrm rot="10800000" flipV="1">
            <a:off x="4419600" y="4800600"/>
            <a:ext cx="457200" cy="152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7" name="Прямая со стрелкой 36"/>
          <p:cNvCxnSpPr/>
          <p:nvPr/>
        </p:nvCxnSpPr>
        <p:spPr>
          <a:xfrm>
            <a:off x="5181600" y="4800600"/>
            <a:ext cx="533400" cy="152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2" name="Прямая со стрелкой 41"/>
          <p:cNvCxnSpPr/>
          <p:nvPr/>
        </p:nvCxnSpPr>
        <p:spPr>
          <a:xfrm rot="5400000">
            <a:off x="1943100" y="5448300"/>
            <a:ext cx="228600" cy="152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3" name="Прямая со стрелкой 42"/>
          <p:cNvCxnSpPr/>
          <p:nvPr/>
        </p:nvCxnSpPr>
        <p:spPr>
          <a:xfrm rot="16200000" flipH="1">
            <a:off x="3810000" y="5486400"/>
            <a:ext cx="152400" cy="152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5" name="5-конечная звезда 44">
            <a:hlinkClick r:id="rId3" action="ppaction://hlinksldjump"/>
          </p:cNvPr>
          <p:cNvSpPr/>
          <p:nvPr/>
        </p:nvSpPr>
        <p:spPr>
          <a:xfrm>
            <a:off x="7848600" y="6400800"/>
            <a:ext cx="304800" cy="3048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71600" y="0"/>
            <a:ext cx="7498080" cy="1143000"/>
          </a:xfrm>
        </p:spPr>
        <p:txBody>
          <a:bodyPr>
            <a:normAutofit/>
          </a:bodyPr>
          <a:lstStyle/>
          <a:p>
            <a:r>
              <a:rPr lang="ru-RU" sz="2800" dirty="0" smtClean="0"/>
              <a:t>Стратегия спора.</a:t>
            </a:r>
            <a:endParaRPr lang="ru-RU" sz="2800" dirty="0"/>
          </a:p>
        </p:txBody>
      </p:sp>
      <p:sp>
        <p:nvSpPr>
          <p:cNvPr id="3" name="Содержимое 2"/>
          <p:cNvSpPr>
            <a:spLocks noGrp="1"/>
          </p:cNvSpPr>
          <p:nvPr>
            <p:ph idx="1"/>
          </p:nvPr>
        </p:nvSpPr>
        <p:spPr>
          <a:xfrm>
            <a:off x="1435608" y="1066800"/>
            <a:ext cx="7498080" cy="5181600"/>
          </a:xfrm>
        </p:spPr>
        <p:txBody>
          <a:bodyPr>
            <a:normAutofit lnSpcReduction="10000"/>
          </a:bodyPr>
          <a:lstStyle/>
          <a:p>
            <a:pPr>
              <a:buNone/>
            </a:pPr>
            <a:r>
              <a:rPr lang="ru-RU" sz="1800" b="1" i="1" dirty="0" smtClean="0"/>
              <a:t>Стратегия:</a:t>
            </a:r>
          </a:p>
          <a:p>
            <a:r>
              <a:rPr lang="ru-RU" sz="1800" b="1" i="1" dirty="0" smtClean="0"/>
              <a:t>Истины </a:t>
            </a:r>
            <a:r>
              <a:rPr lang="ru-RU" sz="1800" dirty="0" smtClean="0"/>
              <a:t> </a:t>
            </a:r>
            <a:r>
              <a:rPr lang="ru-RU" sz="1400" dirty="0" smtClean="0"/>
              <a:t>(дискуссионное поведение поиска истины, для проверки какой-либо мысли и идеи, для ее обоснования.  Участники спора сопоставляют самые разные точки зрения на ту или иную проблему. Участники спора защищают какую-либо мысль от нападений, чтобы узнать, какие могут быть возражения против этой мысли, или, напротив, нападают на положение, высказанное оппонентом, чтобы выяснить, какие есть аргументы в его пользу. В таком споре тщательно подбираются и анализируются доводы, взвешенно оцениваются позиции и взгляды противоположной стороны.)</a:t>
            </a:r>
          </a:p>
          <a:p>
            <a:r>
              <a:rPr lang="ru-RU" sz="1800" b="1" i="1" dirty="0" smtClean="0"/>
              <a:t>Убеждения  </a:t>
            </a:r>
            <a:r>
              <a:rPr lang="ru-RU" sz="1400" b="1" i="1" dirty="0" smtClean="0"/>
              <a:t>(</a:t>
            </a:r>
            <a:r>
              <a:rPr lang="ru-RU" sz="1400" dirty="0" smtClean="0"/>
              <a:t>нацеливает участника спора на убеждение противника в том, в чем он сам глубоко убежден. Но это не всегда является его истинным убеждением. Порой он уверяет оппонента только лишь потому, что так надо по долгу службы, в силу каких-либо обстоятельств. Сам он вовсе не верит в истину того, что защищает, или в ложность того, на что нападает</a:t>
            </a:r>
            <a:r>
              <a:rPr lang="ru-RU" sz="1400" b="1" i="1" dirty="0" smtClean="0"/>
              <a:t>)</a:t>
            </a:r>
          </a:p>
          <a:p>
            <a:r>
              <a:rPr lang="ru-RU" sz="1800" b="1" i="1" dirty="0" smtClean="0"/>
              <a:t>Победы  </a:t>
            </a:r>
            <a:r>
              <a:rPr lang="ru-RU" sz="1400" dirty="0" smtClean="0"/>
              <a:t>(нацеливает участников спора на конечный результат, целью которого является победа  любой ценой. В приемах и средствах для </a:t>
            </a:r>
            <a:r>
              <a:rPr lang="ru-RU" sz="1400" dirty="0" err="1" smtClean="0"/>
              <a:t>одержания</a:t>
            </a:r>
            <a:r>
              <a:rPr lang="ru-RU" sz="1400" dirty="0" smtClean="0"/>
              <a:t> победы они не стесняются.)</a:t>
            </a:r>
            <a:endParaRPr lang="ru-RU" sz="1800" b="1" i="1" dirty="0" smtClean="0"/>
          </a:p>
          <a:p>
            <a:r>
              <a:rPr lang="ru-RU" sz="1800" b="1" i="1" dirty="0" smtClean="0"/>
              <a:t>Процесса </a:t>
            </a:r>
            <a:r>
              <a:rPr lang="ru-RU" sz="1400" dirty="0" smtClean="0"/>
              <a:t>(ориентирует участников спора на его проведение ради самого спора. Это своего рода «искусство ради искусства», спортивный азарт. Для таких спорщиков безразлично о чем спорить, с кем спорить, зачем спорить. Им важно блеснуть красноречием, доказать что белое – черное, а черное – белое. Если оппонент отрицает какое-либо положение, то участник спора, ориентированный на стратегию процесса, обязательно начнет его защищать. Эта стратегия наиболее характерна для молодежи.)</a:t>
            </a:r>
            <a:endParaRPr lang="ru-RU" sz="1800" b="1" i="1" dirty="0"/>
          </a:p>
        </p:txBody>
      </p:sp>
      <p:sp>
        <p:nvSpPr>
          <p:cNvPr id="4" name="5-конечная звезда 3">
            <a:hlinkClick r:id="rId2" action="ppaction://hlinksldjump"/>
          </p:cNvPr>
          <p:cNvSpPr/>
          <p:nvPr/>
        </p:nvSpPr>
        <p:spPr>
          <a:xfrm>
            <a:off x="7848600" y="6400800"/>
            <a:ext cx="304800" cy="3048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638"/>
            <a:ext cx="7498080" cy="563562"/>
          </a:xfrm>
          <a:ln>
            <a:noFill/>
          </a:ln>
        </p:spPr>
        <p:txBody>
          <a:bodyPr>
            <a:normAutofit fontScale="90000"/>
          </a:bodyPr>
          <a:lstStyle/>
          <a:p>
            <a:r>
              <a:rPr lang="ru-RU" sz="2200" dirty="0" smtClean="0">
                <a:solidFill>
                  <a:schemeClr val="bg2">
                    <a:lumMod val="25000"/>
                  </a:schemeClr>
                </a:solidFill>
                <a:effectLst>
                  <a:outerShdw blurRad="38100" dist="38100" dir="2700000" algn="tl">
                    <a:srgbClr val="000000">
                      <a:alpha val="43137"/>
                    </a:srgbClr>
                  </a:outerShdw>
                </a:effectLst>
              </a:rPr>
              <a:t>Подходы к проведению спора</a:t>
            </a:r>
            <a:r>
              <a:rPr lang="ru-RU" sz="2200" dirty="0" smtClean="0">
                <a:effectLst>
                  <a:outerShdw blurRad="38100" dist="38100" dir="2700000" algn="tl">
                    <a:srgbClr val="000000">
                      <a:alpha val="43137"/>
                    </a:srgbClr>
                  </a:outerShdw>
                </a:effectLst>
              </a:rPr>
              <a:t>:</a:t>
            </a:r>
            <a:r>
              <a:rPr lang="ru-RU" dirty="0" smtClean="0">
                <a:effectLst>
                  <a:outerShdw blurRad="38100" dist="38100" dir="2700000" algn="tl">
                    <a:srgbClr val="000000">
                      <a:alpha val="43137"/>
                    </a:srgbClr>
                  </a:outerShdw>
                </a:effectLst>
              </a:rPr>
              <a:t/>
            </a:r>
            <a:br>
              <a:rPr lang="ru-RU" dirty="0" smtClean="0">
                <a:effectLst>
                  <a:outerShdw blurRad="38100" dist="38100" dir="2700000" algn="tl">
                    <a:srgbClr val="000000">
                      <a:alpha val="43137"/>
                    </a:srgbClr>
                  </a:outerShdw>
                </a:effectLst>
              </a:rPr>
            </a:br>
            <a:endParaRPr lang="ru-RU" dirty="0">
              <a:effectLst>
                <a:outerShdw blurRad="38100" dist="38100" dir="2700000" algn="tl">
                  <a:srgbClr val="000000">
                    <a:alpha val="43137"/>
                  </a:srgbClr>
                </a:outerShdw>
              </a:effectLst>
            </a:endParaRPr>
          </a:p>
        </p:txBody>
      </p:sp>
      <p:sp>
        <p:nvSpPr>
          <p:cNvPr id="3" name="Содержимое 2"/>
          <p:cNvSpPr>
            <a:spLocks noGrp="1"/>
          </p:cNvSpPr>
          <p:nvPr>
            <p:ph idx="1"/>
          </p:nvPr>
        </p:nvSpPr>
        <p:spPr>
          <a:xfrm>
            <a:off x="1066800" y="457200"/>
            <a:ext cx="8077200" cy="6248400"/>
          </a:xfrm>
        </p:spPr>
        <p:txBody>
          <a:bodyPr>
            <a:noAutofit/>
          </a:bodyPr>
          <a:lstStyle/>
          <a:p>
            <a:pPr>
              <a:buNone/>
            </a:pPr>
            <a:r>
              <a:rPr lang="ru-RU" sz="1400" b="1" i="1" u="sng" dirty="0" smtClean="0"/>
              <a:t>Эвристический подход.</a:t>
            </a:r>
          </a:p>
          <a:p>
            <a:pPr>
              <a:buNone/>
            </a:pPr>
            <a:r>
              <a:rPr lang="ru-RU" sz="1400" dirty="0" smtClean="0"/>
              <a:t>Одна из сторон, не настаивая на своем подходе к решению проблемы, используя методы убеждения, интуицию и здравый смысл, постепенно склоняет к своей точки зрения другого или других собеседников, участников спора.</a:t>
            </a:r>
          </a:p>
          <a:p>
            <a:pPr>
              <a:buNone/>
            </a:pPr>
            <a:r>
              <a:rPr lang="ru-RU" sz="1400" b="1" i="1" u="sng" dirty="0" smtClean="0"/>
              <a:t>Логический подход .</a:t>
            </a:r>
          </a:p>
          <a:p>
            <a:pPr>
              <a:buNone/>
            </a:pPr>
            <a:r>
              <a:rPr lang="ru-RU" sz="1400" dirty="0" smtClean="0"/>
              <a:t>Характерны жесткий логический анализ и аргументация, благодаря чему, следуя приемам и правилам формальной логики, участники дискуссии приходят к некоторому окончательному выводу.</a:t>
            </a:r>
          </a:p>
          <a:p>
            <a:pPr>
              <a:buNone/>
            </a:pPr>
            <a:r>
              <a:rPr lang="ru-RU" sz="1400" b="1" i="1" u="sng" dirty="0" smtClean="0"/>
              <a:t>Софический подход .</a:t>
            </a:r>
          </a:p>
          <a:p>
            <a:pPr>
              <a:buNone/>
            </a:pPr>
            <a:r>
              <a:rPr lang="ru-RU" sz="1400" dirty="0" smtClean="0"/>
              <a:t>Одна из сторон стремится победить своего оппонента любым, даже логически неправильным путем, используя так называемые софизмы.</a:t>
            </a:r>
          </a:p>
          <a:p>
            <a:pPr>
              <a:buNone/>
            </a:pPr>
            <a:r>
              <a:rPr lang="ru-RU" sz="1400" b="1" i="1" u="sng" dirty="0" smtClean="0"/>
              <a:t>Авторитарный подход </a:t>
            </a:r>
          </a:p>
          <a:p>
            <a:pPr>
              <a:buNone/>
            </a:pPr>
            <a:r>
              <a:rPr lang="ru-RU" sz="1400" dirty="0" smtClean="0"/>
              <a:t>Одна из сторон, опираясь на авторитеты либо используя свой авторитет, а нередко и власть, навязывает свою точку зрения другим.</a:t>
            </a:r>
          </a:p>
          <a:p>
            <a:pPr>
              <a:buNone/>
            </a:pPr>
            <a:r>
              <a:rPr lang="ru-RU" sz="1400" b="1" i="1" u="sng" dirty="0" smtClean="0"/>
              <a:t>Критикующий подход </a:t>
            </a:r>
          </a:p>
          <a:p>
            <a:pPr>
              <a:buNone/>
            </a:pPr>
            <a:r>
              <a:rPr lang="ru-RU" sz="1400" dirty="0" smtClean="0"/>
              <a:t>Одна из сторон всецело акцентирует внимание лишь на недостатках, слабых местах и позициях своих оппонентов, не хочет и не стремится увидеть позитивные элементы в противоположной точке зрения и не может предложить свое решение.</a:t>
            </a:r>
          </a:p>
          <a:p>
            <a:pPr>
              <a:buNone/>
            </a:pPr>
            <a:r>
              <a:rPr lang="ru-RU" sz="1400" b="1" i="1" u="sng" dirty="0" smtClean="0"/>
              <a:t>Демагогический подход </a:t>
            </a:r>
          </a:p>
          <a:p>
            <a:pPr>
              <a:buNone/>
            </a:pPr>
            <a:r>
              <a:rPr lang="ru-RU" sz="1400" dirty="0" smtClean="0"/>
              <a:t>Одна из сторон ведет спор не ради истины, а скорее всего для того, чтобы увести дискуссию в сторону от истины, преследуя при этом свои личные, часто неизвестные участникам спора цели.</a:t>
            </a:r>
          </a:p>
          <a:p>
            <a:pPr>
              <a:buNone/>
            </a:pPr>
            <a:r>
              <a:rPr lang="ru-RU" sz="1400" b="1" i="1" u="sng" dirty="0" smtClean="0"/>
              <a:t>Прагматический подход</a:t>
            </a:r>
          </a:p>
          <a:p>
            <a:pPr>
              <a:buNone/>
            </a:pPr>
            <a:r>
              <a:rPr lang="ru-RU" sz="1400" dirty="0" smtClean="0"/>
              <a:t>Одна или каждая из сторон ведет спор не только ради истины, но ради своих практических, иногда меркантильных целей, которые скрыты и не известны собеседникам.</a:t>
            </a:r>
          </a:p>
          <a:p>
            <a:endParaRPr lang="ru-RU" sz="1600" dirty="0"/>
          </a:p>
        </p:txBody>
      </p:sp>
      <p:sp>
        <p:nvSpPr>
          <p:cNvPr id="4" name="5-конечная звезда 3">
            <a:hlinkClick r:id="rId2" action="ppaction://hlinksldjump"/>
          </p:cNvPr>
          <p:cNvSpPr/>
          <p:nvPr/>
        </p:nvSpPr>
        <p:spPr>
          <a:xfrm>
            <a:off x="7848600" y="6400800"/>
            <a:ext cx="304800" cy="3048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28600"/>
            <a:ext cx="7498080" cy="1143000"/>
          </a:xfrm>
        </p:spPr>
        <p:txBody>
          <a:bodyPr/>
          <a:lstStyle/>
          <a:p>
            <a:r>
              <a:rPr lang="ru-RU" sz="4400" dirty="0" smtClean="0"/>
              <a:t>Тактика спора</a:t>
            </a:r>
            <a:endParaRPr lang="ru-RU" dirty="0"/>
          </a:p>
        </p:txBody>
      </p:sp>
      <p:cxnSp>
        <p:nvCxnSpPr>
          <p:cNvPr id="6" name="Соединительная линия уступом 5"/>
          <p:cNvCxnSpPr/>
          <p:nvPr/>
        </p:nvCxnSpPr>
        <p:spPr>
          <a:xfrm rot="5400000">
            <a:off x="2057400" y="762000"/>
            <a:ext cx="685800" cy="685800"/>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Соединительная линия уступом 17"/>
          <p:cNvCxnSpPr/>
          <p:nvPr/>
        </p:nvCxnSpPr>
        <p:spPr>
          <a:xfrm>
            <a:off x="4800600" y="381000"/>
            <a:ext cx="2590800" cy="457200"/>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1524000" y="1524000"/>
            <a:ext cx="2590800" cy="369332"/>
          </a:xfrm>
          <a:prstGeom prst="rect">
            <a:avLst/>
          </a:prstGeom>
          <a:noFill/>
        </p:spPr>
        <p:txBody>
          <a:bodyPr wrap="square" rtlCol="0">
            <a:spAutoFit/>
          </a:bodyPr>
          <a:lstStyle/>
          <a:p>
            <a:r>
              <a:rPr lang="ru-RU" dirty="0" smtClean="0"/>
              <a:t>Полемические приемы</a:t>
            </a:r>
            <a:endParaRPr lang="ru-RU" dirty="0"/>
          </a:p>
        </p:txBody>
      </p:sp>
      <p:sp>
        <p:nvSpPr>
          <p:cNvPr id="25" name="TextBox 24"/>
          <p:cNvSpPr txBox="1"/>
          <p:nvPr/>
        </p:nvSpPr>
        <p:spPr>
          <a:xfrm>
            <a:off x="6172200" y="914400"/>
            <a:ext cx="2590800" cy="923330"/>
          </a:xfrm>
          <a:prstGeom prst="rect">
            <a:avLst/>
          </a:prstGeom>
          <a:noFill/>
        </p:spPr>
        <p:txBody>
          <a:bodyPr wrap="square" rtlCol="0">
            <a:spAutoFit/>
          </a:bodyPr>
          <a:lstStyle/>
          <a:p>
            <a:r>
              <a:rPr lang="ru-RU" dirty="0" smtClean="0"/>
              <a:t>Уловки в споре</a:t>
            </a:r>
            <a:br>
              <a:rPr lang="ru-RU" dirty="0" smtClean="0"/>
            </a:br>
            <a:r>
              <a:rPr lang="ru-RU" dirty="0" smtClean="0"/>
              <a:t>(ссылка на </a:t>
            </a:r>
            <a:r>
              <a:rPr lang="ru-RU" dirty="0" err="1" smtClean="0"/>
              <a:t>альбинину</a:t>
            </a:r>
            <a:r>
              <a:rPr lang="ru-RU" dirty="0" smtClean="0"/>
              <a:t> часть пособия)</a:t>
            </a:r>
            <a:endParaRPr lang="ru-RU" dirty="0"/>
          </a:p>
        </p:txBody>
      </p:sp>
      <p:sp>
        <p:nvSpPr>
          <p:cNvPr id="28673" name="Rectangle 1"/>
          <p:cNvSpPr>
            <a:spLocks noChangeArrowheads="1"/>
          </p:cNvSpPr>
          <p:nvPr/>
        </p:nvSpPr>
        <p:spPr bwMode="auto">
          <a:xfrm>
            <a:off x="914400" y="1905000"/>
            <a:ext cx="7848600" cy="41395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31800" algn="just" defTabSz="914400" rtl="0" eaLnBrk="1" fontAlgn="base" latinLnBrk="0" hangingPunct="1">
              <a:lnSpc>
                <a:spcPct val="100000"/>
              </a:lnSpc>
              <a:spcBef>
                <a:spcPct val="0"/>
              </a:spcBef>
              <a:spcAft>
                <a:spcPct val="0"/>
              </a:spcAft>
              <a:buClrTx/>
              <a:buSzTx/>
              <a:buFontTx/>
              <a:buNone/>
              <a:tabLst/>
            </a:pPr>
            <a:r>
              <a:rPr kumimoji="0" lang="ru-RU" sz="1400" b="1" u="sng"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Критика аргументов</a:t>
            </a:r>
            <a:r>
              <a:rPr kumimoji="0" lang="ru-RU" sz="14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 которая</a:t>
            </a:r>
            <a:r>
              <a:rPr kumimoji="0" lang="ru-RU" sz="1400" b="0" i="0" u="none" strike="noStrike" cap="none" normalizeH="0" dirty="0" smtClean="0">
                <a:ln>
                  <a:noFill/>
                </a:ln>
                <a:solidFill>
                  <a:srgbClr val="000000"/>
                </a:solidFill>
                <a:effectLst/>
                <a:latin typeface="Courier New" pitchFamily="49" charset="0"/>
                <a:ea typeface="Times New Roman" pitchFamily="18" charset="0"/>
                <a:cs typeface="Courier New" pitchFamily="49" charset="0"/>
              </a:rPr>
              <a:t> </a:t>
            </a:r>
            <a:r>
              <a:rPr kumimoji="0" lang="ru-RU" sz="14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основывается на опровержении ложного тезиса оппонента достоверными фактами.</a:t>
            </a:r>
            <a:endParaRPr kumimoji="0" lang="ru-RU" sz="1100" b="0" i="0" u="none" strike="noStrike" cap="none" normalizeH="0" baseline="0" dirty="0" smtClean="0">
              <a:ln>
                <a:noFill/>
              </a:ln>
              <a:solidFill>
                <a:schemeClr val="tx1"/>
              </a:solidFill>
              <a:effectLst/>
              <a:latin typeface="Arial" pitchFamily="34" charset="0"/>
            </a:endParaRPr>
          </a:p>
          <a:p>
            <a:pPr marL="0" marR="0" lvl="0" indent="431800" algn="just" defTabSz="914400" rtl="0" eaLnBrk="0" fontAlgn="base" latinLnBrk="0" hangingPunct="0">
              <a:lnSpc>
                <a:spcPct val="100000"/>
              </a:lnSpc>
              <a:spcBef>
                <a:spcPct val="0"/>
              </a:spcBef>
              <a:spcAft>
                <a:spcPct val="0"/>
              </a:spcAft>
              <a:buClrTx/>
              <a:buSzTx/>
              <a:buFontTx/>
              <a:buNone/>
              <a:tabLst/>
            </a:pPr>
            <a:r>
              <a:rPr kumimoji="0" lang="ru-RU" sz="1400" b="1" i="1" u="sng"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Принцип «бить врага его оружием»</a:t>
            </a:r>
            <a:r>
              <a:rPr kumimoji="0" lang="ru-RU" sz="14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 основан на использовании слов, принципов и доводов оппонента против него же.</a:t>
            </a:r>
            <a:endParaRPr kumimoji="0" lang="ru-RU" sz="1100" b="0" i="0" u="none" strike="noStrike" cap="none" normalizeH="0" baseline="0" dirty="0" smtClean="0">
              <a:ln>
                <a:noFill/>
              </a:ln>
              <a:solidFill>
                <a:schemeClr val="tx1"/>
              </a:solidFill>
              <a:effectLst/>
              <a:latin typeface="Arial" pitchFamily="34" charset="0"/>
            </a:endParaRPr>
          </a:p>
          <a:p>
            <a:pPr marL="0" marR="0" lvl="0" indent="431800" algn="just" defTabSz="914400" rtl="0" eaLnBrk="0" fontAlgn="base" latinLnBrk="0" hangingPunct="0">
              <a:lnSpc>
                <a:spcPct val="100000"/>
              </a:lnSpc>
              <a:spcBef>
                <a:spcPct val="0"/>
              </a:spcBef>
              <a:spcAft>
                <a:spcPct val="0"/>
              </a:spcAft>
              <a:buClrTx/>
              <a:buSzTx/>
              <a:buFontTx/>
              <a:buNone/>
              <a:tabLst/>
            </a:pPr>
            <a:r>
              <a:rPr kumimoji="0" lang="ru-RU" sz="1400" b="1" i="1" u="sng"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Прием «сведение к абсурду»</a:t>
            </a:r>
            <a:r>
              <a:rPr kumimoji="0" lang="ru-RU" sz="14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 в сочетании с приемом иронии и сарказма приводит утверждение оппонента к абсурдному результату.</a:t>
            </a:r>
            <a:endParaRPr kumimoji="0" lang="ru-RU" sz="1100" b="0" i="0" u="none" strike="noStrike" cap="none" normalizeH="0" baseline="0" dirty="0" smtClean="0">
              <a:ln>
                <a:noFill/>
              </a:ln>
              <a:solidFill>
                <a:schemeClr val="tx1"/>
              </a:solidFill>
              <a:effectLst/>
              <a:latin typeface="Arial" pitchFamily="34" charset="0"/>
            </a:endParaRPr>
          </a:p>
          <a:p>
            <a:pPr marL="0" marR="0" lvl="0" indent="431800" algn="just" defTabSz="914400" rtl="0" eaLnBrk="0" fontAlgn="base" latinLnBrk="0" hangingPunct="0">
              <a:lnSpc>
                <a:spcPct val="100000"/>
              </a:lnSpc>
              <a:spcBef>
                <a:spcPct val="0"/>
              </a:spcBef>
              <a:spcAft>
                <a:spcPct val="0"/>
              </a:spcAft>
              <a:buClrTx/>
              <a:buSzTx/>
              <a:buFontTx/>
              <a:buNone/>
              <a:tabLst/>
            </a:pPr>
            <a:r>
              <a:rPr kumimoji="0" lang="ru-RU" sz="1400" b="1" i="1" u="sng"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«Довод к человеку»</a:t>
            </a:r>
            <a:r>
              <a:rPr kumimoji="0" lang="ru-RU" sz="14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 - это разновидность подмены тезиса, вместо обсуждения по существу</a:t>
            </a:r>
            <a:r>
              <a:rPr kumimoji="0" lang="ru-RU" sz="1400" b="0" i="0" u="none" strike="noStrike" cap="none" normalizeH="0" dirty="0" smtClean="0">
                <a:ln>
                  <a:noFill/>
                </a:ln>
                <a:solidFill>
                  <a:srgbClr val="000000"/>
                </a:solidFill>
                <a:effectLst/>
                <a:latin typeface="Courier New" pitchFamily="49" charset="0"/>
                <a:ea typeface="Times New Roman" pitchFamily="18" charset="0"/>
                <a:cs typeface="Courier New" pitchFamily="49" charset="0"/>
              </a:rPr>
              <a:t> </a:t>
            </a:r>
            <a:r>
              <a:rPr kumimoji="0" lang="ru-RU" sz="14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соображения начинают оценивать</a:t>
            </a:r>
            <a:r>
              <a:rPr kumimoji="0" lang="ru-RU" sz="1400" b="0" i="0" u="none" strike="noStrike" cap="none" normalizeH="0" dirty="0" smtClean="0">
                <a:ln>
                  <a:noFill/>
                </a:ln>
                <a:solidFill>
                  <a:srgbClr val="000000"/>
                </a:solidFill>
                <a:effectLst/>
                <a:latin typeface="Courier New" pitchFamily="49" charset="0"/>
                <a:ea typeface="Times New Roman" pitchFamily="18" charset="0"/>
                <a:cs typeface="Courier New" pitchFamily="49" charset="0"/>
              </a:rPr>
              <a:t> оппонента.</a:t>
            </a:r>
            <a:endParaRPr kumimoji="0" lang="ru-RU" sz="1100" b="0" i="0" u="none" strike="noStrike" cap="none" normalizeH="0" baseline="0" dirty="0" smtClean="0">
              <a:ln>
                <a:noFill/>
              </a:ln>
              <a:solidFill>
                <a:schemeClr val="tx1"/>
              </a:solidFill>
              <a:effectLst/>
              <a:latin typeface="Arial" pitchFamily="34" charset="0"/>
            </a:endParaRPr>
          </a:p>
          <a:p>
            <a:pPr marL="0" marR="0" lvl="0" indent="431800" algn="just" defTabSz="914400" rtl="0" eaLnBrk="0" fontAlgn="base" latinLnBrk="0" hangingPunct="0">
              <a:lnSpc>
                <a:spcPct val="100000"/>
              </a:lnSpc>
              <a:spcBef>
                <a:spcPct val="0"/>
              </a:spcBef>
              <a:spcAft>
                <a:spcPct val="0"/>
              </a:spcAft>
              <a:buClrTx/>
              <a:buSzTx/>
              <a:buFontTx/>
              <a:buNone/>
              <a:tabLst/>
            </a:pPr>
            <a:r>
              <a:rPr kumimoji="0" lang="ru-RU" sz="1400" b="1" i="1" u="sng"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«Возвратный удар» (прием бумеранга) </a:t>
            </a:r>
            <a:r>
              <a:rPr kumimoji="0" lang="ru-RU" sz="14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 это когда в споре реплика или аргумент обращается против того, кто его высказал.</a:t>
            </a:r>
            <a:endParaRPr kumimoji="0" lang="ru-RU" sz="1100" b="0" i="0" u="none" strike="noStrike" cap="none" normalizeH="0" baseline="0" dirty="0" smtClean="0">
              <a:ln>
                <a:noFill/>
              </a:ln>
              <a:solidFill>
                <a:schemeClr val="tx1"/>
              </a:solidFill>
              <a:effectLst/>
              <a:latin typeface="Arial" pitchFamily="34" charset="0"/>
            </a:endParaRPr>
          </a:p>
          <a:p>
            <a:pPr marL="0" marR="0" lvl="0" indent="431800" algn="just" defTabSz="914400" rtl="0" eaLnBrk="0" fontAlgn="base" latinLnBrk="0" hangingPunct="0">
              <a:lnSpc>
                <a:spcPct val="100000"/>
              </a:lnSpc>
              <a:spcBef>
                <a:spcPct val="0"/>
              </a:spcBef>
              <a:spcAft>
                <a:spcPct val="0"/>
              </a:spcAft>
              <a:buClrTx/>
              <a:buSzTx/>
              <a:buFontTx/>
              <a:buNone/>
              <a:tabLst/>
            </a:pPr>
            <a:r>
              <a:rPr kumimoji="0" lang="ru-RU" sz="1400" b="1" i="1" u="sng"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Подхват реплики</a:t>
            </a:r>
            <a:r>
              <a:rPr kumimoji="0" lang="ru-RU" sz="14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 - это заострение полемического спора на вновь открывшимся аргументе оппонента.</a:t>
            </a:r>
            <a:endParaRPr kumimoji="0" lang="ru-RU" sz="1100" b="0" i="0" u="none" strike="noStrike" cap="none" normalizeH="0" baseline="0" dirty="0" smtClean="0">
              <a:ln>
                <a:noFill/>
              </a:ln>
              <a:solidFill>
                <a:schemeClr val="tx1"/>
              </a:solidFill>
              <a:effectLst/>
              <a:latin typeface="Arial" pitchFamily="34" charset="0"/>
            </a:endParaRPr>
          </a:p>
          <a:p>
            <a:pPr marL="0" marR="0" lvl="0" indent="431800" algn="just" defTabSz="914400" rtl="0" eaLnBrk="0" fontAlgn="base" latinLnBrk="0" hangingPunct="0">
              <a:lnSpc>
                <a:spcPct val="100000"/>
              </a:lnSpc>
              <a:spcBef>
                <a:spcPct val="0"/>
              </a:spcBef>
              <a:spcAft>
                <a:spcPct val="0"/>
              </a:spcAft>
              <a:buClrTx/>
              <a:buSzTx/>
              <a:buFontTx/>
              <a:buNone/>
              <a:tabLst/>
            </a:pPr>
            <a:r>
              <a:rPr kumimoji="0" lang="ru-RU" sz="1400" b="1" i="1" u="sng"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Опровержение демонстрации</a:t>
            </a:r>
            <a:r>
              <a:rPr kumimoji="0" lang="ru-RU" sz="14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 основано на выявление того, что тезис оппонента логически не вытекает из его аргументов.</a:t>
            </a:r>
            <a:endParaRPr kumimoji="0" lang="ru-RU" sz="1100" b="0" i="0" u="none" strike="noStrike" cap="none" normalizeH="0" baseline="0" dirty="0" smtClean="0">
              <a:ln>
                <a:noFill/>
              </a:ln>
              <a:solidFill>
                <a:schemeClr val="tx1"/>
              </a:solidFill>
              <a:effectLst/>
              <a:latin typeface="Arial" pitchFamily="34" charset="0"/>
            </a:endParaRPr>
          </a:p>
          <a:p>
            <a:pPr marL="0" marR="0" lvl="0" indent="431800" algn="just" defTabSz="914400" rtl="0" eaLnBrk="0" fontAlgn="base" latinLnBrk="0" hangingPunct="0">
              <a:lnSpc>
                <a:spcPct val="100000"/>
              </a:lnSpc>
              <a:spcBef>
                <a:spcPct val="0"/>
              </a:spcBef>
              <a:spcAft>
                <a:spcPct val="0"/>
              </a:spcAft>
              <a:buClrTx/>
              <a:buSzTx/>
              <a:buFontTx/>
              <a:buNone/>
              <a:tabLst/>
            </a:pPr>
            <a:r>
              <a:rPr kumimoji="0" lang="ru-RU" sz="1400" b="1" i="1" u="sng"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Атака вопросами</a:t>
            </a:r>
            <a:r>
              <a:rPr kumimoji="0" lang="ru-RU" sz="1400" b="0" i="0" u="none" strike="noStrike" cap="none" normalizeH="0" baseline="0" dirty="0" smtClean="0">
                <a:ln>
                  <a:noFill/>
                </a:ln>
                <a:solidFill>
                  <a:srgbClr val="000000"/>
                </a:solidFill>
                <a:effectLst/>
                <a:latin typeface="Courier New" pitchFamily="49" charset="0"/>
                <a:ea typeface="Times New Roman" pitchFamily="18" charset="0"/>
                <a:cs typeface="Courier New" pitchFamily="49" charset="0"/>
              </a:rPr>
              <a:t> – это прием, который основан на перехвате инициативы в постановке вопроса с целью сделать положение оппонента затруднительным, заставить его защищаться, оправдываться, тем самым создать для атакующего наиболее благоприятные условия для спора.</a:t>
            </a:r>
            <a:endParaRPr kumimoji="0" lang="ru-RU" sz="1100" b="0" i="0" u="none" strike="noStrike" cap="none" normalizeH="0" baseline="0" dirty="0" smtClean="0">
              <a:ln>
                <a:noFill/>
              </a:ln>
              <a:solidFill>
                <a:schemeClr val="tx1"/>
              </a:solidFill>
              <a:effectLst/>
              <a:latin typeface="Arial" pitchFamily="34" charset="0"/>
            </a:endParaRPr>
          </a:p>
          <a:p>
            <a:pPr marL="0" marR="0" lvl="0" indent="431800" algn="just" defTabSz="914400" rtl="0" eaLnBrk="0" fontAlgn="base" latinLnBrk="0" hangingPunct="0">
              <a:lnSpc>
                <a:spcPct val="100000"/>
              </a:lnSpc>
              <a:spcBef>
                <a:spcPct val="0"/>
              </a:spcBef>
              <a:spcAft>
                <a:spcPct val="0"/>
              </a:spcAft>
              <a:buClrTx/>
              <a:buSzTx/>
              <a:buFontTx/>
              <a:buNone/>
              <a:tabLst/>
            </a:pPr>
            <a:r>
              <a:rPr kumimoji="0" lang="ru-RU" sz="1100" b="0" i="0" u="none" strike="noStrike" cap="none" normalizeH="0" baseline="0" dirty="0" smtClean="0">
                <a:ln>
                  <a:noFill/>
                </a:ln>
                <a:solidFill>
                  <a:srgbClr val="3D515C"/>
                </a:solidFill>
                <a:effectLst/>
                <a:latin typeface="Calibri"/>
                <a:ea typeface="Times New Roman" pitchFamily="18" charset="0"/>
                <a:cs typeface="Times New Roman" pitchFamily="18" charset="0"/>
              </a:rPr>
              <a:t> </a:t>
            </a:r>
            <a:endParaRPr kumimoji="0" lang="ru-RU" sz="1800" b="0" i="0" u="none" strike="noStrike" cap="none" normalizeH="0" baseline="0" dirty="0" smtClean="0">
              <a:ln>
                <a:noFill/>
              </a:ln>
              <a:solidFill>
                <a:schemeClr val="tx1"/>
              </a:solidFill>
              <a:effectLst/>
              <a:latin typeface="Arial" pitchFamily="34" charset="0"/>
            </a:endParaRPr>
          </a:p>
        </p:txBody>
      </p:sp>
      <p:sp>
        <p:nvSpPr>
          <p:cNvPr id="27" name="5-конечная звезда 26">
            <a:hlinkClick r:id="rId2" action="ppaction://hlinksldjump"/>
          </p:cNvPr>
          <p:cNvSpPr/>
          <p:nvPr/>
        </p:nvSpPr>
        <p:spPr>
          <a:xfrm>
            <a:off x="7848600" y="6400800"/>
            <a:ext cx="304800" cy="3048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638"/>
            <a:ext cx="7498080" cy="639762"/>
          </a:xfrm>
        </p:spPr>
        <p:txBody>
          <a:bodyPr>
            <a:normAutofit fontScale="90000"/>
          </a:bodyPr>
          <a:lstStyle/>
          <a:p>
            <a:r>
              <a:rPr lang="ru-RU" sz="2700" b="1" i="1" dirty="0" smtClean="0"/>
              <a:t>Приемы ведения деструктивного (!) спора</a:t>
            </a:r>
            <a:r>
              <a:rPr lang="ru-RU" dirty="0" smtClean="0"/>
              <a:t/>
            </a:r>
            <a:br>
              <a:rPr lang="ru-RU" dirty="0" smtClean="0"/>
            </a:br>
            <a:endParaRPr lang="ru-RU" dirty="0"/>
          </a:p>
        </p:txBody>
      </p:sp>
      <p:sp>
        <p:nvSpPr>
          <p:cNvPr id="3" name="Содержимое 2"/>
          <p:cNvSpPr>
            <a:spLocks noGrp="1"/>
          </p:cNvSpPr>
          <p:nvPr>
            <p:ph idx="1"/>
          </p:nvPr>
        </p:nvSpPr>
        <p:spPr>
          <a:xfrm>
            <a:off x="990600" y="685800"/>
            <a:ext cx="7943088" cy="5943600"/>
          </a:xfrm>
        </p:spPr>
        <p:txBody>
          <a:bodyPr>
            <a:noAutofit/>
          </a:bodyPr>
          <a:lstStyle/>
          <a:p>
            <a:pPr>
              <a:buNone/>
            </a:pPr>
            <a:r>
              <a:rPr lang="ru-RU" sz="1600" dirty="0" smtClean="0"/>
              <a:t>1</a:t>
            </a:r>
            <a:r>
              <a:rPr lang="ru-RU" sz="1600" dirty="0" smtClean="0">
                <a:latin typeface="Times New Roman" pitchFamily="18" charset="0"/>
                <a:cs typeface="Times New Roman" pitchFamily="18" charset="0"/>
              </a:rPr>
              <a:t>. </a:t>
            </a:r>
            <a:r>
              <a:rPr lang="ru-RU" sz="1600" dirty="0" smtClean="0">
                <a:solidFill>
                  <a:schemeClr val="bg2">
                    <a:lumMod val="25000"/>
                  </a:schemeClr>
                </a:solidFill>
                <a:latin typeface="Times New Roman" pitchFamily="18" charset="0"/>
                <a:cs typeface="Times New Roman" pitchFamily="18" charset="0"/>
              </a:rPr>
              <a:t>Участник диспута должен дать почувствовать противнику свое интеллектуальное и моральное превосходство.</a:t>
            </a:r>
          </a:p>
          <a:p>
            <a:pPr>
              <a:buNone/>
            </a:pPr>
            <a:r>
              <a:rPr lang="ru-RU" sz="1600" dirty="0" smtClean="0">
                <a:solidFill>
                  <a:schemeClr val="bg2">
                    <a:lumMod val="25000"/>
                  </a:schemeClr>
                </a:solidFill>
                <a:latin typeface="Times New Roman" pitchFamily="18" charset="0"/>
                <a:cs typeface="Times New Roman" pitchFamily="18" charset="0"/>
              </a:rPr>
              <a:t>2. Искусство употреблять лишь такие выражения, которые могут создать об избиваемом противнике только отрицательное мнение. </a:t>
            </a:r>
          </a:p>
          <a:p>
            <a:pPr>
              <a:buNone/>
            </a:pPr>
            <a:r>
              <a:rPr lang="ru-RU" sz="1600" dirty="0" smtClean="0">
                <a:solidFill>
                  <a:schemeClr val="bg2">
                    <a:lumMod val="25000"/>
                  </a:schemeClr>
                </a:solidFill>
                <a:latin typeface="Times New Roman" pitchFamily="18" charset="0"/>
                <a:cs typeface="Times New Roman" pitchFamily="18" charset="0"/>
              </a:rPr>
              <a:t>3. Главное  - уклониться в сторону и говорить не по существу вопроса. Благодаря этому полемика выгодно оживляется, слабые позиции маскируются и весь спор приобретает бесконечный характер. </a:t>
            </a:r>
          </a:p>
          <a:p>
            <a:pPr>
              <a:buNone/>
            </a:pPr>
            <a:r>
              <a:rPr lang="ru-RU" sz="1600" dirty="0" smtClean="0">
                <a:solidFill>
                  <a:schemeClr val="bg2">
                    <a:lumMod val="25000"/>
                  </a:schemeClr>
                </a:solidFill>
                <a:latin typeface="Times New Roman" pitchFamily="18" charset="0"/>
                <a:cs typeface="Times New Roman" pitchFamily="18" charset="0"/>
              </a:rPr>
              <a:t>4. Использовать ссылку на авторитет. Например, "еще </a:t>
            </a:r>
            <a:r>
              <a:rPr lang="ru-RU" sz="1600" dirty="0" err="1" smtClean="0">
                <a:solidFill>
                  <a:schemeClr val="bg2">
                    <a:lumMod val="25000"/>
                  </a:schemeClr>
                </a:solidFill>
                <a:latin typeface="Times New Roman" pitchFamily="18" charset="0"/>
                <a:cs typeface="Times New Roman" pitchFamily="18" charset="0"/>
              </a:rPr>
              <a:t>Пантагрюэль</a:t>
            </a:r>
            <a:r>
              <a:rPr lang="ru-RU" sz="1600" dirty="0" smtClean="0">
                <a:solidFill>
                  <a:schemeClr val="bg2">
                    <a:lumMod val="25000"/>
                  </a:schemeClr>
                </a:solidFill>
                <a:latin typeface="Times New Roman" pitchFamily="18" charset="0"/>
                <a:cs typeface="Times New Roman" pitchFamily="18" charset="0"/>
              </a:rPr>
              <a:t> говорил"</a:t>
            </a:r>
          </a:p>
          <a:p>
            <a:pPr>
              <a:buNone/>
            </a:pPr>
            <a:r>
              <a:rPr lang="ru-RU" sz="1600" dirty="0" smtClean="0">
                <a:solidFill>
                  <a:schemeClr val="bg2">
                    <a:lumMod val="25000"/>
                  </a:schemeClr>
                </a:solidFill>
                <a:latin typeface="Times New Roman" pitchFamily="18" charset="0"/>
                <a:cs typeface="Times New Roman" pitchFamily="18" charset="0"/>
              </a:rPr>
              <a:t>5. Отсутствие прямой ссылки на авторитет. "Это уже давно отвергнуто", или "Это уже пройденный этап", или "Любому ребенку известно", и так далее. </a:t>
            </a:r>
          </a:p>
          <a:p>
            <a:pPr>
              <a:buNone/>
            </a:pPr>
            <a:r>
              <a:rPr lang="ru-RU" sz="1600" dirty="0" smtClean="0">
                <a:solidFill>
                  <a:schemeClr val="bg2">
                    <a:lumMod val="25000"/>
                  </a:schemeClr>
                </a:solidFill>
                <a:latin typeface="Times New Roman" pitchFamily="18" charset="0"/>
                <a:cs typeface="Times New Roman" pitchFamily="18" charset="0"/>
              </a:rPr>
              <a:t>6. Не допускать, чтобы противник хоть в чем-нибудь оказался прав. Стоит признать за ним хоть крупицу ума и истины - проиграна вся полемика. </a:t>
            </a:r>
          </a:p>
          <a:p>
            <a:pPr>
              <a:buNone/>
            </a:pPr>
            <a:r>
              <a:rPr lang="ru-RU" sz="1600" dirty="0" smtClean="0">
                <a:solidFill>
                  <a:schemeClr val="bg2">
                    <a:lumMod val="25000"/>
                  </a:schemeClr>
                </a:solidFill>
                <a:latin typeface="Times New Roman" pitchFamily="18" charset="0"/>
                <a:cs typeface="Times New Roman" pitchFamily="18" charset="0"/>
              </a:rPr>
              <a:t>7. «Поле боя» всегда нужно покидать с видом победителя. Искушенный полемист никогда не бывает побежден. </a:t>
            </a:r>
          </a:p>
          <a:p>
            <a:pPr>
              <a:buNone/>
            </a:pPr>
            <a:endParaRPr lang="ru-RU" sz="1200" dirty="0" smtClean="0"/>
          </a:p>
          <a:p>
            <a:pPr algn="ctr">
              <a:buNone/>
            </a:pPr>
            <a:r>
              <a:rPr lang="ru-RU" sz="1600" i="1" u="sng" dirty="0" smtClean="0">
                <a:solidFill>
                  <a:schemeClr val="bg2">
                    <a:lumMod val="25000"/>
                  </a:schemeClr>
                </a:solidFill>
              </a:rPr>
              <a:t>Потерпевшим поражение всегда оказывается его противник, которого сумели "убедить" . Этим-то и отличается полемика от любого иного вида спора. Борец на ковре честно признает себя побежденным; но, кажется, ни одна еще полемика не кончалась словами: "Вашу руку, вы меня убедили".</a:t>
            </a:r>
          </a:p>
          <a:p>
            <a:endParaRPr lang="ru-RU" sz="1200" dirty="0"/>
          </a:p>
        </p:txBody>
      </p:sp>
      <p:sp>
        <p:nvSpPr>
          <p:cNvPr id="4" name="5-конечная звезда 3">
            <a:hlinkClick r:id="rId2" action="ppaction://hlinksldjump"/>
          </p:cNvPr>
          <p:cNvSpPr/>
          <p:nvPr/>
        </p:nvSpPr>
        <p:spPr>
          <a:xfrm>
            <a:off x="7848600" y="6400800"/>
            <a:ext cx="304800" cy="3048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H:\Настя пр\пр\3298.jpg"/>
          <p:cNvPicPr>
            <a:picLocks noChangeAspect="1" noChangeArrowheads="1"/>
          </p:cNvPicPr>
          <p:nvPr/>
        </p:nvPicPr>
        <p:blipFill>
          <a:blip r:embed="rId2"/>
          <a:srcRect/>
          <a:stretch>
            <a:fillRect/>
          </a:stretch>
        </p:blipFill>
        <p:spPr bwMode="auto">
          <a:xfrm>
            <a:off x="1143000" y="1447800"/>
            <a:ext cx="3505200" cy="3004567"/>
          </a:xfrm>
          <a:prstGeom prst="rect">
            <a:avLst/>
          </a:prstGeom>
          <a:noFill/>
        </p:spPr>
      </p:pic>
      <p:sp>
        <p:nvSpPr>
          <p:cNvPr id="2" name="Заголовок 1"/>
          <p:cNvSpPr>
            <a:spLocks noGrp="1"/>
          </p:cNvSpPr>
          <p:nvPr>
            <p:ph type="title"/>
          </p:nvPr>
        </p:nvSpPr>
        <p:spPr>
          <a:xfrm>
            <a:off x="1066800" y="0"/>
            <a:ext cx="5422392" cy="1143000"/>
          </a:xfrm>
        </p:spPr>
        <p:txBody>
          <a:bodyPr>
            <a:normAutofit/>
          </a:bodyPr>
          <a:lstStyle/>
          <a:p>
            <a:r>
              <a:rPr lang="ru-RU" sz="4000" dirty="0" smtClean="0"/>
              <a:t>Поведение в споре</a:t>
            </a:r>
            <a:endParaRPr lang="ru-RU" sz="4000" dirty="0"/>
          </a:p>
        </p:txBody>
      </p:sp>
      <p:sp>
        <p:nvSpPr>
          <p:cNvPr id="3" name="Содержимое 2"/>
          <p:cNvSpPr>
            <a:spLocks noGrp="1"/>
          </p:cNvSpPr>
          <p:nvPr>
            <p:ph idx="1"/>
          </p:nvPr>
        </p:nvSpPr>
        <p:spPr>
          <a:xfrm>
            <a:off x="4419600" y="914400"/>
            <a:ext cx="4724400" cy="2438400"/>
          </a:xfrm>
        </p:spPr>
        <p:txBody>
          <a:bodyPr>
            <a:normAutofit/>
          </a:bodyPr>
          <a:lstStyle/>
          <a:p>
            <a:pPr>
              <a:buNone/>
            </a:pPr>
            <a:r>
              <a:rPr lang="ru-RU" sz="1600" i="1" dirty="0" smtClean="0">
                <a:solidFill>
                  <a:schemeClr val="bg2">
                    <a:lumMod val="10000"/>
                  </a:schemeClr>
                </a:solidFill>
              </a:rPr>
              <a:t>Сократ в спорах был сильнее своих оппонентов, поэтому его нередко колотили и таскали за волосы, а еще того чаще осмеивали и поносили. Но он принимал все это не противясь. Однажды даже он получил пинок, но и это стерпел, а когда кто-то подивился его терпению, он ответил: «Если бы меня лягнул </a:t>
            </a:r>
            <a:r>
              <a:rPr lang="ru-RU" sz="1600" i="1" dirty="0" err="1" smtClean="0">
                <a:solidFill>
                  <a:schemeClr val="bg2">
                    <a:lumMod val="10000"/>
                  </a:schemeClr>
                </a:solidFill>
              </a:rPr>
              <a:t>осел</a:t>
            </a:r>
            <a:r>
              <a:rPr lang="ru-RU" sz="1600" i="1" dirty="0" smtClean="0">
                <a:solidFill>
                  <a:schemeClr val="bg2">
                    <a:lumMod val="10000"/>
                  </a:schemeClr>
                </a:solidFill>
              </a:rPr>
              <a:t>, разве стал  бы я подавать на него в суд?».</a:t>
            </a:r>
          </a:p>
          <a:p>
            <a:pPr>
              <a:buNone/>
            </a:pPr>
            <a:endParaRPr lang="ru-RU" dirty="0"/>
          </a:p>
        </p:txBody>
      </p:sp>
      <p:sp>
        <p:nvSpPr>
          <p:cNvPr id="5" name="TextBox 4"/>
          <p:cNvSpPr txBox="1"/>
          <p:nvPr/>
        </p:nvSpPr>
        <p:spPr>
          <a:xfrm>
            <a:off x="1295400" y="4549676"/>
            <a:ext cx="7467600" cy="2308324"/>
          </a:xfrm>
          <a:prstGeom prst="rect">
            <a:avLst/>
          </a:prstGeom>
          <a:noFill/>
        </p:spPr>
        <p:txBody>
          <a:bodyPr wrap="square" rtlCol="0">
            <a:spAutoFit/>
          </a:bodyPr>
          <a:lstStyle/>
          <a:p>
            <a:pPr marL="342900" indent="-342900"/>
            <a:r>
              <a:rPr lang="ru-RU" dirty="0" smtClean="0">
                <a:solidFill>
                  <a:schemeClr val="bg2">
                    <a:lumMod val="25000"/>
                  </a:schemeClr>
                </a:solidFill>
              </a:rPr>
              <a:t>При подготовке к спору:</a:t>
            </a:r>
          </a:p>
          <a:p>
            <a:pPr marL="342900" indent="-342900">
              <a:buAutoNum type="arabicPeriod"/>
            </a:pPr>
            <a:r>
              <a:rPr lang="ru-RU" dirty="0" smtClean="0">
                <a:solidFill>
                  <a:schemeClr val="bg2">
                    <a:lumMod val="25000"/>
                  </a:schemeClr>
                </a:solidFill>
              </a:rPr>
              <a:t>Определите предмет спора</a:t>
            </a:r>
          </a:p>
          <a:p>
            <a:pPr marL="342900" indent="-342900">
              <a:buAutoNum type="arabicPeriod"/>
            </a:pPr>
            <a:r>
              <a:rPr lang="ru-RU" dirty="0" smtClean="0">
                <a:solidFill>
                  <a:schemeClr val="bg2">
                    <a:lumMod val="25000"/>
                  </a:schemeClr>
                </a:solidFill>
              </a:rPr>
              <a:t>Если  о споре известно заранее, тщательно готовьтесь к нему, не жалея времени и  сил для пополнения знаний о предмете спора.</a:t>
            </a:r>
          </a:p>
          <a:p>
            <a:pPr marL="342900" indent="-342900">
              <a:buFontTx/>
              <a:buAutoNum type="arabicPeriod"/>
            </a:pPr>
            <a:r>
              <a:rPr lang="ru-RU" dirty="0" smtClean="0">
                <a:solidFill>
                  <a:schemeClr val="bg2">
                    <a:lumMod val="25000"/>
                  </a:schemeClr>
                </a:solidFill>
              </a:rPr>
              <a:t>Определите цели и задачи, личные интересы</a:t>
            </a:r>
          </a:p>
          <a:p>
            <a:pPr marL="342900" indent="-342900"/>
            <a:endParaRPr lang="ru-RU" dirty="0" smtClean="0">
              <a:solidFill>
                <a:schemeClr val="bg2">
                  <a:lumMod val="25000"/>
                </a:schemeClr>
              </a:solidFill>
            </a:endParaRPr>
          </a:p>
          <a:p>
            <a:pPr marL="342900" lvl="0" indent="-342900">
              <a:buFontTx/>
              <a:buAutoNum type="arabicPeriod"/>
            </a:pPr>
            <a:endParaRPr lang="ru-RU" dirty="0" smtClean="0">
              <a:latin typeface="Calibri" pitchFamily="34" charset="0"/>
              <a:ea typeface="Times New Roman" pitchFamily="18" charset="0"/>
              <a:cs typeface="Calibri" pitchFamily="34" charset="0"/>
            </a:endParaRPr>
          </a:p>
          <a:p>
            <a:pPr marL="342900" indent="-342900">
              <a:buAutoNum type="arabicPeriod"/>
            </a:pPr>
            <a:endParaRPr lang="ru-RU" dirty="0" smtClean="0"/>
          </a:p>
        </p:txBody>
      </p:sp>
      <p:sp>
        <p:nvSpPr>
          <p:cNvPr id="6" name="5-конечная звезда 5">
            <a:hlinkClick r:id="rId3" action="ppaction://hlinksldjump"/>
          </p:cNvPr>
          <p:cNvSpPr/>
          <p:nvPr/>
        </p:nvSpPr>
        <p:spPr>
          <a:xfrm>
            <a:off x="7848600" y="6400800"/>
            <a:ext cx="304800" cy="3048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олнцестояние">
  <a:themeElements>
    <a:clrScheme name="Метро">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Солнцестояние">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Солнцестояние">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671</TotalTime>
  <Words>2484</Words>
  <PresentationFormat>Экран (4:3)</PresentationFormat>
  <Paragraphs>230</Paragraphs>
  <Slides>23</Slides>
  <Notes>1</Notes>
  <HiddenSlides>5</HiddenSlides>
  <MMClips>0</MMClips>
  <ScaleCrop>false</ScaleCrop>
  <HeadingPairs>
    <vt:vector size="4" baseType="variant">
      <vt:variant>
        <vt:lpstr>Тема</vt:lpstr>
      </vt:variant>
      <vt:variant>
        <vt:i4>1</vt:i4>
      </vt:variant>
      <vt:variant>
        <vt:lpstr>Заголовки слайдов</vt:lpstr>
      </vt:variant>
      <vt:variant>
        <vt:i4>23</vt:i4>
      </vt:variant>
    </vt:vector>
  </HeadingPairs>
  <TitlesOfParts>
    <vt:vector size="24" baseType="lpstr">
      <vt:lpstr>Солнцестояние</vt:lpstr>
      <vt:lpstr>Основы ведения дискуссии и правила поседения в споре.</vt:lpstr>
      <vt:lpstr>Понятие «спор»</vt:lpstr>
      <vt:lpstr>История спора.</vt:lpstr>
      <vt:lpstr>Факторы, влияющие на характер спора</vt:lpstr>
      <vt:lpstr>Стратегия спора.</vt:lpstr>
      <vt:lpstr>Подходы к проведению спора: </vt:lpstr>
      <vt:lpstr>Тактика спора</vt:lpstr>
      <vt:lpstr>Приемы ведения деструктивного (!) спора </vt:lpstr>
      <vt:lpstr>Поведение в споре</vt:lpstr>
      <vt:lpstr>Поведение в споре</vt:lpstr>
      <vt:lpstr>ПРИЕМЫ АРГУМЕНТАЦИИ</vt:lpstr>
      <vt:lpstr>Внимательно выслушивая своего противника и переспрашивая, спорящий достигает целей: </vt:lpstr>
      <vt:lpstr>Возражая, не следует прибегать к недозволенным приемам спора, необходимо придерживаться следующих правил.   </vt:lpstr>
      <vt:lpstr>Основные формально-логические законы</vt:lpstr>
      <vt:lpstr>Умение убеждать</vt:lpstr>
      <vt:lpstr>Поведение в споре</vt:lpstr>
      <vt:lpstr>Заключение </vt:lpstr>
      <vt:lpstr>Советы Дейла Карнеги о ведении спора </vt:lpstr>
      <vt:lpstr>Словарь. </vt:lpstr>
      <vt:lpstr>Словарь.</vt:lpstr>
      <vt:lpstr>Словарь.</vt:lpstr>
      <vt:lpstr>Полезные ссылки</vt:lpstr>
      <vt:lpstr>Практические задания Посмотрите все видеозаписи, проанализируйте стратегию, аргументы обеих сторон. Определите ошибки и уловки оппонентов.</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Основы ведения дискуссии и правила поседения в споре.</dc:title>
  <cp:lastModifiedBy>1234</cp:lastModifiedBy>
  <cp:revision>58</cp:revision>
  <dcterms:modified xsi:type="dcterms:W3CDTF">2012-04-09T17:44:54Z</dcterms:modified>
</cp:coreProperties>
</file>