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762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latin typeface="Bookman Old Style" pitchFamily="18" charset="0"/>
              </a:rPr>
              <a:t> </a:t>
            </a:r>
            <a:br>
              <a:rPr lang="ru-RU" sz="1600" b="1" dirty="0" smtClean="0">
                <a:latin typeface="Bookman Old Style" pitchFamily="18" charset="0"/>
              </a:rPr>
            </a:br>
            <a:r>
              <a:rPr lang="ru-RU" sz="1600" b="1" dirty="0" smtClean="0">
                <a:latin typeface="Bookman Old Style" pitchFamily="18" charset="0"/>
              </a:rPr>
              <a:t>Концепция преподавания русского языка и литературы</a:t>
            </a:r>
            <a:endParaRPr lang="ru-RU" sz="1600" b="1" dirty="0">
              <a:latin typeface="Bookman Old Style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b="1" dirty="0" smtClean="0">
                <a:latin typeface="Bookman Old Style" pitchFamily="18" charset="0"/>
              </a:rPr>
              <a:t>Цель реализации</a:t>
            </a:r>
            <a:r>
              <a:rPr lang="ru-RU" sz="1400" dirty="0" smtClean="0">
                <a:latin typeface="Bookman Old Style" pitchFamily="18" charset="0"/>
              </a:rPr>
              <a:t>: </a:t>
            </a:r>
          </a:p>
          <a:p>
            <a:pPr marL="0" indent="0">
              <a:buNone/>
            </a:pPr>
            <a:r>
              <a:rPr lang="ru-RU" sz="1400" dirty="0" smtClean="0">
                <a:latin typeface="Bookman Old Style" pitchFamily="18" charset="0"/>
              </a:rPr>
              <a:t>обеспечение </a:t>
            </a:r>
            <a:r>
              <a:rPr lang="ru-RU" sz="1400" dirty="0">
                <a:latin typeface="Bookman Old Style" pitchFamily="18" charset="0"/>
              </a:rPr>
              <a:t>высокого качества изучения и преподавания русского языка и литературы в образовательных организациях в соответствии с меняющимися запросами населения и перспективными задачами развития российского </a:t>
            </a:r>
            <a:r>
              <a:rPr lang="ru-RU" sz="1400" dirty="0" smtClean="0">
                <a:latin typeface="Bookman Old Style" pitchFamily="18" charset="0"/>
              </a:rPr>
              <a:t>общества </a:t>
            </a:r>
            <a:r>
              <a:rPr lang="ru-RU" sz="1400" dirty="0">
                <a:latin typeface="Bookman Old Style" pitchFamily="18" charset="0"/>
              </a:rPr>
              <a:t>и </a:t>
            </a:r>
            <a:r>
              <a:rPr lang="ru-RU" sz="1400" dirty="0" smtClean="0">
                <a:latin typeface="Bookman Old Style" pitchFamily="18" charset="0"/>
              </a:rPr>
              <a:t>экономики.</a:t>
            </a:r>
          </a:p>
          <a:p>
            <a:pPr marL="0" indent="0">
              <a:buNone/>
            </a:pPr>
            <a:endParaRPr lang="ru-RU" sz="1400" b="1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sz="1400" b="1" dirty="0" smtClean="0">
                <a:latin typeface="Bookman Old Style" pitchFamily="18" charset="0"/>
              </a:rPr>
              <a:t>Задачи</a:t>
            </a:r>
            <a:r>
              <a:rPr lang="ru-RU" sz="1400" b="1" dirty="0">
                <a:latin typeface="Bookman Old Style" pitchFamily="18" charset="0"/>
              </a:rPr>
              <a:t>:</a:t>
            </a:r>
          </a:p>
          <a:p>
            <a:r>
              <a:rPr lang="ru-RU" sz="1400" dirty="0">
                <a:latin typeface="Bookman Old Style" pitchFamily="18" charset="0"/>
              </a:rPr>
              <a:t>модернизация содержания образовательных программ русского языка и литературы на всех уровнях общего образования, учебных изданий, технологий и методик преподавания русского языка и литературы; </a:t>
            </a:r>
          </a:p>
          <a:p>
            <a:r>
              <a:rPr lang="ru-RU" sz="1400" dirty="0">
                <a:latin typeface="Bookman Old Style" pitchFamily="18" charset="0"/>
              </a:rPr>
              <a:t>повышение качества работы преподавателей русского языка и литературы; </a:t>
            </a:r>
          </a:p>
          <a:p>
            <a:r>
              <a:rPr lang="ru-RU" sz="1400" dirty="0">
                <a:latin typeface="Bookman Old Style" pitchFamily="18" charset="0"/>
              </a:rPr>
              <a:t>развитие общедоступных информационных ресурсов, необходимых для реализации образовательных программ; </a:t>
            </a:r>
          </a:p>
          <a:p>
            <a:r>
              <a:rPr lang="ru-RU" sz="1400" dirty="0">
                <a:latin typeface="Bookman Old Style" pitchFamily="18" charset="0"/>
              </a:rPr>
              <a:t>популяризация русского языка и литературы.</a:t>
            </a:r>
          </a:p>
          <a:p>
            <a:pPr marL="0" indent="0">
              <a:buNone/>
            </a:pPr>
            <a:endParaRPr lang="ru-RU" sz="1400" b="1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sz="1400" b="1" dirty="0" smtClean="0">
                <a:latin typeface="Bookman Old Style" pitchFamily="18" charset="0"/>
              </a:rPr>
              <a:t>Проблемы</a:t>
            </a:r>
            <a:r>
              <a:rPr lang="ru-RU" sz="1400" b="1" dirty="0">
                <a:latin typeface="Bookman Old Style" pitchFamily="18" charset="0"/>
              </a:rPr>
              <a:t>: </a:t>
            </a:r>
          </a:p>
          <a:p>
            <a:r>
              <a:rPr lang="ru-RU" sz="1400" dirty="0">
                <a:latin typeface="Bookman Old Style" pitchFamily="18" charset="0"/>
              </a:rPr>
              <a:t>проблемы </a:t>
            </a:r>
            <a:r>
              <a:rPr lang="ru-RU" sz="1400" dirty="0">
                <a:latin typeface="Bookman Old Style" pitchFamily="18" charset="0"/>
              </a:rPr>
              <a:t>мотивационного характера </a:t>
            </a:r>
          </a:p>
          <a:p>
            <a:r>
              <a:rPr lang="ru-RU" sz="1400" dirty="0">
                <a:latin typeface="Bookman Old Style" pitchFamily="18" charset="0"/>
              </a:rPr>
              <a:t>проблемы </a:t>
            </a:r>
            <a:r>
              <a:rPr lang="ru-RU" sz="1400" dirty="0">
                <a:latin typeface="Bookman Old Style" pitchFamily="18" charset="0"/>
              </a:rPr>
              <a:t>содержательного характера</a:t>
            </a:r>
          </a:p>
          <a:p>
            <a:r>
              <a:rPr lang="ru-RU" sz="1400" dirty="0">
                <a:latin typeface="Bookman Old Style" pitchFamily="18" charset="0"/>
              </a:rPr>
              <a:t> </a:t>
            </a:r>
            <a:r>
              <a:rPr lang="ru-RU" sz="1400" dirty="0">
                <a:latin typeface="Bookman Old Style" pitchFamily="18" charset="0"/>
              </a:rPr>
              <a:t>проблемы </a:t>
            </a:r>
            <a:r>
              <a:rPr lang="ru-RU" sz="1400" dirty="0">
                <a:latin typeface="Bookman Old Style" pitchFamily="18" charset="0"/>
              </a:rPr>
              <a:t>методического характера </a:t>
            </a:r>
          </a:p>
          <a:p>
            <a:r>
              <a:rPr lang="ru-RU" sz="1400" dirty="0">
                <a:latin typeface="Bookman Old Style" pitchFamily="18" charset="0"/>
              </a:rPr>
              <a:t> </a:t>
            </a:r>
            <a:r>
              <a:rPr lang="ru-RU" sz="1400" dirty="0">
                <a:latin typeface="Bookman Old Style" pitchFamily="18" charset="0"/>
              </a:rPr>
              <a:t>кадровые </a:t>
            </a:r>
            <a:r>
              <a:rPr lang="ru-RU" sz="1400" dirty="0">
                <a:latin typeface="Bookman Old Style" pitchFamily="18" charset="0"/>
              </a:rPr>
              <a:t>проблемы</a:t>
            </a:r>
          </a:p>
          <a:p>
            <a:pPr marL="0" indent="0">
              <a:buNone/>
            </a:pPr>
            <a:endParaRPr lang="ru-RU" sz="12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662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392" y="31684"/>
            <a:ext cx="8229600" cy="706090"/>
          </a:xfrm>
        </p:spPr>
        <p:txBody>
          <a:bodyPr>
            <a:normAutofit/>
          </a:bodyPr>
          <a:lstStyle/>
          <a:p>
            <a:r>
              <a:rPr lang="ru-RU" sz="1200" b="1" dirty="0">
                <a:latin typeface="Bookman Old Style" pitchFamily="18" charset="0"/>
              </a:rPr>
              <a:t>Модель реализации </a:t>
            </a:r>
            <a:br>
              <a:rPr lang="ru-RU" sz="1200" b="1" dirty="0">
                <a:latin typeface="Bookman Old Style" pitchFamily="18" charset="0"/>
              </a:rPr>
            </a:br>
            <a:r>
              <a:rPr lang="ru-RU" sz="1200" b="1" dirty="0">
                <a:latin typeface="Bookman Old Style" pitchFamily="18" charset="0"/>
              </a:rPr>
              <a:t>Концепции преподавания русского языка и литературы</a:t>
            </a:r>
            <a:endParaRPr lang="ru-RU" sz="1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07704" y="966374"/>
            <a:ext cx="6264696" cy="457200"/>
          </a:xfrm>
          <a:prstGeom prst="roundRect">
            <a:avLst/>
          </a:prstGeom>
          <a:solidFill>
            <a:schemeClr val="bg1"/>
          </a:solidFill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>
              <a:solidFill>
                <a:srgbClr val="FF0000"/>
              </a:solidFill>
            </a:endParaRPr>
          </a:p>
          <a:p>
            <a:pPr algn="ctr"/>
            <a:r>
              <a:rPr lang="ru-RU" sz="1400" b="1" dirty="0">
                <a:solidFill>
                  <a:srgbClr val="FF0000"/>
                </a:solidFill>
              </a:rPr>
              <a:t>В</a:t>
            </a:r>
            <a:r>
              <a:rPr lang="ru-RU" sz="1400" b="1" dirty="0" smtClean="0">
                <a:solidFill>
                  <a:srgbClr val="FF0000"/>
                </a:solidFill>
              </a:rPr>
              <a:t>ысокое </a:t>
            </a:r>
            <a:r>
              <a:rPr lang="ru-RU" sz="1400" b="1" dirty="0">
                <a:solidFill>
                  <a:srgbClr val="FF0000"/>
                </a:solidFill>
              </a:rPr>
              <a:t>качества изучения и преподавания русского языка и литературы в образовательных организациях</a:t>
            </a:r>
            <a:endParaRPr lang="ru-RU" sz="1400" b="1" dirty="0">
              <a:solidFill>
                <a:srgbClr val="FF0000"/>
              </a:solidFill>
            </a:endParaRPr>
          </a:p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67744" y="2543200"/>
            <a:ext cx="2592288" cy="5760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Решение кадровых проблем</a:t>
            </a:r>
            <a:endParaRPr lang="ru-RU" sz="1400" b="1" dirty="0"/>
          </a:p>
          <a:p>
            <a:pPr algn="ctr"/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267744" y="1592796"/>
            <a:ext cx="2592288" cy="6480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ru-RU" sz="1400" b="1" dirty="0"/>
              <a:t>Популяризация русского языка и литературы</a:t>
            </a:r>
            <a:endParaRPr lang="ru-RU" sz="1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80112" y="1967136"/>
            <a:ext cx="2592288" cy="5760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</a:pPr>
            <a:r>
              <a:rPr lang="ru-RU" sz="1400" b="1" dirty="0"/>
              <a:t>Развитие информационных ресурсов</a:t>
            </a:r>
            <a:endParaRPr lang="ru-RU" sz="1400" b="1" dirty="0"/>
          </a:p>
        </p:txBody>
      </p:sp>
      <p:sp>
        <p:nvSpPr>
          <p:cNvPr id="9" name="Овал 8"/>
          <p:cNvSpPr/>
          <p:nvPr/>
        </p:nvSpPr>
        <p:spPr>
          <a:xfrm>
            <a:off x="442392" y="737774"/>
            <a:ext cx="1033264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/>
              <a:t>Цель</a:t>
            </a:r>
            <a:endParaRPr lang="ru-RU" sz="1400" b="1" i="1" dirty="0"/>
          </a:p>
        </p:txBody>
      </p:sp>
      <p:sp>
        <p:nvSpPr>
          <p:cNvPr id="10" name="Овал 9"/>
          <p:cNvSpPr/>
          <p:nvPr/>
        </p:nvSpPr>
        <p:spPr>
          <a:xfrm>
            <a:off x="477471" y="1916832"/>
            <a:ext cx="1261864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/>
              <a:t>Задачи</a:t>
            </a:r>
            <a:endParaRPr lang="ru-RU" sz="1400" b="1" i="1" dirty="0"/>
          </a:p>
        </p:txBody>
      </p:sp>
      <p:sp>
        <p:nvSpPr>
          <p:cNvPr id="11" name="Овал 10"/>
          <p:cNvSpPr/>
          <p:nvPr/>
        </p:nvSpPr>
        <p:spPr>
          <a:xfrm>
            <a:off x="393286" y="3270249"/>
            <a:ext cx="1430233" cy="9144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/>
              <a:t>Действия</a:t>
            </a:r>
            <a:endParaRPr lang="ru-RU" sz="1400" b="1" i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195736" y="3323166"/>
            <a:ext cx="2736304" cy="7703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r>
              <a:rPr lang="ru-RU" sz="1400" b="1" dirty="0" smtClean="0"/>
              <a:t>Выявление </a:t>
            </a:r>
            <a:r>
              <a:rPr lang="ru-RU" sz="1400" b="1" dirty="0"/>
              <a:t>затруднений педагогов , связанных с требованиями Концепции</a:t>
            </a:r>
          </a:p>
          <a:p>
            <a:pPr algn="ctr"/>
            <a:endParaRPr lang="ru-RU" sz="1400" b="1" dirty="0"/>
          </a:p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159051" y="3260703"/>
            <a:ext cx="1620688" cy="914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pPr algn="ctr"/>
            <a:r>
              <a:rPr lang="ru-RU" sz="1400" b="1" dirty="0" smtClean="0"/>
              <a:t>Обобщение и систематизация результатов</a:t>
            </a:r>
            <a:endParaRPr lang="ru-RU" sz="1400" b="1" dirty="0"/>
          </a:p>
          <a:p>
            <a:pPr algn="ctr"/>
            <a:endParaRPr lang="ru-RU" sz="1400" b="1" dirty="0"/>
          </a:p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074024" y="3290174"/>
            <a:ext cx="2016224" cy="93042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/>
          </a:p>
          <a:p>
            <a:pPr algn="ctr"/>
            <a:endParaRPr lang="ru-RU" sz="1400" b="1" dirty="0" smtClean="0"/>
          </a:p>
          <a:p>
            <a:pPr algn="ctr"/>
            <a:r>
              <a:rPr lang="ru-RU" sz="1400" b="1" dirty="0" smtClean="0"/>
              <a:t>Создание инициативных групп педагогов, не имеющих затруднений</a:t>
            </a:r>
            <a:endParaRPr lang="ru-RU" sz="1400" b="1" dirty="0"/>
          </a:p>
          <a:p>
            <a:pPr algn="ctr"/>
            <a:endParaRPr lang="ru-RU" sz="1400" b="1" dirty="0"/>
          </a:p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020272" y="4549915"/>
            <a:ext cx="2123728" cy="7703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70C0"/>
                </a:solidFill>
              </a:rPr>
              <a:t>Составление программ обучения педагогов 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238328" y="5661248"/>
            <a:ext cx="3275856" cy="8986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r>
              <a:rPr lang="ru-RU" sz="1400" b="1" dirty="0">
                <a:solidFill>
                  <a:srgbClr val="0070C0"/>
                </a:solidFill>
              </a:rPr>
              <a:t>Обучение педагогов на проблемных семинарах,   </a:t>
            </a:r>
            <a:r>
              <a:rPr lang="ru-RU" sz="1400" b="1" dirty="0" err="1">
                <a:solidFill>
                  <a:srgbClr val="0070C0"/>
                </a:solidFill>
              </a:rPr>
              <a:t>стажировочных</a:t>
            </a:r>
            <a:r>
              <a:rPr lang="ru-RU" sz="1400" b="1" dirty="0">
                <a:solidFill>
                  <a:srgbClr val="0070C0"/>
                </a:solidFill>
              </a:rPr>
              <a:t> и инновационных площадках</a:t>
            </a:r>
          </a:p>
          <a:p>
            <a:pPr algn="ctr"/>
            <a:endParaRPr lang="ru-RU" sz="1400" b="1" dirty="0">
              <a:solidFill>
                <a:srgbClr val="0070C0"/>
              </a:solidFill>
            </a:endParaRPr>
          </a:p>
          <a:p>
            <a:pPr algn="ctr"/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139952" y="4549915"/>
            <a:ext cx="2736304" cy="7703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Создание виртуальной образовательной среды</a:t>
            </a:r>
            <a:endParaRPr lang="ru-RU" sz="1400" b="1" dirty="0">
              <a:solidFill>
                <a:srgbClr val="0070C0"/>
              </a:solidFill>
            </a:endParaRPr>
          </a:p>
          <a:p>
            <a:pPr algn="ctr"/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28798" y="4549915"/>
            <a:ext cx="2736304" cy="97852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Создание рекламной, информационной продукции с описанием положительного опыта реализации Концепции</a:t>
            </a:r>
            <a:endParaRPr lang="ru-RU" sz="1400" b="1" dirty="0"/>
          </a:p>
          <a:p>
            <a:pPr algn="ctr"/>
            <a:endParaRPr lang="ru-RU" sz="1400" b="1" dirty="0"/>
          </a:p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340516" y="5698912"/>
            <a:ext cx="2446744" cy="10081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r>
              <a:rPr lang="ru-RU" sz="1400" b="1" dirty="0" smtClean="0"/>
              <a:t>Выявление  качества реализации Концепции (анкетирование, дни открытых дверей, экспертиза материалов)</a:t>
            </a:r>
            <a:endParaRPr lang="ru-RU" sz="1400" b="1" dirty="0"/>
          </a:p>
          <a:p>
            <a:pPr algn="ctr"/>
            <a:endParaRPr lang="ru-RU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959024" y="1652174"/>
            <a:ext cx="0" cy="26465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0" idx="4"/>
            <a:endCxn id="11" idx="0"/>
          </p:cNvCxnSpPr>
          <p:nvPr/>
        </p:nvCxnSpPr>
        <p:spPr>
          <a:xfrm>
            <a:off x="1108403" y="2831232"/>
            <a:ext cx="0" cy="439017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1763009" y="2132856"/>
            <a:ext cx="504735" cy="25935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763009" y="2393667"/>
            <a:ext cx="3745095" cy="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0" idx="6"/>
            <a:endCxn id="5" idx="1"/>
          </p:cNvCxnSpPr>
          <p:nvPr/>
        </p:nvCxnSpPr>
        <p:spPr>
          <a:xfrm>
            <a:off x="1739335" y="2374032"/>
            <a:ext cx="528409" cy="45720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4" idx="1"/>
          </p:cNvCxnSpPr>
          <p:nvPr/>
        </p:nvCxnSpPr>
        <p:spPr>
          <a:xfrm>
            <a:off x="1497868" y="1194974"/>
            <a:ext cx="409836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H="1">
            <a:off x="6588224" y="4220598"/>
            <a:ext cx="936104" cy="32931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7637911" y="4220598"/>
            <a:ext cx="534489" cy="32931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7812360" y="5357963"/>
            <a:ext cx="0" cy="34094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6288024" y="5320299"/>
            <a:ext cx="0" cy="34094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 flipV="1">
            <a:off x="3872472" y="5213948"/>
            <a:ext cx="1365856" cy="62898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stCxn id="16" idx="1"/>
          </p:cNvCxnSpPr>
          <p:nvPr/>
        </p:nvCxnSpPr>
        <p:spPr>
          <a:xfrm flipH="1">
            <a:off x="4787260" y="6110563"/>
            <a:ext cx="451068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11" idx="6"/>
            <a:endCxn id="12" idx="1"/>
          </p:cNvCxnSpPr>
          <p:nvPr/>
        </p:nvCxnSpPr>
        <p:spPr>
          <a:xfrm flipV="1">
            <a:off x="1823519" y="3708358"/>
            <a:ext cx="372217" cy="1909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>
            <a:endCxn id="13" idx="1"/>
          </p:cNvCxnSpPr>
          <p:nvPr/>
        </p:nvCxnSpPr>
        <p:spPr>
          <a:xfrm flipV="1">
            <a:off x="4860032" y="3717903"/>
            <a:ext cx="299019" cy="954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>
            <a:stCxn id="13" idx="3"/>
          </p:cNvCxnSpPr>
          <p:nvPr/>
        </p:nvCxnSpPr>
        <p:spPr>
          <a:xfrm flipV="1">
            <a:off x="6779739" y="3708359"/>
            <a:ext cx="294285" cy="954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Прямоугольник 80"/>
          <p:cNvSpPr/>
          <p:nvPr/>
        </p:nvSpPr>
        <p:spPr>
          <a:xfrm>
            <a:off x="132345" y="5698912"/>
            <a:ext cx="1992905" cy="10081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r>
              <a:rPr lang="ru-RU" sz="1400" b="1" dirty="0" smtClean="0"/>
              <a:t>Соотнесение результатов с целью; принятие решения о дальнейшей работе</a:t>
            </a:r>
            <a:endParaRPr lang="ru-RU" sz="1400" b="1" dirty="0"/>
          </a:p>
          <a:p>
            <a:pPr algn="ctr"/>
            <a:endParaRPr lang="ru-RU" dirty="0"/>
          </a:p>
        </p:txBody>
      </p:sp>
      <p:cxnSp>
        <p:nvCxnSpPr>
          <p:cNvPr id="83" name="Прямая со стрелкой 82"/>
          <p:cNvCxnSpPr>
            <a:stCxn id="19" idx="1"/>
            <a:endCxn id="81" idx="3"/>
          </p:cNvCxnSpPr>
          <p:nvPr/>
        </p:nvCxnSpPr>
        <p:spPr>
          <a:xfrm flipH="1">
            <a:off x="2125250" y="6202968"/>
            <a:ext cx="21526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5010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34082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Описание схемы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400" dirty="0" smtClean="0"/>
              <a:t>Представленная модель описывает механизм реализации Концепции преподавания русского языка и литературы. </a:t>
            </a:r>
          </a:p>
          <a:p>
            <a:pPr marL="0" indent="0">
              <a:buNone/>
            </a:pPr>
            <a:r>
              <a:rPr lang="ru-RU" sz="1400" dirty="0" smtClean="0"/>
              <a:t>Поставленная в Концепции цель   и вытекающие из цели задачи требуют определённого алгоритма действий муниципальной службы. </a:t>
            </a:r>
          </a:p>
          <a:p>
            <a:pPr marL="0" indent="0">
              <a:buNone/>
            </a:pPr>
            <a:r>
              <a:rPr lang="ru-RU" sz="1400" dirty="0" smtClean="0"/>
              <a:t>Во-первых, необходимо выявить проблемы, описанные в Концепции (см. слайд № 1) , в образовательных учреждениях. Для этого нужно разработать соответствующий инструментарий (или найти готовый): анкеты,  задания, контрольно-измерительные материалы и т.п. названную работу нужно провести внутри ОУ, но с применением одинаковых механизмов. Затем «карты затруднений» , связанных с реализацией Концепции, нужно проанализировать  - для того, чтобы  сгруппировать затруднения и проблемы и выявить педагогов, не имеющих затруднений и проблем, связанных с реализацией Концепции. Из педагогов  этой группы с учётом их желания создать инициативную группу  (или  группы). Количество членов группы должно быть кратно количеству выявленных затруднений у педагогов  муниципалитета.: каждому затруднению, в зависимости от количества тех, у кого оно выявлено,  соответствует один или  несколько  педагогов из инициативной группы.  Затем представители инициативной группы становятся разработчиками программ обучения  (каждый по своему направлению), создателями  виртуальной и реальной среды для обучения педагогов, имеющих затруднения.   Обучение ведётся в течение учебного года в формах, удобных обучающим и обучающимся (проблемный семинар, творческая группа, </a:t>
            </a:r>
            <a:r>
              <a:rPr lang="ru-RU" sz="1400" dirty="0" err="1" smtClean="0"/>
              <a:t>стажировочная</a:t>
            </a:r>
            <a:r>
              <a:rPr lang="ru-RU" sz="1400" dirty="0" smtClean="0"/>
              <a:t> площадка, методическая мастерская и т.п.), с привлечением электронных ресурсов, дистанционных форм.</a:t>
            </a:r>
          </a:p>
          <a:p>
            <a:pPr marL="0" indent="0">
              <a:buNone/>
            </a:pPr>
            <a:r>
              <a:rPr lang="ru-RU" sz="1400" dirty="0" smtClean="0"/>
              <a:t>Обучающиеся в процессе обучения создают образовательные продукты: конспекты уроков, стратегические схемы, кластеры, проекты и тому подобные, связанные с решаемой проблемой. Эти образовательные продукты выступают в роли  рекламной, информационной, обучающей  продукции, публикуются, распространяются (с соблюдением авторских прав разработчиков). </a:t>
            </a:r>
          </a:p>
          <a:p>
            <a:pPr marL="0" indent="0">
              <a:buNone/>
            </a:pPr>
            <a:r>
              <a:rPr lang="ru-RU" sz="1400" dirty="0" smtClean="0"/>
              <a:t>По завершении обучения проводится определение качества реализации Концепции с помощью  анкетирования , контрольных работ, анализа  методической продукции. Полученные результаты соотносятся с целью Концепции. Затем муниципальная методическая служба принимает решение о целесообразности дальнейшей работы в этом направлении.</a:t>
            </a:r>
          </a:p>
          <a:p>
            <a:pPr marL="0" indent="0"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9345710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525</Words>
  <Application>Microsoft Office PowerPoint</Application>
  <PresentationFormat>Экран (4:3)</PresentationFormat>
  <Paragraphs>51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  Концепция преподавания русского языка и литературы</vt:lpstr>
      <vt:lpstr>Модель реализации  Концепции преподавания русского языка и литературы</vt:lpstr>
      <vt:lpstr>Описание схемы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Концепция преподавания русского языка и литературы</dc:title>
  <dc:creator>Класс</dc:creator>
  <cp:lastModifiedBy>Класс</cp:lastModifiedBy>
  <cp:revision>13</cp:revision>
  <dcterms:created xsi:type="dcterms:W3CDTF">2017-06-22T06:58:57Z</dcterms:created>
  <dcterms:modified xsi:type="dcterms:W3CDTF">2017-06-22T09:21:44Z</dcterms:modified>
</cp:coreProperties>
</file>