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70" r:id="rId4"/>
    <p:sldId id="271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C081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26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169D-330D-4D58-A205-17DC5ACFC48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ED35-318E-451F-A4E3-7D11A33BBD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8428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169D-330D-4D58-A205-17DC5ACFC48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ED35-318E-451F-A4E3-7D11A33BBD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167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169D-330D-4D58-A205-17DC5ACFC48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ED35-318E-451F-A4E3-7D11A33BBD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2178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169D-330D-4D58-A205-17DC5ACFC48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ED35-318E-451F-A4E3-7D11A33BBD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5965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169D-330D-4D58-A205-17DC5ACFC48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ED35-318E-451F-A4E3-7D11A33BBD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6760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169D-330D-4D58-A205-17DC5ACFC48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ED35-318E-451F-A4E3-7D11A33BBD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941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169D-330D-4D58-A205-17DC5ACFC48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ED35-318E-451F-A4E3-7D11A33BBD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6410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169D-330D-4D58-A205-17DC5ACFC48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ED35-318E-451F-A4E3-7D11A33BBD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982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169D-330D-4D58-A205-17DC5ACFC48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ED35-318E-451F-A4E3-7D11A33BBD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298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169D-330D-4D58-A205-17DC5ACFC48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ED35-318E-451F-A4E3-7D11A33BBD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3001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169D-330D-4D58-A205-17DC5ACFC48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ED35-318E-451F-A4E3-7D11A33BBD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2958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6169D-330D-4D58-A205-17DC5ACFC48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EED35-318E-451F-A4E3-7D11A33BBD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60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827" y="2000187"/>
            <a:ext cx="7796349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КИБЕРБУЛЛИНГ </a:t>
            </a:r>
            <a:r>
              <a:rPr lang="ru-RU" b="1" dirty="0"/>
              <a:t>‒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УГРОЗА </a:t>
            </a:r>
            <a:r>
              <a:rPr lang="ru-RU" b="1" dirty="0"/>
              <a:t>СОВРЕМЕННОМУ </a:t>
            </a:r>
            <a:r>
              <a:rPr lang="ru-RU" b="1" dirty="0" smtClean="0"/>
              <a:t>ПОКОЛЕНИЮ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63390" y="4836913"/>
            <a:ext cx="5632269" cy="1655762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Выполнили: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Анкудинов Иван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Фалалеев Алексей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521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2536" y="957310"/>
            <a:ext cx="4561659" cy="1325563"/>
          </a:xfrm>
        </p:spPr>
        <p:txBody>
          <a:bodyPr/>
          <a:lstStyle/>
          <a:p>
            <a:r>
              <a:rPr lang="ru-RU" b="1" dirty="0" smtClean="0"/>
              <a:t>3 </a:t>
            </a:r>
            <a:r>
              <a:rPr lang="ru-RU" b="1" dirty="0"/>
              <a:t>этап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0" y="2151017"/>
            <a:ext cx="9144000" cy="871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glow rad="101600">
              <a:srgbClr val="FF0000">
                <a:alpha val="6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29854" t="34707" r="24705" b="32265"/>
          <a:stretch/>
        </p:blipFill>
        <p:spPr>
          <a:xfrm>
            <a:off x="493059" y="2904565"/>
            <a:ext cx="8310282" cy="339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123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7073" y="992146"/>
            <a:ext cx="3176996" cy="1325563"/>
          </a:xfrm>
        </p:spPr>
        <p:txBody>
          <a:bodyPr/>
          <a:lstStyle/>
          <a:p>
            <a:r>
              <a:rPr lang="ru-RU" b="1" dirty="0" smtClean="0"/>
              <a:t>4 </a:t>
            </a:r>
            <a:r>
              <a:rPr lang="ru-RU" b="1" dirty="0"/>
              <a:t>этап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0" y="2151017"/>
            <a:ext cx="9144000" cy="871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glow rad="101600">
              <a:srgbClr val="FF0000">
                <a:alpha val="6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29754" t="50828" r="24427" b="22592"/>
          <a:stretch/>
        </p:blipFill>
        <p:spPr>
          <a:xfrm>
            <a:off x="477689" y="3174531"/>
            <a:ext cx="8379439" cy="273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058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8707" y="1000854"/>
            <a:ext cx="7886700" cy="1325563"/>
          </a:xfrm>
        </p:spPr>
        <p:txBody>
          <a:bodyPr/>
          <a:lstStyle/>
          <a:p>
            <a:r>
              <a:rPr lang="ru-RU" b="1" dirty="0" smtClean="0"/>
              <a:t>Ожидаемые изменения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0535" y="2601926"/>
            <a:ext cx="5380264" cy="1046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Уменьшение </a:t>
            </a:r>
            <a:r>
              <a:rPr lang="ru-RU" sz="2400" dirty="0"/>
              <a:t>числа подростков, ставших жертвой </a:t>
            </a:r>
            <a:r>
              <a:rPr lang="ru-RU" sz="2400" dirty="0" err="1" smtClean="0"/>
              <a:t>кибербуллинга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0" y="2151017"/>
            <a:ext cx="9144000" cy="871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glow rad="101600">
              <a:srgbClr val="FF0000">
                <a:alpha val="6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496389" y="2709773"/>
            <a:ext cx="400595" cy="600117"/>
            <a:chOff x="478972" y="2576964"/>
            <a:chExt cx="400595" cy="600117"/>
          </a:xfrm>
        </p:grpSpPr>
        <p:sp>
          <p:nvSpPr>
            <p:cNvPr id="5" name="Стрелка вниз 4"/>
            <p:cNvSpPr/>
            <p:nvPr/>
          </p:nvSpPr>
          <p:spPr>
            <a:xfrm>
              <a:off x="478972" y="2813502"/>
              <a:ext cx="400595" cy="363579"/>
            </a:xfrm>
            <a:prstGeom prst="downArrow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82658" y="2576964"/>
              <a:ext cx="193221" cy="182880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2090057" y="3541753"/>
            <a:ext cx="50945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ea typeface="Calibri" panose="020F0502020204030204" pitchFamily="34" charset="0"/>
              </a:rPr>
              <a:t>Увеличение 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</a:rPr>
              <a:t>количества родителей, имеющих представление </a:t>
            </a:r>
            <a:r>
              <a:rPr lang="ru-RU" sz="2400" dirty="0" smtClean="0">
                <a:solidFill>
                  <a:srgbClr val="000000"/>
                </a:solidFill>
                <a:ea typeface="Calibri" panose="020F0502020204030204" pitchFamily="34" charset="0"/>
              </a:rPr>
              <a:t>о 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</a:rPr>
              <a:t>последствиях </a:t>
            </a:r>
            <a:r>
              <a:rPr lang="ru-RU" sz="2400" dirty="0" smtClean="0">
                <a:solidFill>
                  <a:srgbClr val="000000"/>
                </a:solidFill>
                <a:ea typeface="Calibri" panose="020F0502020204030204" pitchFamily="34" charset="0"/>
              </a:rPr>
              <a:t>кибербуллинга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470365" y="4970306"/>
            <a:ext cx="5238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ea typeface="Calibri" panose="020F0502020204030204" pitchFamily="34" charset="0"/>
              </a:rPr>
              <a:t>Прирост 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</a:rPr>
              <a:t>знаний учителей и родителей по оказанию помощи детям, ставшим жертвой кибербуллинга.</a:t>
            </a:r>
            <a:endParaRPr lang="ru-RU" sz="2400" dirty="0"/>
          </a:p>
        </p:txBody>
      </p:sp>
      <p:grpSp>
        <p:nvGrpSpPr>
          <p:cNvPr id="14" name="Группа 13"/>
          <p:cNvGrpSpPr/>
          <p:nvPr/>
        </p:nvGrpSpPr>
        <p:grpSpPr>
          <a:xfrm flipV="1">
            <a:off x="1464672" y="3841858"/>
            <a:ext cx="400595" cy="600117"/>
            <a:chOff x="478972" y="2576964"/>
            <a:chExt cx="400595" cy="600117"/>
          </a:xfrm>
          <a:solidFill>
            <a:srgbClr val="92D050"/>
          </a:solidFill>
        </p:grpSpPr>
        <p:sp>
          <p:nvSpPr>
            <p:cNvPr id="15" name="Стрелка вниз 14"/>
            <p:cNvSpPr/>
            <p:nvPr/>
          </p:nvSpPr>
          <p:spPr>
            <a:xfrm>
              <a:off x="478972" y="2813502"/>
              <a:ext cx="400595" cy="363579"/>
            </a:xfrm>
            <a:prstGeom prst="downArrow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82658" y="2576964"/>
              <a:ext cx="193221" cy="18288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 flipV="1">
            <a:off x="2940775" y="5270411"/>
            <a:ext cx="400595" cy="600117"/>
            <a:chOff x="478972" y="2576964"/>
            <a:chExt cx="400595" cy="600117"/>
          </a:xfrm>
          <a:solidFill>
            <a:srgbClr val="92D050"/>
          </a:solidFill>
        </p:grpSpPr>
        <p:sp>
          <p:nvSpPr>
            <p:cNvPr id="21" name="Стрелка вниз 20"/>
            <p:cNvSpPr/>
            <p:nvPr/>
          </p:nvSpPr>
          <p:spPr>
            <a:xfrm>
              <a:off x="478972" y="2813502"/>
              <a:ext cx="400595" cy="363579"/>
            </a:xfrm>
            <a:prstGeom prst="downArrow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82658" y="2576964"/>
              <a:ext cx="193221" cy="18288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44739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8707" y="1000854"/>
            <a:ext cx="7886700" cy="1325563"/>
          </a:xfrm>
        </p:spPr>
        <p:txBody>
          <a:bodyPr/>
          <a:lstStyle/>
          <a:p>
            <a:r>
              <a:rPr lang="ru-RU" b="1" dirty="0" smtClean="0"/>
              <a:t>Возможные препятствия</a:t>
            </a:r>
            <a:endParaRPr lang="ru-RU" b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0" y="2151017"/>
            <a:ext cx="9144000" cy="871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glow rad="101600">
              <a:srgbClr val="FF0000">
                <a:alpha val="6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28650" y="2506662"/>
            <a:ext cx="6111784" cy="4351338"/>
          </a:xfrm>
        </p:spPr>
        <p:txBody>
          <a:bodyPr>
            <a:normAutofit/>
          </a:bodyPr>
          <a:lstStyle/>
          <a:p>
            <a:r>
              <a:rPr lang="ru-RU" dirty="0"/>
              <a:t>незаинтересованность </a:t>
            </a:r>
            <a:r>
              <a:rPr lang="ru-RU" dirty="0" smtClean="0"/>
              <a:t>школ в </a:t>
            </a:r>
            <a:r>
              <a:rPr lang="ru-RU" dirty="0"/>
              <a:t>принятии участия в наших мероприятиях; </a:t>
            </a:r>
            <a:endParaRPr lang="ru-RU" dirty="0" smtClean="0"/>
          </a:p>
          <a:p>
            <a:r>
              <a:rPr lang="ru-RU" dirty="0" smtClean="0"/>
              <a:t>ребенок</a:t>
            </a:r>
            <a:r>
              <a:rPr lang="ru-RU" dirty="0"/>
              <a:t>, ставший жертвой кибербуллинга или агрессором может отрицать данный факт; </a:t>
            </a:r>
            <a:endParaRPr lang="ru-RU" dirty="0" smtClean="0"/>
          </a:p>
          <a:p>
            <a:r>
              <a:rPr lang="ru-RU" dirty="0" smtClean="0"/>
              <a:t>отрицание </a:t>
            </a:r>
            <a:r>
              <a:rPr lang="ru-RU" dirty="0"/>
              <a:t>родителями проблемы кибербуллинга или нежелание </a:t>
            </a:r>
            <a:r>
              <a:rPr lang="ru-RU" dirty="0" smtClean="0"/>
              <a:t>узнать об </a:t>
            </a:r>
            <a:r>
              <a:rPr lang="ru-RU" dirty="0"/>
              <a:t>этой проблеме; </a:t>
            </a:r>
          </a:p>
        </p:txBody>
      </p:sp>
      <p:pic>
        <p:nvPicPr>
          <p:cNvPr id="2050" name="Picture 2" descr="Препятствия в жизни человек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7921" b="98020" l="7273" r="93455">
                        <a14:foregroundMark x1="17273" y1="79208" x2="17273" y2="79208"/>
                        <a14:foregroundMark x1="87273" y1="33333" x2="87273" y2="33333"/>
                        <a14:foregroundMark x1="73273" y1="79868" x2="73273" y2="79868"/>
                        <a14:foregroundMark x1="26727" y1="17492" x2="26727" y2="17492"/>
                        <a14:backgroundMark x1="31091" y1="41584" x2="31091" y2="41584"/>
                        <a14:backgroundMark x1="51273" y1="36964" x2="51273" y2="369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01" r="7422"/>
          <a:stretch/>
        </p:blipFill>
        <p:spPr bwMode="auto">
          <a:xfrm>
            <a:off x="6298918" y="4568765"/>
            <a:ext cx="2697036" cy="173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096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8501" y="939893"/>
            <a:ext cx="3960767" cy="1325563"/>
          </a:xfrm>
        </p:spPr>
        <p:txBody>
          <a:bodyPr/>
          <a:lstStyle/>
          <a:p>
            <a:r>
              <a:rPr lang="ru-RU" b="1" dirty="0" smtClean="0"/>
              <a:t>Перспективы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506662"/>
            <a:ext cx="7886700" cy="4351338"/>
          </a:xfrm>
        </p:spPr>
        <p:txBody>
          <a:bodyPr/>
          <a:lstStyle/>
          <a:p>
            <a:r>
              <a:rPr lang="ru-RU" dirty="0"/>
              <a:t>Использование составленных рекомендаций позволит проводить борьбу с </a:t>
            </a:r>
            <a:r>
              <a:rPr lang="ru-RU" dirty="0" err="1"/>
              <a:t>кибербуллингом</a:t>
            </a:r>
            <a:r>
              <a:rPr lang="ru-RU" dirty="0"/>
              <a:t> в других </a:t>
            </a:r>
            <a:r>
              <a:rPr lang="ru-RU" dirty="0" smtClean="0"/>
              <a:t>школах нашей области. </a:t>
            </a:r>
          </a:p>
          <a:p>
            <a:r>
              <a:rPr lang="ru-RU" dirty="0" smtClean="0"/>
              <a:t>Разработанные </a:t>
            </a:r>
            <a:r>
              <a:rPr lang="ru-RU" dirty="0"/>
              <a:t>нами рекомендации, опросники могут служить основой для более крупных исследований данной </a:t>
            </a:r>
            <a:r>
              <a:rPr lang="ru-RU" dirty="0" smtClean="0"/>
              <a:t>проблемы.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0" y="2151017"/>
            <a:ext cx="9144000" cy="871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glow rad="101600">
              <a:srgbClr val="FF0000">
                <a:alpha val="6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Перспективы развития рынка труда в 2011 году. Восстановление или все-таки  развитие? – brainity.mosc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7727" b="92273" l="588" r="97353">
                        <a14:foregroundMark x1="45000" y1="66818" x2="45000" y2="66818"/>
                        <a14:foregroundMark x1="63235" y1="89545" x2="63235" y2="89545"/>
                        <a14:foregroundMark x1="49412" y1="86364" x2="49412" y2="86364"/>
                        <a14:foregroundMark x1="55882" y1="74091" x2="55882" y2="74091"/>
                        <a14:foregroundMark x1="61765" y1="67273" x2="61765" y2="67273"/>
                        <a14:foregroundMark x1="71765" y1="72727" x2="71765" y2="72727"/>
                        <a14:foregroundMark x1="67941" y1="80000" x2="67941" y2="80000"/>
                        <a14:foregroundMark x1="63824" y1="78636" x2="63824" y2="78636"/>
                        <a14:foregroundMark x1="62647" y1="77273" x2="62647" y2="77273"/>
                        <a14:foregroundMark x1="60882" y1="76818" x2="60882" y2="76818"/>
                        <a14:foregroundMark x1="60882" y1="76818" x2="60882" y2="76818"/>
                        <a14:foregroundMark x1="60882" y1="76818" x2="60882" y2="76818"/>
                        <a14:foregroundMark x1="49412" y1="79545" x2="49412" y2="79545"/>
                        <a14:foregroundMark x1="59118" y1="90455" x2="59118" y2="90455"/>
                        <a14:foregroundMark x1="69412" y1="88182" x2="69412" y2="88182"/>
                        <a14:foregroundMark x1="73824" y1="81364" x2="73824" y2="81364"/>
                        <a14:foregroundMark x1="76471" y1="73636" x2="76471" y2="73636"/>
                        <a14:foregroundMark x1="76471" y1="67273" x2="76471" y2="67273"/>
                        <a14:foregroundMark x1="65882" y1="67273" x2="65882" y2="67273"/>
                        <a14:foregroundMark x1="70294" y1="60000" x2="70294" y2="60000"/>
                        <a14:foregroundMark x1="68824" y1="73636" x2="68824" y2="73636"/>
                        <a14:foregroundMark x1="70294" y1="80000" x2="70294" y2="80000"/>
                        <a14:foregroundMark x1="67059" y1="79545" x2="67059" y2="79545"/>
                        <a14:foregroundMark x1="67059" y1="79545" x2="67059" y2="79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2882" y="4807131"/>
            <a:ext cx="2601489" cy="168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970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827" y="2000187"/>
            <a:ext cx="7796349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КИБЕРБУЛЛИНГ </a:t>
            </a:r>
            <a:r>
              <a:rPr lang="ru-RU" b="1" dirty="0"/>
              <a:t>‒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УГРОЗА </a:t>
            </a:r>
            <a:r>
              <a:rPr lang="ru-RU" b="1" dirty="0"/>
              <a:t>СОВРЕМЕННОМУ </a:t>
            </a:r>
            <a:r>
              <a:rPr lang="ru-RU" b="1" dirty="0" smtClean="0"/>
              <a:t>ПОКОЛЕНИЮ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63390" y="4836913"/>
            <a:ext cx="5632269" cy="1655762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Выполнили: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Анкудинов Иван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Фалалеев Алексей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521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8501" y="1049632"/>
            <a:ext cx="5458130" cy="1325563"/>
          </a:xfrm>
        </p:spPr>
        <p:txBody>
          <a:bodyPr/>
          <a:lstStyle/>
          <a:p>
            <a:r>
              <a:rPr lang="ru-RU" b="1" dirty="0" smtClean="0"/>
              <a:t>Актуальность</a:t>
            </a:r>
            <a:endParaRPr lang="ru-RU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0" y="2151017"/>
            <a:ext cx="9144000" cy="871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glow rad="101600">
              <a:srgbClr val="FF0000">
                <a:alpha val="6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Российская Ассоциация электронных коммуникаций (РАЭК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7645" y="2543907"/>
            <a:ext cx="2119303" cy="132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97470" y="2987949"/>
            <a:ext cx="2177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2017-2018гг.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7681" y="4035736"/>
            <a:ext cx="1489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46%</a:t>
            </a:r>
            <a:endParaRPr lang="ru-RU" sz="5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6799" y="5172846"/>
            <a:ext cx="13917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/>
              <a:t>48%</a:t>
            </a:r>
            <a:endParaRPr lang="ru-RU" sz="5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720503" y="4035735"/>
            <a:ext cx="1854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44%</a:t>
            </a:r>
            <a:endParaRPr lang="ru-RU" sz="5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20503" y="5172846"/>
            <a:ext cx="13917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/>
              <a:t>23%</a:t>
            </a:r>
            <a:endParaRPr lang="ru-RU" sz="5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18674" y="4174235"/>
            <a:ext cx="2653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Наблюдали агрессивное онлайн-поведение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918674" y="5343246"/>
            <a:ext cx="24198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Стали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жертвами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кибершантажа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168887" y="4245820"/>
            <a:ext cx="2827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Получали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агрессивные сообщения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168887" y="5343246"/>
            <a:ext cx="2478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Получали угрозы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физической расправы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322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0455" y="1023461"/>
            <a:ext cx="3812721" cy="1325563"/>
          </a:xfrm>
        </p:spPr>
        <p:txBody>
          <a:bodyPr/>
          <a:lstStyle/>
          <a:p>
            <a:r>
              <a:rPr lang="ru-RU" b="1" dirty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442527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Доступность Интернета позволяет постоянно пользоваться социальными сетями, что дает возможность злоумышленникам беспрепятственно заниматься травлей. Это может привести подростков к разнообразным печальным последствиям. </a:t>
            </a:r>
          </a:p>
          <a:p>
            <a:pPr marL="0" indent="0">
              <a:buNone/>
            </a:pPr>
            <a:r>
              <a:rPr lang="ru-RU" dirty="0" smtClean="0"/>
              <a:t>В данный момент крайне мало внимания уделяется данной проблеме: </a:t>
            </a:r>
            <a:r>
              <a:rPr lang="ru-RU" dirty="0"/>
              <a:t>нет системы обучения специалистов противодействию </a:t>
            </a:r>
            <a:r>
              <a:rPr lang="ru-RU" dirty="0" err="1"/>
              <a:t>буллингу</a:t>
            </a:r>
            <a:r>
              <a:rPr lang="ru-RU" dirty="0"/>
              <a:t> и </a:t>
            </a:r>
            <a:r>
              <a:rPr lang="ru-RU" dirty="0" err="1"/>
              <a:t>кибербуллингу</a:t>
            </a:r>
            <a:r>
              <a:rPr lang="ru-RU" dirty="0"/>
              <a:t>, практически не поводится профилактической работы с детьми и подростками.</a:t>
            </a:r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0" y="2151017"/>
            <a:ext cx="9144000" cy="871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glow rad="101600">
              <a:srgbClr val="FF0000">
                <a:alpha val="6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3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7063" t="8195" r="8092" b="6228"/>
          <a:stretch/>
        </p:blipFill>
        <p:spPr>
          <a:xfrm>
            <a:off x="703730" y="2266866"/>
            <a:ext cx="7736540" cy="4389364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289067" y="1390939"/>
            <a:ext cx="3812721" cy="6529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Актуальность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0" y="2151017"/>
            <a:ext cx="9144000" cy="871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glow rad="101600">
              <a:srgbClr val="FF0000">
                <a:alpha val="6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12106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8374" y="1026978"/>
            <a:ext cx="7886700" cy="1325563"/>
          </a:xfrm>
        </p:spPr>
        <p:txBody>
          <a:bodyPr/>
          <a:lstStyle/>
          <a:p>
            <a:r>
              <a:rPr lang="ru-RU" b="1" dirty="0" smtClean="0"/>
              <a:t>Цель, объект, предмет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404" y="2417808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Цель проекта: </a:t>
            </a:r>
            <a:r>
              <a:rPr lang="ru-RU" dirty="0"/>
              <a:t>создание условий по профилактике </a:t>
            </a:r>
            <a:r>
              <a:rPr lang="ru-RU" dirty="0" err="1"/>
              <a:t>кибербуллинга</a:t>
            </a:r>
            <a:r>
              <a:rPr lang="ru-RU" dirty="0"/>
              <a:t> и устранению его последствий для личности </a:t>
            </a:r>
            <a:r>
              <a:rPr lang="ru-RU" dirty="0" smtClean="0"/>
              <a:t>школьника.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Объект проекта: </a:t>
            </a:r>
            <a:r>
              <a:rPr lang="ru-RU" dirty="0" err="1" smtClean="0"/>
              <a:t>кибербуллинг</a:t>
            </a:r>
            <a:r>
              <a:rPr lang="ru-RU" dirty="0" smtClean="0"/>
              <a:t> </a:t>
            </a:r>
            <a:r>
              <a:rPr lang="ru-RU" dirty="0"/>
              <a:t>среди школьников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Предмет проекта: </a:t>
            </a:r>
            <a:r>
              <a:rPr lang="ru-RU" dirty="0"/>
              <a:t>повышение уровня </a:t>
            </a:r>
            <a:r>
              <a:rPr lang="ru-RU" dirty="0" err="1"/>
              <a:t>кибербуллинга</a:t>
            </a:r>
            <a:r>
              <a:rPr lang="ru-RU" dirty="0"/>
              <a:t> среди школьников. </a:t>
            </a:r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0" y="2151017"/>
            <a:ext cx="9144000" cy="871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glow rad="101600">
              <a:srgbClr val="FF0000">
                <a:alpha val="6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995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5187" y="990917"/>
            <a:ext cx="4291693" cy="1325563"/>
          </a:xfrm>
        </p:spPr>
        <p:txBody>
          <a:bodyPr/>
          <a:lstStyle/>
          <a:p>
            <a:r>
              <a:rPr lang="ru-RU" b="1" dirty="0" smtClean="0"/>
              <a:t>Задачи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7656" y="2506662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ru-RU" dirty="0"/>
              <a:t>сбор и анализ литературы по проблеме </a:t>
            </a:r>
            <a:r>
              <a:rPr lang="ru-RU" dirty="0" err="1"/>
              <a:t>кибербуллинга</a:t>
            </a:r>
            <a:r>
              <a:rPr lang="ru-RU" dirty="0"/>
              <a:t> среди школьников, разработка опроса и его проведение;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dirty="0"/>
              <a:t>информирование родителей школьников  о феномене «</a:t>
            </a:r>
            <a:r>
              <a:rPr lang="ru-RU" dirty="0" err="1"/>
              <a:t>кибербуллинга</a:t>
            </a:r>
            <a:r>
              <a:rPr lang="ru-RU" dirty="0"/>
              <a:t>» и его последствиях на личность; 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dirty="0"/>
              <a:t>проведение профилактической работы со школьниками 5-11 классов города Нижний Тагил;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dirty="0"/>
              <a:t>разработка рекомендаций для образовательных организаций по распознаванию </a:t>
            </a:r>
            <a:r>
              <a:rPr lang="ru-RU" dirty="0" err="1"/>
              <a:t>кибербуллинга</a:t>
            </a:r>
            <a:r>
              <a:rPr lang="ru-RU" dirty="0"/>
              <a:t> и оказания помощи пострадавшим подросткам.</a:t>
            </a:r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0" y="2151017"/>
            <a:ext cx="9144000" cy="871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glow rad="101600">
              <a:srgbClr val="FF0000">
                <a:alpha val="6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0894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0753" y="964444"/>
            <a:ext cx="4204607" cy="1325563"/>
          </a:xfrm>
        </p:spPr>
        <p:txBody>
          <a:bodyPr/>
          <a:lstStyle/>
          <a:p>
            <a:r>
              <a:rPr lang="ru-RU" b="1" dirty="0" smtClean="0"/>
              <a:t>Реализация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506662"/>
            <a:ext cx="3830139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Участники:</a:t>
            </a:r>
          </a:p>
          <a:p>
            <a:r>
              <a:rPr lang="ru-RU" dirty="0" smtClean="0"/>
              <a:t>Руководитель проекта</a:t>
            </a:r>
          </a:p>
          <a:p>
            <a:r>
              <a:rPr lang="ru-RU" dirty="0" smtClean="0"/>
              <a:t>Разработчики проекта</a:t>
            </a:r>
          </a:p>
          <a:p>
            <a:r>
              <a:rPr lang="ru-RU" dirty="0" smtClean="0"/>
              <a:t>Психологи</a:t>
            </a:r>
          </a:p>
          <a:p>
            <a:r>
              <a:rPr lang="ru-RU" dirty="0" smtClean="0"/>
              <a:t>Сотрудники и учителя школ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0" y="2151017"/>
            <a:ext cx="9144000" cy="871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glow rad="101600">
              <a:srgbClr val="FF0000">
                <a:alpha val="6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5799298" y="2506662"/>
            <a:ext cx="1237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/>
              <a:t>Сроки:</a:t>
            </a:r>
            <a:endParaRPr lang="ru-RU" b="1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4572000" y="2880937"/>
            <a:ext cx="3308929" cy="3084435"/>
            <a:chOff x="4563291" y="2422211"/>
            <a:chExt cx="3614375" cy="3614376"/>
          </a:xfrm>
        </p:grpSpPr>
        <p:pic>
          <p:nvPicPr>
            <p:cNvPr id="1026" name="Picture 2" descr="красочная пастельная акварельная рамка, Рамка, пастельный, Квадрат PNG и  PSD-файл пнг для бесплатной загрузки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2500" b="96875" l="7344" r="96250">
                          <a14:foregroundMark x1="36719" y1="15937" x2="36719" y2="15937"/>
                          <a14:foregroundMark x1="38750" y1="18594" x2="38750" y2="18594"/>
                          <a14:foregroundMark x1="62344" y1="13750" x2="62344" y2="13750"/>
                          <a14:foregroundMark x1="81406" y1="28906" x2="81406" y2="28906"/>
                          <a14:foregroundMark x1="63281" y1="8594" x2="63281" y2="8594"/>
                          <a14:foregroundMark x1="84531" y1="44688" x2="84531" y2="44688"/>
                          <a14:foregroundMark x1="53594" y1="76563" x2="53594" y2="76563"/>
                          <a14:foregroundMark x1="70781" y1="75781" x2="70781" y2="75781"/>
                          <a14:foregroundMark x1="36719" y1="78906" x2="36719" y2="78906"/>
                          <a14:foregroundMark x1="29688" y1="77500" x2="29688" y2="77500"/>
                          <a14:foregroundMark x1="22031" y1="70469" x2="22031" y2="70469"/>
                          <a14:foregroundMark x1="22031" y1="60781" x2="22031" y2="60781"/>
                          <a14:foregroundMark x1="21563" y1="50938" x2="21563" y2="50938"/>
                          <a14:foregroundMark x1="22969" y1="63750" x2="22969" y2="63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3291" y="2422211"/>
              <a:ext cx="3614375" cy="3614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Секундомер – Бесплатные иконки: интерфейс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1807" y="3288504"/>
              <a:ext cx="1632819" cy="1632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7589520" y="3899934"/>
            <a:ext cx="201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 год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65869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027" y="1030106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/>
              <a:t>1 этап</a:t>
            </a:r>
            <a:endParaRPr lang="ru-RU" b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0" y="2151017"/>
            <a:ext cx="9144000" cy="871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glow rad="101600">
              <a:srgbClr val="FF0000">
                <a:alpha val="6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29706" t="30000" r="24657" b="28779"/>
          <a:stretch/>
        </p:blipFill>
        <p:spPr>
          <a:xfrm>
            <a:off x="398929" y="2355669"/>
            <a:ext cx="8346141" cy="424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739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0320" y="1009561"/>
            <a:ext cx="3142161" cy="1325563"/>
          </a:xfrm>
        </p:spPr>
        <p:txBody>
          <a:bodyPr/>
          <a:lstStyle/>
          <a:p>
            <a:r>
              <a:rPr lang="ru-RU" b="1" dirty="0" smtClean="0"/>
              <a:t>2 </a:t>
            </a:r>
            <a:r>
              <a:rPr lang="ru-RU" b="1" dirty="0"/>
              <a:t>этап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0" y="2151017"/>
            <a:ext cx="9144000" cy="871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glow rad="101600">
              <a:srgbClr val="FF0000">
                <a:alpha val="6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l="29853" t="35995" r="24510" b="33485"/>
          <a:stretch/>
        </p:blipFill>
        <p:spPr>
          <a:xfrm>
            <a:off x="478203" y="3074894"/>
            <a:ext cx="8346141" cy="313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867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</TotalTime>
  <Words>311</Words>
  <Application>Microsoft Office PowerPoint</Application>
  <PresentationFormat>Экран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КИБЕРБУЛЛИНГ ‒  УГРОЗА СОВРЕМЕННОМУ ПОКОЛЕНИЮ</vt:lpstr>
      <vt:lpstr>Актуальность</vt:lpstr>
      <vt:lpstr>Актуальность</vt:lpstr>
      <vt:lpstr>Слайд 4</vt:lpstr>
      <vt:lpstr>Цель, объект, предмет</vt:lpstr>
      <vt:lpstr>Задачи</vt:lpstr>
      <vt:lpstr>Реализация</vt:lpstr>
      <vt:lpstr>1 этап</vt:lpstr>
      <vt:lpstr>2 этап</vt:lpstr>
      <vt:lpstr>3 этап</vt:lpstr>
      <vt:lpstr>4 этап</vt:lpstr>
      <vt:lpstr>Ожидаемые изменения</vt:lpstr>
      <vt:lpstr>Возможные препятствия</vt:lpstr>
      <vt:lpstr>Перспективы</vt:lpstr>
      <vt:lpstr>КИБЕРБУЛЛИНГ ‒  УГРОЗА СОВРЕМЕННОМУ ПОКОЛЕНИЮ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lenovo</cp:lastModifiedBy>
  <cp:revision>25</cp:revision>
  <dcterms:created xsi:type="dcterms:W3CDTF">2019-08-22T12:46:47Z</dcterms:created>
  <dcterms:modified xsi:type="dcterms:W3CDTF">2021-12-15T16:01:13Z</dcterms:modified>
</cp:coreProperties>
</file>