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79" r:id="rId9"/>
    <p:sldId id="263" r:id="rId10"/>
    <p:sldId id="264" r:id="rId11"/>
    <p:sldId id="266" r:id="rId12"/>
    <p:sldId id="267" r:id="rId13"/>
    <p:sldId id="268" r:id="rId14"/>
    <p:sldId id="280" r:id="rId15"/>
    <p:sldId id="270" r:id="rId16"/>
    <p:sldId id="271" r:id="rId17"/>
    <p:sldId id="272" r:id="rId18"/>
    <p:sldId id="273" r:id="rId19"/>
    <p:sldId id="274" r:id="rId20"/>
    <p:sldId id="301" r:id="rId21"/>
    <p:sldId id="287" r:id="rId22"/>
    <p:sldId id="282" r:id="rId23"/>
    <p:sldId id="283" r:id="rId24"/>
    <p:sldId id="284" r:id="rId25"/>
    <p:sldId id="285" r:id="rId26"/>
    <p:sldId id="288" r:id="rId27"/>
    <p:sldId id="289" r:id="rId28"/>
    <p:sldId id="302" r:id="rId29"/>
    <p:sldId id="290" r:id="rId30"/>
    <p:sldId id="291" r:id="rId31"/>
    <p:sldId id="275" r:id="rId32"/>
    <p:sldId id="293" r:id="rId33"/>
    <p:sldId id="294" r:id="rId34"/>
    <p:sldId id="295" r:id="rId35"/>
    <p:sldId id="296" r:id="rId36"/>
    <p:sldId id="297" r:id="rId37"/>
    <p:sldId id="300" r:id="rId38"/>
    <p:sldId id="303" r:id="rId39"/>
    <p:sldId id="299" r:id="rId40"/>
    <p:sldId id="298" r:id="rId41"/>
    <p:sldId id="292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4E0E8-7D22-407F-A0F1-F58D253BFAFD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33DB6-A44F-48FA-AA95-AD8D74B54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155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33DB6-A44F-48FA-AA95-AD8D74B54B6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714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33DB6-A44F-48FA-AA95-AD8D74B54B6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849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33DB6-A44F-48FA-AA95-AD8D74B54B6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230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33DB6-A44F-48FA-AA95-AD8D74B54B6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729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D7F2E99-39A8-4EC6-BD14-4022537098D2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C851EC2-ED05-4BAB-8F14-B0CDA76271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2E99-39A8-4EC6-BD14-4022537098D2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1EC2-ED05-4BAB-8F14-B0CDA76271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2E99-39A8-4EC6-BD14-4022537098D2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1EC2-ED05-4BAB-8F14-B0CDA76271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2E99-39A8-4EC6-BD14-4022537098D2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1EC2-ED05-4BAB-8F14-B0CDA76271A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2E99-39A8-4EC6-BD14-4022537098D2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1EC2-ED05-4BAB-8F14-B0CDA76271A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2E99-39A8-4EC6-BD14-4022537098D2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1EC2-ED05-4BAB-8F14-B0CDA76271A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2E99-39A8-4EC6-BD14-4022537098D2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1EC2-ED05-4BAB-8F14-B0CDA76271A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2E99-39A8-4EC6-BD14-4022537098D2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1EC2-ED05-4BAB-8F14-B0CDA76271A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2E99-39A8-4EC6-BD14-4022537098D2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1EC2-ED05-4BAB-8F14-B0CDA76271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D7F2E99-39A8-4EC6-BD14-4022537098D2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1EC2-ED05-4BAB-8F14-B0CDA76271A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D7F2E99-39A8-4EC6-BD14-4022537098D2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C851EC2-ED05-4BAB-8F14-B0CDA76271A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D7F2E99-39A8-4EC6-BD14-4022537098D2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C851EC2-ED05-4BAB-8F14-B0CDA76271A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752601"/>
            <a:ext cx="6838528" cy="1829761"/>
          </a:xfrm>
        </p:spPr>
        <p:txBody>
          <a:bodyPr>
            <a:normAutofit/>
          </a:bodyPr>
          <a:lstStyle/>
          <a:p>
            <a:r>
              <a:rPr lang="ru-RU" dirty="0" smtClean="0">
                <a:effectLst/>
              </a:rPr>
              <a:t>Рассказ  </a:t>
            </a:r>
            <a:r>
              <a:rPr lang="ru-RU" dirty="0">
                <a:effectLst/>
              </a:rPr>
              <a:t>Н.С. Лескова "Человек на часах</a:t>
            </a:r>
            <a:r>
              <a:rPr lang="ru-RU" dirty="0" smtClean="0">
                <a:effectLst/>
              </a:rPr>
              <a:t>"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Урок внеклассного чтения  в 6 </a:t>
            </a:r>
            <a:r>
              <a:rPr lang="ru-RU" dirty="0" smtClean="0"/>
              <a:t>классе </a:t>
            </a:r>
          </a:p>
          <a:p>
            <a:r>
              <a:rPr lang="ru-RU" dirty="0" smtClean="0"/>
              <a:t>Учитель Никитина Н.Л.</a:t>
            </a:r>
            <a:endParaRPr lang="ru-RU" dirty="0"/>
          </a:p>
        </p:txBody>
      </p:sp>
      <p:pic>
        <p:nvPicPr>
          <p:cNvPr id="4" name="Picture 3" descr="C:\Users\Н\Desktop\ОБЩЕЕ\Pictures\Krátký,_F._-_Petrohrad_-_St_Isaac_náměstí_(189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5696" cy="517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0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 rot="3074975">
            <a:off x="5420454" y="4447946"/>
            <a:ext cx="792088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3271306" y="2368132"/>
            <a:ext cx="2418840" cy="1970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2017685">
            <a:off x="5328083" y="1007396"/>
            <a:ext cx="792088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8408225">
            <a:off x="2793290" y="1024057"/>
            <a:ext cx="792088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2000671" y="2139083"/>
            <a:ext cx="792088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6075805" y="2107054"/>
            <a:ext cx="792088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7952804">
            <a:off x="2885661" y="4474880"/>
            <a:ext cx="792088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89334" y="404664"/>
            <a:ext cx="2534794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Постников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59632" y="1437002"/>
            <a:ext cx="2534794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роисхождение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4048" y="1437005"/>
            <a:ext cx="2534794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Воинское звание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81705" y="3732165"/>
            <a:ext cx="2534794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Характер/качества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59632" y="2670888"/>
            <a:ext cx="2438296" cy="9021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«из дворовых господских людей»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59632" y="4935498"/>
            <a:ext cx="2438296" cy="8163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Нервный/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чувствительный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04048" y="2625137"/>
            <a:ext cx="2534794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</a:t>
            </a:r>
            <a:r>
              <a:rPr lang="ru-RU" dirty="0" smtClean="0">
                <a:solidFill>
                  <a:schemeClr val="tx1"/>
                </a:solidFill>
              </a:rPr>
              <a:t>ядовой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04048" y="4917530"/>
            <a:ext cx="2534793" cy="8342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Умный/исправный/ с рассудком ясным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11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Что чувствовал </a:t>
            </a:r>
            <a:r>
              <a:rPr lang="ru-RU" dirty="0" smtClean="0">
                <a:effectLst/>
              </a:rPr>
              <a:t>Постников, </a:t>
            </a:r>
            <a:r>
              <a:rPr lang="ru-RU" dirty="0">
                <a:effectLst/>
              </a:rPr>
              <a:t>слыша крики </a:t>
            </a:r>
            <a:r>
              <a:rPr lang="ru-RU" dirty="0" smtClean="0">
                <a:effectLst/>
              </a:rPr>
              <a:t>тонущего?</a:t>
            </a:r>
            <a:endParaRPr lang="ru-RU" dirty="0"/>
          </a:p>
        </p:txBody>
      </p:sp>
      <p:pic>
        <p:nvPicPr>
          <p:cNvPr id="4" name="Picture 3" descr="C:\Users\Владимир\Desktop\тонет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72816"/>
            <a:ext cx="338437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5" y="3244334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КАК ЧЕЛОВЕК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44208" y="3244334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 </a:t>
            </a:r>
            <a:r>
              <a:rPr lang="ru-RU" dirty="0"/>
              <a:t>КАК СОЛДАТ</a:t>
            </a:r>
          </a:p>
        </p:txBody>
      </p:sp>
    </p:spTree>
    <p:extLst>
      <p:ext uri="{BB962C8B-B14F-4D97-AF65-F5344CB8AC3E}">
        <p14:creationId xmlns:p14="http://schemas.microsoft.com/office/powerpoint/2010/main" val="298326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/>
              <a:t>…приходил…в </a:t>
            </a:r>
            <a:r>
              <a:rPr lang="ru-RU" b="1" i="1" dirty="0"/>
              <a:t>оцепенение</a:t>
            </a:r>
            <a:r>
              <a:rPr lang="ru-RU" i="1" dirty="0" smtClean="0"/>
              <a:t>…</a:t>
            </a:r>
          </a:p>
          <a:p>
            <a:pPr marL="109728" indent="0">
              <a:buNone/>
            </a:pPr>
            <a:endParaRPr lang="ru-RU" dirty="0"/>
          </a:p>
          <a:p>
            <a:r>
              <a:rPr lang="ru-RU" i="1" dirty="0"/>
              <a:t>…</a:t>
            </a:r>
            <a:r>
              <a:rPr lang="ru-RU" b="1" i="1" dirty="0"/>
              <a:t>в ужасе</a:t>
            </a:r>
            <a:r>
              <a:rPr lang="ru-RU" i="1" dirty="0"/>
              <a:t> он оглядывался</a:t>
            </a:r>
            <a:r>
              <a:rPr lang="ru-RU" i="1" dirty="0" smtClean="0"/>
              <a:t>…</a:t>
            </a:r>
          </a:p>
          <a:p>
            <a:endParaRPr lang="ru-RU" dirty="0"/>
          </a:p>
          <a:p>
            <a:r>
              <a:rPr lang="ru-RU" i="1" dirty="0"/>
              <a:t>…</a:t>
            </a:r>
            <a:r>
              <a:rPr lang="ru-RU" b="1" i="1" dirty="0"/>
              <a:t>сердце </a:t>
            </a:r>
            <a:r>
              <a:rPr lang="ru-RU" i="1" dirty="0"/>
              <a:t>у  Постникова очень </a:t>
            </a:r>
            <a:r>
              <a:rPr lang="ru-RU" b="1" i="1" dirty="0"/>
              <a:t>непокорное</a:t>
            </a:r>
            <a:r>
              <a:rPr lang="ru-RU" i="1" dirty="0"/>
              <a:t>: так и </a:t>
            </a:r>
            <a:r>
              <a:rPr lang="ru-RU" b="1" i="1" dirty="0"/>
              <a:t>ноет</a:t>
            </a:r>
            <a:r>
              <a:rPr lang="ru-RU" i="1" dirty="0"/>
              <a:t>, так и </a:t>
            </a:r>
            <a:r>
              <a:rPr lang="ru-RU" b="1" i="1" dirty="0"/>
              <a:t>стучит</a:t>
            </a:r>
            <a:r>
              <a:rPr lang="ru-RU" i="1" dirty="0"/>
              <a:t>, так и </a:t>
            </a:r>
            <a:r>
              <a:rPr lang="ru-RU" b="1" i="1" dirty="0"/>
              <a:t>замирает</a:t>
            </a:r>
            <a:r>
              <a:rPr lang="ru-RU" i="1" dirty="0" smtClean="0"/>
              <a:t>…</a:t>
            </a:r>
          </a:p>
          <a:p>
            <a:endParaRPr lang="ru-RU" dirty="0"/>
          </a:p>
          <a:p>
            <a:r>
              <a:rPr lang="ru-RU" i="1" dirty="0"/>
              <a:t>…так </a:t>
            </a:r>
            <a:r>
              <a:rPr lang="ru-RU" b="1" i="1" dirty="0"/>
              <a:t>беспокойно</a:t>
            </a:r>
            <a:r>
              <a:rPr lang="ru-RU" i="1" dirty="0"/>
              <a:t> с сердцем делается от этих стонов и воплей</a:t>
            </a:r>
            <a:r>
              <a:rPr lang="ru-RU" i="1" dirty="0" smtClean="0"/>
              <a:t>…</a:t>
            </a:r>
          </a:p>
          <a:p>
            <a:endParaRPr lang="ru-RU" dirty="0"/>
          </a:p>
          <a:p>
            <a:r>
              <a:rPr lang="ru-RU" i="1" dirty="0"/>
              <a:t>…</a:t>
            </a:r>
            <a:r>
              <a:rPr lang="ru-RU" b="1" i="1" dirty="0"/>
              <a:t>страшно</a:t>
            </a:r>
            <a:r>
              <a:rPr lang="ru-RU" i="1" dirty="0"/>
              <a:t> слышать, как другой человек погибает, и не подать помощи…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Как человек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24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76672"/>
          </a:xfrm>
        </p:spPr>
        <p:txBody>
          <a:bodyPr>
            <a:normAutofit/>
          </a:bodyPr>
          <a:lstStyle/>
          <a:p>
            <a:r>
              <a:rPr lang="ru-RU" i="1" dirty="0"/>
              <a:t>…</a:t>
            </a:r>
            <a:r>
              <a:rPr lang="ru-RU" b="1" i="1" dirty="0"/>
              <a:t>помнит</a:t>
            </a:r>
            <a:r>
              <a:rPr lang="ru-RU" i="1" dirty="0"/>
              <a:t> и службу, </a:t>
            </a:r>
            <a:endParaRPr lang="ru-RU" i="1" dirty="0" smtClean="0"/>
          </a:p>
          <a:p>
            <a:pPr marL="109728" indent="0">
              <a:buNone/>
            </a:pPr>
            <a:r>
              <a:rPr lang="ru-RU" i="1" dirty="0" smtClean="0"/>
              <a:t>и </a:t>
            </a:r>
            <a:r>
              <a:rPr lang="ru-RU" i="1" dirty="0"/>
              <a:t>присягу</a:t>
            </a:r>
            <a:r>
              <a:rPr lang="ru-RU" i="1" dirty="0" smtClean="0"/>
              <a:t>…</a:t>
            </a:r>
            <a:endParaRPr lang="ru-RU" dirty="0" smtClean="0"/>
          </a:p>
          <a:p>
            <a:r>
              <a:rPr lang="ru-RU" i="1" dirty="0" smtClean="0"/>
              <a:t>…</a:t>
            </a:r>
            <a:r>
              <a:rPr lang="ru-RU" i="1" dirty="0"/>
              <a:t>ни под каким </a:t>
            </a:r>
            <a:endParaRPr lang="ru-RU" i="1" dirty="0" smtClean="0"/>
          </a:p>
          <a:p>
            <a:pPr marL="109728" indent="0">
              <a:buNone/>
            </a:pPr>
            <a:r>
              <a:rPr lang="ru-RU" i="1" dirty="0" smtClean="0"/>
              <a:t>предлогом </a:t>
            </a:r>
            <a:r>
              <a:rPr lang="ru-RU" b="1" i="1" dirty="0"/>
              <a:t>не смеет </a:t>
            </a:r>
            <a:endParaRPr lang="ru-RU" b="1" i="1" dirty="0" smtClean="0"/>
          </a:p>
          <a:p>
            <a:pPr marL="109728" indent="0">
              <a:buNone/>
            </a:pPr>
            <a:r>
              <a:rPr lang="ru-RU" b="1" i="1" dirty="0" smtClean="0"/>
              <a:t>покинуть</a:t>
            </a:r>
            <a:r>
              <a:rPr lang="ru-RU" i="1" dirty="0" smtClean="0"/>
              <a:t> </a:t>
            </a:r>
            <a:r>
              <a:rPr lang="ru-RU" i="1" dirty="0"/>
              <a:t>своей будки</a:t>
            </a:r>
            <a:r>
              <a:rPr lang="ru-RU" i="1" dirty="0" smtClean="0"/>
              <a:t>…</a:t>
            </a:r>
            <a:endParaRPr lang="ru-RU" dirty="0"/>
          </a:p>
          <a:p>
            <a:r>
              <a:rPr lang="ru-RU" i="1" dirty="0" smtClean="0"/>
              <a:t>…</a:t>
            </a:r>
            <a:r>
              <a:rPr lang="ru-RU" b="1" i="1" dirty="0"/>
              <a:t>отлично </a:t>
            </a:r>
            <a:r>
              <a:rPr lang="ru-RU" b="1" i="1" dirty="0" smtClean="0"/>
              <a:t>понимал</a:t>
            </a:r>
            <a:r>
              <a:rPr lang="ru-RU" i="1" dirty="0" smtClean="0"/>
              <a:t>, </a:t>
            </a:r>
          </a:p>
          <a:p>
            <a:pPr marL="109728" indent="0">
              <a:buNone/>
            </a:pPr>
            <a:r>
              <a:rPr lang="ru-RU" i="1" dirty="0" smtClean="0"/>
              <a:t>что оставить </a:t>
            </a:r>
            <a:r>
              <a:rPr lang="ru-RU" i="1" dirty="0"/>
              <a:t>пост </a:t>
            </a:r>
            <a:r>
              <a:rPr lang="ru-RU" i="1" dirty="0" smtClean="0"/>
              <a:t>есть</a:t>
            </a:r>
          </a:p>
          <a:p>
            <a:pPr marL="109728" indent="0">
              <a:buNone/>
            </a:pPr>
            <a:r>
              <a:rPr lang="ru-RU" i="1" dirty="0" smtClean="0"/>
              <a:t> </a:t>
            </a:r>
            <a:r>
              <a:rPr lang="ru-RU" i="1" dirty="0"/>
              <a:t>вина со стороны </a:t>
            </a:r>
            <a:endParaRPr lang="ru-RU" i="1" dirty="0" smtClean="0"/>
          </a:p>
          <a:p>
            <a:pPr marL="109728" indent="0">
              <a:buNone/>
            </a:pPr>
            <a:r>
              <a:rPr lang="ru-RU" i="1" dirty="0" smtClean="0"/>
              <a:t>часового</a:t>
            </a:r>
            <a:r>
              <a:rPr lang="ru-RU" i="1" dirty="0"/>
              <a:t>, за которою </a:t>
            </a:r>
            <a:endParaRPr lang="ru-RU" i="1" dirty="0" smtClean="0"/>
          </a:p>
          <a:p>
            <a:pPr marL="109728" indent="0">
              <a:buNone/>
            </a:pPr>
            <a:r>
              <a:rPr lang="ru-RU" i="1" dirty="0" smtClean="0"/>
              <a:t>последует </a:t>
            </a:r>
            <a:r>
              <a:rPr lang="ru-RU" i="1" dirty="0"/>
              <a:t>военный суд…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Как солдат</a:t>
            </a:r>
            <a:endParaRPr lang="ru-RU" dirty="0"/>
          </a:p>
        </p:txBody>
      </p:sp>
      <p:pic>
        <p:nvPicPr>
          <p:cNvPr id="4" name="Picture 3" descr="C:\Users\Владимир\Desktop\Pavlovsky_Regi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6752"/>
            <a:ext cx="3826768" cy="539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51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400" dirty="0" smtClean="0"/>
              <a:t>                                     </a:t>
            </a:r>
          </a:p>
          <a:p>
            <a:pPr marL="109728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                                      </a:t>
            </a:r>
            <a:endParaRPr lang="ru-RU" sz="3200" dirty="0">
              <a:latin typeface="BatangChe" pitchFamily="49" charset="-127"/>
              <a:ea typeface="BatangChe" pitchFamily="49" charset="-127"/>
              <a:cs typeface="Arabic Typesetting" pitchFamily="66" charset="-78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Сформулируйте проблему, вставшую перед Постниковым </a:t>
            </a:r>
            <a:endParaRPr lang="ru-RU" dirty="0"/>
          </a:p>
        </p:txBody>
      </p:sp>
      <p:pic>
        <p:nvPicPr>
          <p:cNvPr id="6" name="Picture 2" descr="Проблема: Как поступить? Спасти человека и нарушить воинскую присягу. Или. Остаться верным воинскому долгу, избегнуть наказания, но тогда погибнет тонущий человек."/>
          <p:cNvPicPr>
            <a:picLocks noChangeAspect="1" noChangeArrowheads="1"/>
          </p:cNvPicPr>
          <p:nvPr/>
        </p:nvPicPr>
        <p:blipFill>
          <a:blip r:embed="rId2"/>
          <a:srcRect l="3906" t="43750" r="56250" b="4166"/>
          <a:stretch>
            <a:fillRect/>
          </a:stretch>
        </p:blipFill>
        <p:spPr bwMode="auto">
          <a:xfrm>
            <a:off x="539552" y="2348880"/>
            <a:ext cx="3643338" cy="3571900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 rot="21406451">
            <a:off x="4828644" y="1984395"/>
            <a:ext cx="2998912" cy="1846157"/>
          </a:xfrm>
          <a:prstGeom prst="cloudCallout">
            <a:avLst>
              <a:gd name="adj1" fmla="val -77452"/>
              <a:gd name="adj2" fmla="val 2075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?</a:t>
            </a:r>
            <a:endParaRPr lang="ru-RU" sz="8800" b="1" dirty="0">
              <a:solidFill>
                <a:srgbClr val="FF0000"/>
              </a:solidFill>
              <a:latin typeface="BatangChe" pitchFamily="49" charset="-127"/>
              <a:ea typeface="Batang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769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Как поступить ?</a:t>
            </a:r>
          </a:p>
          <a:p>
            <a:pPr marL="109728" indent="0">
              <a:buNone/>
            </a:pPr>
            <a:r>
              <a:rPr lang="ru-RU" b="1" dirty="0" smtClean="0"/>
              <a:t>Спасти </a:t>
            </a:r>
            <a:r>
              <a:rPr lang="ru-RU" b="1" dirty="0"/>
              <a:t>человека </a:t>
            </a:r>
            <a:r>
              <a:rPr lang="ru-RU" b="1" dirty="0" smtClean="0"/>
              <a:t>?    </a:t>
            </a:r>
            <a:r>
              <a:rPr lang="ru-RU" b="1" dirty="0" smtClean="0">
                <a:solidFill>
                  <a:srgbClr val="FF0000"/>
                </a:solidFill>
              </a:rPr>
              <a:t>или </a:t>
            </a:r>
            <a:r>
              <a:rPr lang="ru-RU" b="1" dirty="0" smtClean="0"/>
              <a:t>  Человек утонет?</a:t>
            </a:r>
          </a:p>
          <a:p>
            <a:pPr marL="109728" indent="0">
              <a:buNone/>
            </a:pPr>
            <a:r>
              <a:rPr lang="ru-RU" b="1" dirty="0"/>
              <a:t>Н</a:t>
            </a:r>
            <a:r>
              <a:rPr lang="ru-RU" b="1" dirty="0" smtClean="0"/>
              <a:t>арушить                 </a:t>
            </a:r>
            <a:r>
              <a:rPr lang="ru-RU" b="1" dirty="0" smtClean="0">
                <a:solidFill>
                  <a:srgbClr val="FF0000"/>
                </a:solidFill>
              </a:rPr>
              <a:t>или</a:t>
            </a:r>
            <a:r>
              <a:rPr lang="ru-RU" b="1" i="1" dirty="0" smtClean="0">
                <a:solidFill>
                  <a:srgbClr val="FF0000"/>
                </a:solidFill>
              </a:rPr>
              <a:t>  </a:t>
            </a:r>
            <a:r>
              <a:rPr lang="ru-RU" b="1" dirty="0" smtClean="0"/>
              <a:t>   Остаться верным    </a:t>
            </a:r>
          </a:p>
          <a:p>
            <a:pPr marL="109728" indent="0">
              <a:buNone/>
            </a:pPr>
            <a:r>
              <a:rPr lang="ru-RU" b="1" dirty="0" smtClean="0"/>
              <a:t>воинскую присягу ?            воинскому  долгу 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Проблема нравственного выбора между чувством и долгом </a:t>
            </a:r>
            <a:endParaRPr lang="ru-RU" dirty="0"/>
          </a:p>
        </p:txBody>
      </p:sp>
      <p:pic>
        <p:nvPicPr>
          <p:cNvPr id="5" name="Picture 3" descr="C:\Users\Владимир\Desktop\тон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2808312" cy="215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Владимир\Desktop\wtff1d8ik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65974"/>
            <a:ext cx="2758806" cy="215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65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трелка вправо 34"/>
          <p:cNvSpPr/>
          <p:nvPr/>
        </p:nvSpPr>
        <p:spPr>
          <a:xfrm rot="5400000">
            <a:off x="6755657" y="5563928"/>
            <a:ext cx="440238" cy="132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 rot="5400000">
            <a:off x="5311894" y="5600947"/>
            <a:ext cx="440238" cy="132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 ли Постников, покинувший свой   пост и спасший человека?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320422" y="1556790"/>
            <a:ext cx="2232248" cy="7894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Выбор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8627034" flipV="1">
            <a:off x="2741846" y="2479567"/>
            <a:ext cx="665155" cy="1227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17052" y="2786960"/>
            <a:ext cx="1679994" cy="75499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Оставить пост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27958" y="2786961"/>
            <a:ext cx="1728318" cy="7549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 оставлять пост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479292" y="3571761"/>
            <a:ext cx="11201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314195" y="3571761"/>
            <a:ext cx="10801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17052" y="4113137"/>
            <a:ext cx="1603370" cy="5096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1) 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07648" y="4118275"/>
            <a:ext cx="995530" cy="5045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2) 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7734382">
            <a:off x="1715925" y="4768983"/>
            <a:ext cx="440238" cy="132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06119" y="5095400"/>
            <a:ext cx="1080120" cy="4550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3) 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603418" y="5099152"/>
            <a:ext cx="1152128" cy="4550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3) 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984467" y="5095400"/>
            <a:ext cx="1071558" cy="4588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4) 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 rot="2322507">
            <a:off x="5484394" y="2484730"/>
            <a:ext cx="646509" cy="112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3056643">
            <a:off x="2933356" y="4769209"/>
            <a:ext cx="440238" cy="132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3099879">
            <a:off x="6672477" y="4768128"/>
            <a:ext cx="440238" cy="132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7734382">
            <a:off x="5461383" y="4769436"/>
            <a:ext cx="440238" cy="132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422207" y="5887399"/>
            <a:ext cx="1071558" cy="5065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003473" y="5935095"/>
            <a:ext cx="1071558" cy="4588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422207" y="5095400"/>
            <a:ext cx="1071558" cy="4588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5) ?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41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трелка вправо 21"/>
          <p:cNvSpPr/>
          <p:nvPr/>
        </p:nvSpPr>
        <p:spPr>
          <a:xfrm rot="5400000">
            <a:off x="7281643" y="5011504"/>
            <a:ext cx="440238" cy="132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5146263" y="5004413"/>
            <a:ext cx="440238" cy="132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3099879">
            <a:off x="6808250" y="4062142"/>
            <a:ext cx="440238" cy="132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7734382">
            <a:off x="5079927" y="4056376"/>
            <a:ext cx="440238" cy="132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3056643">
            <a:off x="3127804" y="4011678"/>
            <a:ext cx="440238" cy="132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7734382">
            <a:off x="1515711" y="3938310"/>
            <a:ext cx="440238" cy="132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2500091" y="2849092"/>
            <a:ext cx="11201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220092" y="2849092"/>
            <a:ext cx="10801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2322507">
            <a:off x="5289985" y="2108305"/>
            <a:ext cx="646509" cy="112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8627034" flipV="1">
            <a:off x="2835705" y="2101471"/>
            <a:ext cx="665155" cy="1227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Прав ли Постников, покинувший свой   пост и спасший человека?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1270" y="1421542"/>
            <a:ext cx="2150367" cy="62736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Выбор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31517" y="2410536"/>
            <a:ext cx="1701975" cy="6905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Оставить пост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33717" y="2424540"/>
            <a:ext cx="1794652" cy="6765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 оставлять поста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31517" y="3405108"/>
            <a:ext cx="1701975" cy="5096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Военный суд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33717" y="3400115"/>
            <a:ext cx="1794652" cy="6045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Человек погибнет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5315" y="4237379"/>
            <a:ext cx="2249982" cy="13012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Гонка сквозь строй шпицрутенами + каторга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12101" y="4300175"/>
            <a:ext cx="1464526" cy="6277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</a:t>
            </a:r>
            <a:r>
              <a:rPr lang="ru-RU" dirty="0" smtClean="0">
                <a:solidFill>
                  <a:schemeClr val="tx1"/>
                </a:solidFill>
              </a:rPr>
              <a:t>асстрел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94134" y="4364366"/>
            <a:ext cx="1611834" cy="6150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Грех перед Богом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649172" y="4364366"/>
            <a:ext cx="1656184" cy="6150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Муки совести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16453" y="5349837"/>
            <a:ext cx="1911651" cy="12475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Страшно слышать, как другой человек погибает, и не помочь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649172" y="5377090"/>
            <a:ext cx="1656184" cy="12202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«Совсем истерзался сердцем»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6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Чего достоин Постников: наказания или поощрения?</a:t>
            </a:r>
            <a:endParaRPr lang="ru-RU" dirty="0"/>
          </a:p>
        </p:txBody>
      </p:sp>
      <p:pic>
        <p:nvPicPr>
          <p:cNvPr id="4" name="Picture 2" descr="C:\Users\Владимир\Desktop\0002-001-L.N.Tolstoj-Posle-bal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02273"/>
            <a:ext cx="3456383" cy="432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000010769"/>
          <p:cNvPicPr>
            <a:picLocks noChangeAspect="1" noChangeArrowheads="1"/>
          </p:cNvPicPr>
          <p:nvPr/>
        </p:nvPicPr>
        <p:blipFill>
          <a:blip r:embed="rId3"/>
          <a:srcRect l="12019" r="12660" b="5579"/>
          <a:stretch>
            <a:fillRect/>
          </a:stretch>
        </p:blipFill>
        <p:spPr bwMode="auto">
          <a:xfrm>
            <a:off x="4716017" y="1628800"/>
            <a:ext cx="388843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614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4578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Наказания: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1) часовой</a:t>
            </a:r>
            <a:r>
              <a:rPr lang="ru-RU" b="1" dirty="0"/>
              <a:t> </a:t>
            </a:r>
            <a:r>
              <a:rPr lang="ru-RU" dirty="0"/>
              <a:t>самовольно покинул пост, нарушил присягу;</a:t>
            </a:r>
          </a:p>
          <a:p>
            <a:r>
              <a:rPr lang="ru-RU" dirty="0"/>
              <a:t>2) во дворец могли проникнуть посторонние.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Поощрения: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1) спас человека, рискуя жизнью (благородный поступок, герой);</a:t>
            </a:r>
          </a:p>
          <a:p>
            <a:r>
              <a:rPr lang="ru-RU" dirty="0" smtClean="0"/>
              <a:t>2)  человек неравнодушный, думал о другом человеке, губил себя (!); </a:t>
            </a:r>
          </a:p>
          <a:p>
            <a:r>
              <a:rPr lang="ru-RU" dirty="0" smtClean="0"/>
              <a:t>3) прислушивался к внутреннему голосу, к голосу совести, голосу сердца (это важно!</a:t>
            </a:r>
            <a:r>
              <a:rPr lang="ru-RU" b="1" dirty="0" smtClean="0"/>
              <a:t>)</a:t>
            </a:r>
            <a:endParaRPr lang="ru-RU" dirty="0" smtClean="0"/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529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О </a:t>
            </a:r>
            <a:r>
              <a:rPr lang="ru-RU" dirty="0"/>
              <a:t>чём вы подумали</a:t>
            </a:r>
            <a:r>
              <a:rPr lang="ru-RU" dirty="0" smtClean="0"/>
              <a:t>, </a:t>
            </a:r>
            <a:r>
              <a:rPr lang="ru-RU" dirty="0"/>
              <a:t>прочитав заголовок</a:t>
            </a:r>
            <a:r>
              <a:rPr lang="ru-RU" dirty="0" smtClean="0"/>
              <a:t>?</a:t>
            </a:r>
          </a:p>
          <a:p>
            <a:r>
              <a:rPr lang="ru-RU" dirty="0" smtClean="0"/>
              <a:t> Какие вопросы у </a:t>
            </a:r>
            <a:r>
              <a:rPr lang="ru-RU" dirty="0"/>
              <a:t>вас </a:t>
            </a:r>
            <a:r>
              <a:rPr lang="ru-RU" dirty="0" smtClean="0"/>
              <a:t>возникли</a:t>
            </a:r>
            <a:r>
              <a:rPr lang="ru-RU" dirty="0"/>
              <a:t>? </a:t>
            </a:r>
            <a:endParaRPr lang="ru-RU" dirty="0" smtClean="0"/>
          </a:p>
          <a:p>
            <a:pPr marL="109728" indent="0">
              <a:buNone/>
            </a:pP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smtClean="0"/>
              <a:t>Какой </a:t>
            </a:r>
            <a:r>
              <a:rPr lang="ru-RU" dirty="0"/>
              <a:t>из вопросов  </a:t>
            </a:r>
            <a:r>
              <a:rPr lang="ru-RU" dirty="0" smtClean="0"/>
              <a:t>считаете </a:t>
            </a:r>
            <a:r>
              <a:rPr lang="ru-RU" dirty="0"/>
              <a:t>самым </a:t>
            </a:r>
            <a:r>
              <a:rPr lang="ru-RU" dirty="0" smtClean="0"/>
              <a:t>важным</a:t>
            </a:r>
            <a:r>
              <a:rPr lang="ru-RU" dirty="0"/>
              <a:t>?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3.Сформулируйте </a:t>
            </a:r>
            <a:r>
              <a:rPr lang="ru-RU" dirty="0" smtClean="0"/>
              <a:t>цель нашего </a:t>
            </a:r>
            <a:r>
              <a:rPr lang="ru-RU" dirty="0"/>
              <a:t>урока. </a:t>
            </a:r>
          </a:p>
          <a:p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effectLst/>
              </a:rPr>
              <a:t>         "Человек </a:t>
            </a:r>
            <a:r>
              <a:rPr lang="ru-RU" dirty="0">
                <a:effectLst/>
              </a:rPr>
              <a:t>на часах"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01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Кто и как отнесся к поступку Постникова?</a:t>
            </a:r>
          </a:p>
        </p:txBody>
      </p:sp>
      <p:pic>
        <p:nvPicPr>
          <p:cNvPr id="4" name="Picture 4" descr="75_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3568" y="1532709"/>
            <a:ext cx="3240360" cy="180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Владимир\Desktop\9682874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568" y="3497948"/>
            <a:ext cx="3240360" cy="309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Владимир\Desktop\282px-Bishop_Hermogen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528393" cy="432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17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b="1" dirty="0"/>
              <a:t>И</a:t>
            </a:r>
            <a:r>
              <a:rPr lang="ru-RU" b="1" dirty="0" smtClean="0"/>
              <a:t>нвалидный офицер</a:t>
            </a:r>
          </a:p>
          <a:p>
            <a:r>
              <a:rPr lang="ru-RU" dirty="0" smtClean="0"/>
              <a:t>«человек </a:t>
            </a:r>
            <a:r>
              <a:rPr lang="ru-RU" dirty="0"/>
              <a:t>очень </a:t>
            </a:r>
            <a:r>
              <a:rPr lang="ru-RU" b="1" dirty="0"/>
              <a:t>легкомысленного характера</a:t>
            </a:r>
            <a:r>
              <a:rPr lang="ru-RU" dirty="0"/>
              <a:t>, и притом немножко </a:t>
            </a:r>
            <a:r>
              <a:rPr lang="ru-RU" b="1" dirty="0"/>
              <a:t>бестолковый</a:t>
            </a:r>
            <a:r>
              <a:rPr lang="ru-RU" dirty="0"/>
              <a:t>, и изрядный </a:t>
            </a:r>
            <a:r>
              <a:rPr lang="ru-RU" b="1" dirty="0" smtClean="0"/>
              <a:t>наглец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«имел </a:t>
            </a:r>
            <a:r>
              <a:rPr lang="ru-RU" b="1" dirty="0"/>
              <a:t>желание получить </a:t>
            </a:r>
            <a:r>
              <a:rPr lang="ru-RU" dirty="0"/>
              <a:t>себе установленную </a:t>
            </a:r>
            <a:r>
              <a:rPr lang="ru-RU" b="1" dirty="0"/>
              <a:t>медаль «за спасение погибавших</a:t>
            </a:r>
            <a:r>
              <a:rPr lang="ru-RU" dirty="0" smtClean="0"/>
              <a:t>»»;</a:t>
            </a:r>
          </a:p>
          <a:p>
            <a:r>
              <a:rPr lang="ru-RU" dirty="0" smtClean="0"/>
              <a:t>«–</a:t>
            </a:r>
            <a:r>
              <a:rPr lang="ru-RU" dirty="0"/>
              <a:t> </a:t>
            </a:r>
            <a:r>
              <a:rPr lang="ru-RU" b="1" dirty="0"/>
              <a:t>Вы спасли </a:t>
            </a:r>
            <a:r>
              <a:rPr lang="ru-RU" dirty="0"/>
              <a:t>этого человека, рискуя собственною жизнью?</a:t>
            </a:r>
          </a:p>
          <a:p>
            <a:r>
              <a:rPr lang="ru-RU" dirty="0"/>
              <a:t>– </a:t>
            </a:r>
            <a:r>
              <a:rPr lang="ru-RU" b="1" dirty="0"/>
              <a:t>Точно так</a:t>
            </a:r>
            <a:r>
              <a:rPr lang="ru-RU" dirty="0"/>
              <a:t>, ваше </a:t>
            </a:r>
            <a:r>
              <a:rPr lang="ru-RU" dirty="0" smtClean="0"/>
              <a:t>превосходительство…»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и как отнесся к поступку Постникова?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03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Капитан </a:t>
            </a:r>
            <a:br>
              <a:rPr lang="ru-RU" dirty="0" smtClean="0"/>
            </a:br>
            <a:r>
              <a:rPr lang="ru-RU" dirty="0" smtClean="0"/>
              <a:t>Николай Иванович Миллер</a:t>
            </a:r>
            <a:endParaRPr lang="ru-RU" dirty="0"/>
          </a:p>
        </p:txBody>
      </p:sp>
      <p:pic>
        <p:nvPicPr>
          <p:cNvPr id="4" name="Picture 4" descr="75_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20072" y="1412776"/>
            <a:ext cx="37272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7504" y="1484783"/>
            <a:ext cx="47525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/>
              <a:t>Разводной унтер-офицер </a:t>
            </a:r>
            <a:r>
              <a:rPr lang="ru-RU" dirty="0" smtClean="0"/>
              <a:t>явился, весь </a:t>
            </a:r>
            <a:r>
              <a:rPr lang="ru-RU" b="1" dirty="0" smtClean="0"/>
              <a:t>объятый страхом</a:t>
            </a:r>
            <a:r>
              <a:rPr lang="ru-RU" dirty="0" smtClean="0"/>
              <a:t>, со словами “</a:t>
            </a:r>
            <a:r>
              <a:rPr lang="ru-RU" b="1" dirty="0" smtClean="0"/>
              <a:t>Беда</a:t>
            </a:r>
            <a:r>
              <a:rPr lang="ru-RU" dirty="0"/>
              <a:t>, ваше благородие, беда! </a:t>
            </a:r>
            <a:r>
              <a:rPr lang="ru-RU" b="1" dirty="0"/>
              <a:t>Страшное несчастие</a:t>
            </a:r>
            <a:r>
              <a:rPr lang="ru-RU" dirty="0"/>
              <a:t> постигло</a:t>
            </a:r>
            <a:r>
              <a:rPr lang="ru-RU" dirty="0" smtClean="0"/>
              <a:t>”.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Миллер «блестяще </a:t>
            </a:r>
            <a:r>
              <a:rPr lang="ru-RU" b="1" dirty="0"/>
              <a:t>образованный </a:t>
            </a:r>
            <a:r>
              <a:rPr lang="ru-RU" dirty="0"/>
              <a:t>и очень </a:t>
            </a:r>
            <a:r>
              <a:rPr lang="ru-RU" b="1" dirty="0"/>
              <a:t>хорошо поставленный в обществе </a:t>
            </a:r>
            <a:r>
              <a:rPr lang="ru-RU" dirty="0"/>
              <a:t>молодой </a:t>
            </a:r>
            <a:r>
              <a:rPr lang="ru-RU" dirty="0" smtClean="0"/>
              <a:t>офицер…»;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«человек </a:t>
            </a:r>
            <a:r>
              <a:rPr lang="ru-RU" dirty="0"/>
              <a:t>с так называемым </a:t>
            </a:r>
            <a:r>
              <a:rPr lang="ru-RU" b="1" dirty="0"/>
              <a:t>«гуманным» </a:t>
            </a:r>
            <a:r>
              <a:rPr lang="ru-RU" b="1" dirty="0" smtClean="0"/>
              <a:t>направлением»»;</a:t>
            </a:r>
          </a:p>
          <a:p>
            <a:endParaRPr lang="ru-RU" b="1" dirty="0" smtClean="0"/>
          </a:p>
          <a:p>
            <a:pPr marL="285750" indent="-285750">
              <a:buFontTx/>
              <a:buChar char="-"/>
            </a:pPr>
            <a:r>
              <a:rPr lang="ru-RU" b="1" dirty="0" smtClean="0"/>
              <a:t>тотчас </a:t>
            </a:r>
            <a:r>
              <a:rPr lang="ru-RU" b="1" dirty="0"/>
              <a:t>же послал тревожную записку </a:t>
            </a:r>
            <a:r>
              <a:rPr lang="ru-RU" dirty="0"/>
              <a:t>своему </a:t>
            </a:r>
            <a:r>
              <a:rPr lang="ru-RU" dirty="0" smtClean="0"/>
              <a:t> </a:t>
            </a:r>
            <a:r>
              <a:rPr lang="ru-RU" dirty="0"/>
              <a:t>командиру </a:t>
            </a:r>
            <a:r>
              <a:rPr lang="ru-RU" dirty="0" smtClean="0"/>
              <a:t>Свиньину, </a:t>
            </a:r>
            <a:r>
              <a:rPr lang="ru-RU" dirty="0"/>
              <a:t>просил </a:t>
            </a:r>
            <a:r>
              <a:rPr lang="ru-RU" dirty="0" smtClean="0"/>
              <a:t>… </a:t>
            </a:r>
            <a:r>
              <a:rPr lang="ru-RU" b="1" dirty="0" smtClean="0"/>
              <a:t>пособить</a:t>
            </a:r>
            <a:r>
              <a:rPr lang="ru-RU" dirty="0" smtClean="0"/>
              <a:t> </a:t>
            </a:r>
            <a:r>
              <a:rPr lang="ru-RU" dirty="0"/>
              <a:t>совершившейся </a:t>
            </a:r>
            <a:r>
              <a:rPr lang="ru-RU" b="1" dirty="0"/>
              <a:t>страшной </a:t>
            </a:r>
            <a:r>
              <a:rPr lang="ru-RU" b="1" dirty="0" smtClean="0"/>
              <a:t>беде.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7720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Подполковник Свиньин</a:t>
            </a:r>
            <a:endParaRPr lang="ru-RU" dirty="0"/>
          </a:p>
        </p:txBody>
      </p:sp>
      <p:pic>
        <p:nvPicPr>
          <p:cNvPr id="4" name="Picture 2" descr="C:\Users\Владимир\Desktop\96828748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4550" y="1945799"/>
            <a:ext cx="2751906" cy="359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556792"/>
            <a:ext cx="47525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-«…</a:t>
            </a:r>
            <a:r>
              <a:rPr lang="ru-RU" b="1" dirty="0" smtClean="0"/>
              <a:t>не </a:t>
            </a:r>
            <a:r>
              <a:rPr lang="ru-RU" b="1" dirty="0"/>
              <a:t>бессердечный, </a:t>
            </a:r>
            <a:r>
              <a:rPr lang="ru-RU" b="1" dirty="0" smtClean="0"/>
              <a:t>но «службист</a:t>
            </a:r>
            <a:r>
              <a:rPr lang="ru-RU" dirty="0" smtClean="0"/>
              <a:t>»;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«отличался строгостью</a:t>
            </a:r>
            <a:r>
              <a:rPr lang="ru-RU" dirty="0" smtClean="0"/>
              <a:t>»;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«неумолим</a:t>
            </a:r>
            <a:r>
              <a:rPr lang="ru-RU" dirty="0" smtClean="0"/>
              <a:t>»;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«</a:t>
            </a:r>
            <a:r>
              <a:rPr lang="ru-RU" b="1" dirty="0" smtClean="0"/>
              <a:t>хорошо </a:t>
            </a:r>
            <a:r>
              <a:rPr lang="ru-RU" b="1" dirty="0"/>
              <a:t>начатую служебную </a:t>
            </a:r>
            <a:r>
              <a:rPr lang="ru-RU" b="1" dirty="0" smtClean="0"/>
              <a:t>  карьеру</a:t>
            </a:r>
            <a:r>
              <a:rPr lang="ru-RU" dirty="0" smtClean="0"/>
              <a:t>…</a:t>
            </a:r>
            <a:r>
              <a:rPr lang="ru-RU" b="1" dirty="0" smtClean="0"/>
              <a:t>тщательно </a:t>
            </a:r>
            <a:r>
              <a:rPr lang="ru-RU" b="1" dirty="0"/>
              <a:t>оберегал </a:t>
            </a:r>
            <a:r>
              <a:rPr lang="ru-RU" dirty="0" smtClean="0"/>
              <a:t>, </a:t>
            </a:r>
            <a:r>
              <a:rPr lang="ru-RU" b="1" dirty="0" smtClean="0"/>
              <a:t>чтобы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smtClean="0"/>
              <a:t>нее …ни </a:t>
            </a:r>
            <a:r>
              <a:rPr lang="ru-RU" b="1" dirty="0" smtClean="0"/>
              <a:t> </a:t>
            </a:r>
            <a:r>
              <a:rPr lang="ru-RU" b="1" dirty="0"/>
              <a:t>одна пылинка не </a:t>
            </a:r>
            <a:r>
              <a:rPr lang="ru-RU" b="1" dirty="0" smtClean="0"/>
              <a:t>села</a:t>
            </a:r>
            <a:r>
              <a:rPr lang="ru-RU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«хотел оставить свой портрет в </a:t>
            </a:r>
            <a:r>
              <a:rPr lang="ru-RU" b="1" dirty="0"/>
              <a:t>галерее</a:t>
            </a:r>
            <a:r>
              <a:rPr lang="ru-RU" dirty="0"/>
              <a:t> </a:t>
            </a:r>
            <a:r>
              <a:rPr lang="ru-RU" b="1" dirty="0"/>
              <a:t>исторических лиц </a:t>
            </a:r>
            <a:r>
              <a:rPr lang="ru-RU" dirty="0"/>
              <a:t>государства </a:t>
            </a:r>
            <a:r>
              <a:rPr lang="ru-RU" dirty="0" smtClean="0"/>
              <a:t>Российского»;</a:t>
            </a:r>
          </a:p>
          <a:p>
            <a:r>
              <a:rPr lang="ru-RU" dirty="0" smtClean="0"/>
              <a:t>Реакция: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«оделся </a:t>
            </a:r>
            <a:r>
              <a:rPr lang="ru-RU" b="1" dirty="0"/>
              <a:t>по форме</a:t>
            </a:r>
            <a:r>
              <a:rPr lang="ru-RU" dirty="0"/>
              <a:t> </a:t>
            </a:r>
            <a:r>
              <a:rPr lang="ru-RU" b="1" dirty="0" smtClean="0"/>
              <a:t>…,</a:t>
            </a:r>
            <a:r>
              <a:rPr lang="ru-RU" dirty="0" smtClean="0"/>
              <a:t> произвел </a:t>
            </a:r>
            <a:r>
              <a:rPr lang="ru-RU" b="1" dirty="0"/>
              <a:t>допрос </a:t>
            </a:r>
            <a:r>
              <a:rPr lang="ru-RU" dirty="0"/>
              <a:t>рядовому </a:t>
            </a:r>
            <a:r>
              <a:rPr lang="ru-RU" dirty="0" smtClean="0"/>
              <a:t>Постникову;</a:t>
            </a:r>
          </a:p>
          <a:p>
            <a:pPr marL="285750" indent="-285750">
              <a:buFontTx/>
              <a:buChar char="-"/>
            </a:pPr>
            <a:r>
              <a:rPr lang="ru-RU" dirty="0"/>
              <a:t>решился </a:t>
            </a:r>
            <a:r>
              <a:rPr lang="ru-RU" b="1" dirty="0" smtClean="0"/>
              <a:t>немедленно </a:t>
            </a:r>
            <a:r>
              <a:rPr lang="ru-RU" b="1" dirty="0"/>
              <a:t>ехать </a:t>
            </a:r>
            <a:r>
              <a:rPr lang="ru-RU" dirty="0"/>
              <a:t>прямо </a:t>
            </a:r>
            <a:r>
              <a:rPr lang="ru-RU" b="1" dirty="0"/>
              <a:t>к </a:t>
            </a:r>
            <a:r>
              <a:rPr lang="ru-RU" b="1" dirty="0" err="1" smtClean="0"/>
              <a:t>Кокошкину</a:t>
            </a:r>
            <a:r>
              <a:rPr lang="ru-RU" b="1" dirty="0" smtClean="0"/>
              <a:t>».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36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«обладает </a:t>
            </a:r>
            <a:r>
              <a:rPr lang="ru-RU" dirty="0"/>
              <a:t>удивительным </a:t>
            </a:r>
            <a:r>
              <a:rPr lang="ru-RU" b="1" dirty="0"/>
              <a:t>многосторонним тактом</a:t>
            </a:r>
            <a:r>
              <a:rPr lang="ru-RU" dirty="0"/>
              <a:t> </a:t>
            </a:r>
            <a:r>
              <a:rPr lang="ru-RU" dirty="0" smtClean="0"/>
              <a:t>…  </a:t>
            </a:r>
            <a:r>
              <a:rPr lang="ru-RU" dirty="0"/>
              <a:t>«</a:t>
            </a:r>
            <a:r>
              <a:rPr lang="ru-RU" b="1" dirty="0"/>
              <a:t>умеет сделать из мухи слона</a:t>
            </a:r>
            <a:r>
              <a:rPr lang="ru-RU" dirty="0"/>
              <a:t>, но так же легко умеет сделать </a:t>
            </a:r>
            <a:r>
              <a:rPr lang="ru-RU" b="1" dirty="0"/>
              <a:t>из слона муху</a:t>
            </a:r>
            <a:r>
              <a:rPr lang="ru-RU" dirty="0" smtClean="0"/>
              <a:t>»»;</a:t>
            </a:r>
          </a:p>
          <a:p>
            <a:r>
              <a:rPr lang="ru-RU" dirty="0" smtClean="0"/>
              <a:t>«был </a:t>
            </a:r>
            <a:r>
              <a:rPr lang="ru-RU" dirty="0"/>
              <a:t>очень </a:t>
            </a:r>
            <a:r>
              <a:rPr lang="ru-RU" b="1" dirty="0"/>
              <a:t>суров</a:t>
            </a:r>
            <a:r>
              <a:rPr lang="ru-RU" dirty="0"/>
              <a:t> и очень </a:t>
            </a:r>
            <a:r>
              <a:rPr lang="ru-RU" b="1" dirty="0"/>
              <a:t>грозен</a:t>
            </a:r>
            <a:r>
              <a:rPr lang="ru-RU" dirty="0"/>
              <a:t> и </a:t>
            </a:r>
            <a:r>
              <a:rPr lang="ru-RU" b="1" dirty="0"/>
              <a:t>внушал </a:t>
            </a:r>
            <a:r>
              <a:rPr lang="ru-RU" dirty="0"/>
              <a:t>всем большой </a:t>
            </a:r>
            <a:r>
              <a:rPr lang="ru-RU" b="1" dirty="0"/>
              <a:t>страх</a:t>
            </a:r>
            <a:r>
              <a:rPr lang="ru-RU" dirty="0"/>
              <a:t> к </a:t>
            </a:r>
            <a:r>
              <a:rPr lang="ru-RU" dirty="0" smtClean="0"/>
              <a:t>себе»;</a:t>
            </a:r>
          </a:p>
          <a:p>
            <a:r>
              <a:rPr lang="ru-RU" b="1" dirty="0" smtClean="0"/>
              <a:t>«много </a:t>
            </a:r>
            <a:r>
              <a:rPr lang="ru-RU" b="1" dirty="0"/>
              <a:t>мог </a:t>
            </a:r>
            <a:r>
              <a:rPr lang="ru-RU" dirty="0"/>
              <a:t>и много умел </a:t>
            </a:r>
            <a:r>
              <a:rPr lang="ru-RU" b="1" dirty="0"/>
              <a:t>сделать</a:t>
            </a:r>
            <a:r>
              <a:rPr lang="ru-RU" dirty="0"/>
              <a:t>, если только </a:t>
            </a:r>
            <a:r>
              <a:rPr lang="ru-RU" dirty="0" smtClean="0"/>
              <a:t>захочет».</a:t>
            </a:r>
          </a:p>
          <a:p>
            <a:endParaRPr lang="ru-RU" dirty="0" smtClean="0"/>
          </a:p>
          <a:p>
            <a:pPr marL="109728" indent="0">
              <a:buNone/>
            </a:pPr>
            <a:r>
              <a:rPr lang="ru-RU" b="1" dirty="0" smtClean="0"/>
              <a:t>Реакция на происходящее:</a:t>
            </a:r>
          </a:p>
          <a:p>
            <a:pPr marL="109728" indent="0">
              <a:buNone/>
            </a:pPr>
            <a:r>
              <a:rPr lang="ru-RU" dirty="0" smtClean="0"/>
              <a:t>Инвалидному офицеру:</a:t>
            </a:r>
          </a:p>
          <a:p>
            <a:pPr marL="109728" indent="0">
              <a:buNone/>
            </a:pPr>
            <a:r>
              <a:rPr lang="ru-RU" dirty="0" smtClean="0"/>
              <a:t> - Я </a:t>
            </a:r>
            <a:r>
              <a:rPr lang="ru-RU" b="1" dirty="0"/>
              <a:t>доложу о вашем самоотверженном поступке государю императору</a:t>
            </a:r>
            <a:r>
              <a:rPr lang="ru-RU" dirty="0"/>
              <a:t>, и грудь ваша, может быть, сегодня же будет украшена медалью</a:t>
            </a:r>
            <a:r>
              <a:rPr lang="ru-RU" dirty="0" smtClean="0"/>
              <a:t>..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Обер-полицмейстер </a:t>
            </a:r>
            <a:r>
              <a:rPr lang="ru-RU" dirty="0" err="1" smtClean="0"/>
              <a:t>Кокошкин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69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417503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ru-RU" dirty="0" smtClean="0"/>
              <a:t>-«</a:t>
            </a:r>
            <a:r>
              <a:rPr lang="ru-RU" b="1" dirty="0" smtClean="0"/>
              <a:t>наказание </a:t>
            </a:r>
            <a:r>
              <a:rPr lang="ru-RU" dirty="0" smtClean="0"/>
              <a:t>на теле </a:t>
            </a:r>
          </a:p>
          <a:p>
            <a:pPr marL="109728" indent="0">
              <a:buNone/>
            </a:pPr>
            <a:r>
              <a:rPr lang="ru-RU" b="1" dirty="0" smtClean="0"/>
              <a:t>простолюдину </a:t>
            </a:r>
          </a:p>
          <a:p>
            <a:pPr marL="109728" indent="0">
              <a:buNone/>
            </a:pPr>
            <a:r>
              <a:rPr lang="ru-RU" b="1" dirty="0" smtClean="0"/>
              <a:t>не </a:t>
            </a:r>
            <a:r>
              <a:rPr lang="ru-RU" b="1" dirty="0"/>
              <a:t>бывает </a:t>
            </a:r>
            <a:r>
              <a:rPr lang="ru-RU" b="1" dirty="0" smtClean="0"/>
              <a:t>губительно»;</a:t>
            </a:r>
          </a:p>
          <a:p>
            <a:pPr marL="109728" indent="0">
              <a:buNone/>
            </a:pPr>
            <a:r>
              <a:rPr lang="ru-RU" dirty="0" smtClean="0"/>
              <a:t>-«Л</a:t>
            </a:r>
            <a:r>
              <a:rPr lang="ru-RU" b="1" dirty="0" smtClean="0"/>
              <a:t>озу </a:t>
            </a:r>
            <a:r>
              <a:rPr lang="ru-RU" b="1" dirty="0"/>
              <a:t>гораздо </a:t>
            </a:r>
            <a:r>
              <a:rPr lang="ru-RU" b="1" dirty="0" smtClean="0"/>
              <a:t>легче </a:t>
            </a:r>
            <a:r>
              <a:rPr lang="ru-RU" b="1" dirty="0" err="1"/>
              <a:t>перенесть</a:t>
            </a:r>
            <a:r>
              <a:rPr lang="ru-RU" b="1" dirty="0"/>
              <a:t> </a:t>
            </a:r>
            <a:endParaRPr lang="ru-RU" b="1" dirty="0" smtClean="0"/>
          </a:p>
          <a:p>
            <a:pPr marL="109728" indent="0">
              <a:buNone/>
            </a:pPr>
            <a:r>
              <a:rPr lang="ru-RU" dirty="0" smtClean="0"/>
              <a:t>на </a:t>
            </a:r>
            <a:r>
              <a:rPr lang="ru-RU" dirty="0"/>
              <a:t>грубом </a:t>
            </a:r>
            <a:r>
              <a:rPr lang="ru-RU" dirty="0" smtClean="0"/>
              <a:t>теле</a:t>
            </a:r>
            <a:r>
              <a:rPr lang="ru-RU" b="1" dirty="0" smtClean="0"/>
              <a:t>, чем </a:t>
            </a:r>
            <a:r>
              <a:rPr lang="ru-RU" b="1" dirty="0"/>
              <a:t>тонкое </a:t>
            </a:r>
            <a:endParaRPr lang="ru-RU" b="1" dirty="0" smtClean="0"/>
          </a:p>
          <a:p>
            <a:pPr marL="109728" indent="0">
              <a:buNone/>
            </a:pPr>
            <a:r>
              <a:rPr lang="ru-RU" b="1" dirty="0" smtClean="0"/>
              <a:t>страдание </a:t>
            </a:r>
            <a:r>
              <a:rPr lang="ru-RU" b="1" dirty="0"/>
              <a:t>в </a:t>
            </a:r>
            <a:r>
              <a:rPr lang="ru-RU" b="1" dirty="0" smtClean="0"/>
              <a:t>духе</a:t>
            </a:r>
            <a:r>
              <a:rPr lang="ru-RU" dirty="0"/>
              <a:t>;</a:t>
            </a:r>
            <a:endParaRPr lang="ru-RU" dirty="0" smtClean="0"/>
          </a:p>
          <a:p>
            <a:pPr marL="109728" indent="0">
              <a:buNone/>
            </a:pPr>
            <a:r>
              <a:rPr lang="ru-RU" b="1" dirty="0" smtClean="0"/>
              <a:t>-«Воину</a:t>
            </a:r>
            <a:r>
              <a:rPr lang="ru-RU" dirty="0" smtClean="0"/>
              <a:t> </a:t>
            </a:r>
            <a:r>
              <a:rPr lang="ru-RU" b="1" dirty="0" smtClean="0"/>
              <a:t>претерпеть </a:t>
            </a:r>
            <a:r>
              <a:rPr lang="ru-RU" b="1" dirty="0"/>
              <a:t>за свой </a:t>
            </a:r>
            <a:endParaRPr lang="ru-RU" b="1" dirty="0" smtClean="0"/>
          </a:p>
          <a:p>
            <a:pPr marL="109728" indent="0">
              <a:buNone/>
            </a:pPr>
            <a:r>
              <a:rPr lang="ru-RU" b="1" dirty="0" smtClean="0"/>
              <a:t>подвиг </a:t>
            </a:r>
          </a:p>
          <a:p>
            <a:pPr marL="109728" indent="0">
              <a:buNone/>
            </a:pPr>
            <a:r>
              <a:rPr lang="ru-RU" b="1" dirty="0" smtClean="0"/>
              <a:t>унижение </a:t>
            </a:r>
            <a:r>
              <a:rPr lang="ru-RU" b="1" dirty="0"/>
              <a:t>и раны </a:t>
            </a:r>
            <a:endParaRPr lang="ru-RU" b="1" dirty="0" smtClean="0"/>
          </a:p>
          <a:p>
            <a:pPr marL="109728" indent="0">
              <a:buNone/>
            </a:pPr>
            <a:r>
              <a:rPr lang="ru-RU" dirty="0" smtClean="0"/>
              <a:t>может быть гораздо </a:t>
            </a:r>
            <a:r>
              <a:rPr lang="ru-RU" b="1" dirty="0"/>
              <a:t>полезнее, </a:t>
            </a:r>
            <a:endParaRPr lang="ru-RU" b="1" dirty="0" smtClean="0"/>
          </a:p>
          <a:p>
            <a:pPr marL="109728" indent="0">
              <a:buNone/>
            </a:pPr>
            <a:r>
              <a:rPr lang="ru-RU" b="1" dirty="0" smtClean="0"/>
              <a:t>чем превозноситься </a:t>
            </a:r>
            <a:r>
              <a:rPr lang="ru-RU" b="1" dirty="0"/>
              <a:t>знаком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Владыка</a:t>
            </a:r>
            <a:endParaRPr lang="ru-RU" dirty="0"/>
          </a:p>
        </p:txBody>
      </p:sp>
      <p:pic>
        <p:nvPicPr>
          <p:cNvPr id="4" name="Picture 2" descr="C:\Users\Владимир\Desktop\282px-Bishop_Hermoge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149" y="1490868"/>
            <a:ext cx="2808312" cy="43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06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ru-RU" dirty="0" smtClean="0"/>
          </a:p>
          <a:p>
            <a:r>
              <a:rPr lang="ru-RU" i="1" dirty="0" smtClean="0"/>
              <a:t>«</a:t>
            </a:r>
            <a:r>
              <a:rPr lang="ru-RU" dirty="0" smtClean="0"/>
              <a:t>чтоб </a:t>
            </a:r>
            <a:r>
              <a:rPr lang="ru-RU" dirty="0"/>
              <a:t>никому не вышло ни малейшей </a:t>
            </a:r>
            <a:r>
              <a:rPr lang="ru-RU" dirty="0" smtClean="0"/>
              <a:t>неприятности”;</a:t>
            </a:r>
          </a:p>
          <a:p>
            <a:r>
              <a:rPr lang="ru-RU" dirty="0" smtClean="0"/>
              <a:t>сохранить </a:t>
            </a:r>
            <a:r>
              <a:rPr lang="ru-RU" dirty="0"/>
              <a:t>честь мундира и </a:t>
            </a:r>
            <a:r>
              <a:rPr lang="ru-RU" dirty="0" smtClean="0"/>
              <a:t>полка;</a:t>
            </a:r>
          </a:p>
          <a:p>
            <a:r>
              <a:rPr lang="ru-RU" dirty="0" smtClean="0"/>
              <a:t>боялись </a:t>
            </a:r>
            <a:r>
              <a:rPr lang="ru-RU" dirty="0"/>
              <a:t>за своё благополучие, за свою </a:t>
            </a:r>
            <a:r>
              <a:rPr lang="ru-RU" dirty="0" smtClean="0"/>
              <a:t>карьеру.</a:t>
            </a:r>
            <a:endParaRPr lang="ru-RU" dirty="0"/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Почему же героя наказали, а обманщика-офицера наградили?</a:t>
            </a:r>
          </a:p>
        </p:txBody>
      </p:sp>
    </p:spTree>
    <p:extLst>
      <p:ext uri="{BB962C8B-B14F-4D97-AF65-F5344CB8AC3E}">
        <p14:creationId xmlns:p14="http://schemas.microsoft.com/office/powerpoint/2010/main" val="24334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Почему воинское начальство сделало всё, чтобы скрыть происшествие от Николая I?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Picture 2" descr="C:\Users\Владимир\Desktop\Ник 1 в мундире Измайловского пол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989138"/>
            <a:ext cx="3168351" cy="453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Владимир\Desktop\11ofo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752" y="2074811"/>
            <a:ext cx="4680520" cy="449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644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Николай </a:t>
            </a:r>
            <a:r>
              <a:rPr lang="ru-RU" dirty="0" smtClean="0">
                <a:effectLst/>
              </a:rPr>
              <a:t>I </a:t>
            </a:r>
            <a:r>
              <a:rPr lang="ru-RU" dirty="0" smtClean="0"/>
              <a:t>– НИКОЛАЙ ПАЛКИН</a:t>
            </a:r>
            <a:endParaRPr lang="ru-RU" dirty="0"/>
          </a:p>
        </p:txBody>
      </p:sp>
      <p:pic>
        <p:nvPicPr>
          <p:cNvPr id="4" name="Picture 2" descr="C:\Users\Владимир\Desktop\0008-006-Tolstoj-Posle-bala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20080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814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 </a:t>
            </a:r>
            <a:r>
              <a:rPr lang="ru-RU" dirty="0"/>
              <a:t>кому из героев эти слова относятся в прямом смысле, а к кому – в переносном</a:t>
            </a:r>
            <a:r>
              <a:rPr lang="ru-RU" dirty="0" smtClean="0"/>
              <a:t>?</a:t>
            </a:r>
          </a:p>
          <a:p>
            <a:r>
              <a:rPr lang="ru-RU" dirty="0"/>
              <a:t>Кто же не сумел выйти сухим из воды и  испил чашу страдания и понёс наказание? 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означает фразеологизм «выйти сухим из воды»?</a:t>
            </a:r>
            <a:endParaRPr lang="ru-RU" dirty="0"/>
          </a:p>
        </p:txBody>
      </p:sp>
      <p:pic>
        <p:nvPicPr>
          <p:cNvPr id="4" name="Picture 3" descr="C:\Users\Владимир\Desktop\0022-017-Illjustratsija-k-rasskazuPosle-ba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65546"/>
            <a:ext cx="4752528" cy="274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347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1328"/>
            <a:ext cx="8003232" cy="4525963"/>
          </a:xfrm>
        </p:spPr>
        <p:txBody>
          <a:bodyPr/>
          <a:lstStyle/>
          <a:p>
            <a:r>
              <a:rPr lang="ru-RU" b="1" dirty="0"/>
              <a:t>Почему рассказ «Человек на часах»</a:t>
            </a:r>
            <a:r>
              <a:rPr lang="ru-RU" dirty="0"/>
              <a:t> </a:t>
            </a:r>
            <a:r>
              <a:rPr lang="ru-RU" b="1" dirty="0"/>
              <a:t>так называется? </a:t>
            </a:r>
            <a:endParaRPr lang="ru-RU" b="1" dirty="0" smtClean="0"/>
          </a:p>
          <a:p>
            <a:r>
              <a:rPr lang="ru-RU" dirty="0" smtClean="0"/>
              <a:t>Цель</a:t>
            </a:r>
            <a:r>
              <a:rPr lang="ru-RU" b="1" dirty="0" smtClean="0"/>
              <a:t>: найти ответ на данный вопрос.</a:t>
            </a:r>
            <a:endParaRPr lang="ru-RU" b="1" dirty="0"/>
          </a:p>
          <a:p>
            <a:pPr marL="137160" indent="0">
              <a:buNone/>
            </a:pPr>
            <a:endParaRPr lang="ru-RU" b="1" dirty="0" smtClean="0"/>
          </a:p>
          <a:p>
            <a:pPr marL="137160" indent="0">
              <a:buNone/>
            </a:pPr>
            <a:endParaRPr lang="ru-RU" b="1" dirty="0" smtClean="0"/>
          </a:p>
          <a:p>
            <a:pPr marL="137160" indent="0">
              <a:buNone/>
            </a:pPr>
            <a:endParaRPr lang="ru-RU" b="1" dirty="0"/>
          </a:p>
          <a:p>
            <a:pPr marL="137160" indent="0">
              <a:buNone/>
            </a:pPr>
            <a:endParaRPr lang="ru-RU" b="1" dirty="0" smtClean="0"/>
          </a:p>
          <a:p>
            <a:pPr marL="137160" indent="0">
              <a:buNone/>
            </a:pPr>
            <a:endParaRPr lang="ru-RU" b="1" dirty="0"/>
          </a:p>
          <a:p>
            <a:pPr marL="137160" indent="0">
              <a:buNone/>
            </a:pPr>
            <a:endParaRPr lang="ru-RU" b="1" dirty="0"/>
          </a:p>
          <a:p>
            <a:pPr marL="13716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Проблемный вопрос</a:t>
            </a:r>
            <a:endParaRPr lang="ru-RU" dirty="0"/>
          </a:p>
        </p:txBody>
      </p:sp>
      <p:pic>
        <p:nvPicPr>
          <p:cNvPr id="5" name="Picture 4" descr="i_gogol_3"/>
          <p:cNvPicPr>
            <a:picLocks noChangeAspect="1" noChangeArrowheads="1"/>
          </p:cNvPicPr>
          <p:nvPr/>
        </p:nvPicPr>
        <p:blipFill>
          <a:blip r:embed="rId2"/>
          <a:srcRect l="6961" t="11889" r="7192" b="15587"/>
          <a:stretch>
            <a:fillRect/>
          </a:stretch>
        </p:blipFill>
        <p:spPr bwMode="auto">
          <a:xfrm>
            <a:off x="2195736" y="2990439"/>
            <a:ext cx="3888432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813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Почему Постников понёс наказание, но остался доволен?</a:t>
            </a:r>
          </a:p>
          <a:p>
            <a:pPr marL="109728" indent="0">
              <a:buNone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Чем награждает солдата Свиньин?</a:t>
            </a:r>
          </a:p>
          <a:p>
            <a:pPr marL="109728" indent="0">
              <a:buNone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Как принимает награду Постников?</a:t>
            </a:r>
          </a:p>
          <a:p>
            <a:pPr marL="109728" indent="0">
              <a:buNone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Удивлены?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все довольны?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9809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5"/>
            <a:ext cx="7776864" cy="4968552"/>
          </a:xfrm>
          <a:effectLst>
            <a:softEdge rad="317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И </a:t>
            </a:r>
            <a:r>
              <a:rPr lang="ru-RU" dirty="0"/>
              <a:t>все </a:t>
            </a:r>
            <a:r>
              <a:rPr lang="ru-RU" dirty="0" smtClean="0"/>
              <a:t>довольны!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411830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Жизнь человека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4130811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Сахар и чай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3082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44008" y="1481328"/>
            <a:ext cx="4248472" cy="4525963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“</a:t>
            </a:r>
            <a:r>
              <a:rPr lang="ru-RU" dirty="0"/>
              <a:t>Я думаю, о тех смертных, которые любят добро просто для самого добра и не ожидают никаких наград за него… </a:t>
            </a:r>
            <a:r>
              <a:rPr lang="ru-RU" dirty="0" smtClean="0"/>
              <a:t>            Эти </a:t>
            </a:r>
            <a:r>
              <a:rPr lang="ru-RU" dirty="0"/>
              <a:t>прямые и надёжные люди тоже, мне кажется, должны быть вполне довольны святым порывом любви и не менее святым терпением смиренного героя моего точного и безыскусственного рассказа</a:t>
            </a:r>
            <a:r>
              <a:rPr lang="ru-RU" dirty="0" smtClean="0"/>
              <a:t>”.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автор относится к Постникову?</a:t>
            </a:r>
            <a:endParaRPr lang="ru-RU" dirty="0"/>
          </a:p>
        </p:txBody>
      </p:sp>
      <p:pic>
        <p:nvPicPr>
          <p:cNvPr id="4" name="Picture 2" descr="C:\Users\Владимир\Desktop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484785"/>
            <a:ext cx="3168353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880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Работа со справочным материалом</a:t>
            </a:r>
            <a:endParaRPr lang="ru-RU" dirty="0"/>
          </a:p>
          <a:p>
            <a:r>
              <a:rPr lang="ru-RU" dirty="0"/>
              <a:t>Известный филолог и писатель В.И. Даль в своём словаре так определяет понятие «</a:t>
            </a:r>
            <a:r>
              <a:rPr lang="ru-RU" dirty="0">
                <a:solidFill>
                  <a:srgbClr val="FF0000"/>
                </a:solidFill>
              </a:rPr>
              <a:t>человек</a:t>
            </a:r>
            <a:r>
              <a:rPr lang="ru-RU" dirty="0"/>
              <a:t>»:</a:t>
            </a:r>
          </a:p>
          <a:p>
            <a:pPr lvl="0"/>
            <a:r>
              <a:rPr lang="ru-RU" dirty="0"/>
              <a:t>Высшее из земных созданий, одарённое разумом, свободной волей, речью, совестью, сердцем.</a:t>
            </a:r>
          </a:p>
          <a:p>
            <a:pPr lvl="0"/>
            <a:r>
              <a:rPr lang="ru-RU" dirty="0"/>
              <a:t>Служитель, прислуга, лакей (Эй, человек, подать трубку!).</a:t>
            </a:r>
          </a:p>
          <a:p>
            <a:pPr lvl="0"/>
            <a:r>
              <a:rPr lang="ru-RU" dirty="0"/>
              <a:t>Юродивый, пророк, избранник (Божий человек Алексей, святой).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700" dirty="0" smtClean="0"/>
              <a:t/>
            </a:r>
            <a:br>
              <a:rPr lang="ru-RU" sz="3700" dirty="0" smtClean="0"/>
            </a:br>
            <a:r>
              <a:rPr lang="ru-RU" sz="3700" dirty="0" smtClean="0"/>
              <a:t>Почему  же автор </a:t>
            </a:r>
            <a:r>
              <a:rPr lang="ru-RU" sz="3700" dirty="0"/>
              <a:t>изменил </a:t>
            </a:r>
            <a:r>
              <a:rPr lang="ru-RU" sz="3700" dirty="0" smtClean="0"/>
              <a:t> </a:t>
            </a:r>
            <a:r>
              <a:rPr lang="ru-RU" sz="3700" dirty="0"/>
              <a:t>название рассказа?</a:t>
            </a:r>
            <a:br>
              <a:rPr lang="ru-RU" sz="3700" dirty="0"/>
            </a:br>
            <a:endParaRPr lang="ru-RU" sz="3700" dirty="0"/>
          </a:p>
        </p:txBody>
      </p:sp>
    </p:spTree>
    <p:extLst>
      <p:ext uri="{BB962C8B-B14F-4D97-AF65-F5344CB8AC3E}">
        <p14:creationId xmlns:p14="http://schemas.microsoft.com/office/powerpoint/2010/main" val="20746170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dirty="0"/>
              <a:t>Главное слово в этом названии – «человек», не солдат, не караульный, а </a:t>
            </a:r>
            <a:r>
              <a:rPr lang="ru-RU" dirty="0">
                <a:solidFill>
                  <a:srgbClr val="FF0000"/>
                </a:solidFill>
              </a:rPr>
              <a:t>Человек</a:t>
            </a:r>
            <a:r>
              <a:rPr lang="ru-RU" dirty="0"/>
              <a:t>. </a:t>
            </a:r>
          </a:p>
          <a:p>
            <a:pPr marL="109728" indent="0">
              <a:buNone/>
            </a:pPr>
            <a:r>
              <a:rPr lang="ru-RU" dirty="0" smtClean="0"/>
              <a:t>Постников проявил </a:t>
            </a:r>
          </a:p>
          <a:p>
            <a:pPr marL="109728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самоотверженность</a:t>
            </a:r>
            <a:r>
              <a:rPr lang="ru-RU" dirty="0"/>
              <a:t>, </a:t>
            </a:r>
            <a:endParaRPr lang="ru-RU" dirty="0" smtClean="0"/>
          </a:p>
          <a:p>
            <a:pPr marL="109728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со-страдание</a:t>
            </a:r>
            <a:r>
              <a:rPr lang="ru-RU" dirty="0"/>
              <a:t>, </a:t>
            </a:r>
            <a:endParaRPr lang="ru-RU" dirty="0" smtClean="0"/>
          </a:p>
          <a:p>
            <a:pPr marL="109728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со-чувствие</a:t>
            </a:r>
            <a:r>
              <a:rPr lang="ru-RU" dirty="0" smtClean="0"/>
              <a:t>.</a:t>
            </a:r>
          </a:p>
          <a:p>
            <a:pPr marL="109728" indent="0">
              <a:buNone/>
            </a:pPr>
            <a:r>
              <a:rPr lang="ru-RU" dirty="0" smtClean="0"/>
              <a:t>ОН сделал </a:t>
            </a:r>
            <a:r>
              <a:rPr lang="ru-RU" dirty="0"/>
              <a:t>нелёгкий выбор, действовал по велению сердца, Божьим заповедям. Даже стоя на часах, солдат Постников </a:t>
            </a:r>
            <a:r>
              <a:rPr lang="ru-RU" dirty="0">
                <a:solidFill>
                  <a:srgbClr val="FF0000"/>
                </a:solidFill>
              </a:rPr>
              <a:t>оставался Человеком</a:t>
            </a:r>
            <a:r>
              <a:rPr lang="ru-RU" dirty="0"/>
              <a:t>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Автор </a:t>
            </a:r>
            <a:r>
              <a:rPr lang="ru-RU" dirty="0">
                <a:effectLst/>
              </a:rPr>
              <a:t>изменил смысл названия </a:t>
            </a:r>
            <a:r>
              <a:rPr lang="ru-RU" dirty="0" smtClean="0">
                <a:effectLst/>
              </a:rPr>
              <a:t>рассказа!</a:t>
            </a:r>
            <a:r>
              <a:rPr lang="ru-RU" i="1" dirty="0">
                <a:effectLst/>
              </a:rPr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2732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Право выбора есть у каждого </a:t>
            </a:r>
            <a:r>
              <a:rPr lang="ru-RU" dirty="0"/>
              <a:t>человека. Он его делает в зависимости от своих нравственных принципов</a:t>
            </a:r>
            <a:r>
              <a:rPr lang="ru-RU" dirty="0" smtClean="0"/>
              <a:t>.</a:t>
            </a:r>
          </a:p>
          <a:p>
            <a:pPr marL="109728" indent="0">
              <a:buNone/>
            </a:pPr>
            <a:endParaRPr lang="ru-RU" dirty="0"/>
          </a:p>
          <a:p>
            <a:r>
              <a:rPr lang="ru-RU" b="1" dirty="0"/>
              <a:t>Чей поступок автор считает нравственным?  </a:t>
            </a:r>
            <a:endParaRPr lang="ru-RU" b="1" dirty="0" smtClean="0"/>
          </a:p>
          <a:p>
            <a:r>
              <a:rPr lang="ru-RU" b="1" dirty="0" smtClean="0"/>
              <a:t>Прошли  </a:t>
            </a:r>
            <a:r>
              <a:rPr lang="ru-RU" b="1" dirty="0"/>
              <a:t>проверку на человечность другие персонажи рассказа “Человек на часах”?</a:t>
            </a:r>
          </a:p>
          <a:p>
            <a:endParaRPr lang="ru-RU" dirty="0"/>
          </a:p>
          <a:p>
            <a:r>
              <a:rPr lang="ru-RU" b="1" dirty="0"/>
              <a:t>Вывод: </a:t>
            </a:r>
            <a:r>
              <a:rPr lang="ru-RU" dirty="0"/>
              <a:t>в государстве, построенном на насилии и страхе, люди перестают понимать, где добро, а где зло. Человек перестаёт быть личностью.  Для автора и для нас с вами важно, чтоб “</a:t>
            </a:r>
            <a:r>
              <a:rPr lang="ru-RU" dirty="0">
                <a:solidFill>
                  <a:srgbClr val="FF0000"/>
                </a:solidFill>
              </a:rPr>
              <a:t>в человеке человеческое восторжествовало</a:t>
            </a:r>
            <a:r>
              <a:rPr lang="ru-RU" dirty="0"/>
              <a:t>”. 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бы вы поступили на месте Постникова?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7761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b="1" dirty="0"/>
              <a:t>Праведник</a:t>
            </a:r>
            <a:r>
              <a:rPr lang="ru-RU" dirty="0"/>
              <a:t> – тот, кто в своих действиях руководствуется принципами справедливости, честности, не нарушает правил нравственности </a:t>
            </a:r>
            <a:r>
              <a:rPr lang="ru-RU" i="1" dirty="0"/>
              <a:t>(Академический Словарь русского языка);</a:t>
            </a:r>
            <a:r>
              <a:rPr lang="ru-RU" dirty="0"/>
              <a:t> </a:t>
            </a:r>
            <a:endParaRPr lang="ru-RU" dirty="0" smtClean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“…</a:t>
            </a:r>
            <a:r>
              <a:rPr lang="ru-RU" dirty="0"/>
              <a:t>во всем по закону Божьему поступающий, </a:t>
            </a:r>
            <a:r>
              <a:rPr lang="ru-RU" dirty="0" err="1"/>
              <a:t>безгрешник</a:t>
            </a:r>
            <a:r>
              <a:rPr lang="ru-RU" dirty="0"/>
              <a:t>” </a:t>
            </a:r>
            <a:r>
              <a:rPr lang="ru-RU" i="1" dirty="0"/>
              <a:t>(Толковый словарь живого великорусского языка В. И. Даля)</a:t>
            </a:r>
            <a:endParaRPr lang="ru-RU" dirty="0"/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 Можно ли назвать героя праведником?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075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ru-RU" dirty="0"/>
              <a:t>События происходят на Святки – от Рождества до Крещения Христова.</a:t>
            </a:r>
          </a:p>
          <a:p>
            <a:pPr marL="109728" indent="0">
              <a:buNone/>
            </a:pPr>
            <a:r>
              <a:rPr lang="ru-RU" dirty="0"/>
              <a:t>В центре его- тема самоотверженного спасения на воде(чудо) – постничества.</a:t>
            </a:r>
          </a:p>
          <a:p>
            <a:pPr marL="109728" indent="0">
              <a:buNone/>
            </a:pPr>
            <a:r>
              <a:rPr lang="ru-RU" dirty="0"/>
              <a:t>Постников герой-праведник, сделавший </a:t>
            </a:r>
            <a:r>
              <a:rPr lang="ru-RU" dirty="0" smtClean="0"/>
              <a:t>правильный </a:t>
            </a:r>
            <a:r>
              <a:rPr lang="ru-RU" dirty="0"/>
              <a:t>выбор в сложной внутренней борьбе между долгом и состраданием.                       Стал спасителем «живой души», окунувшись в иорданскую прорубь вместе со спасённым. Претерпел страдания, но зато остался чист душой. Воплотил в себе идеал христианской любви к ближнему.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«Человек на часах» - святочный рассказ (крещенский)</a:t>
            </a:r>
          </a:p>
        </p:txBody>
      </p:sp>
    </p:spTree>
    <p:extLst>
      <p:ext uri="{BB962C8B-B14F-4D97-AF65-F5344CB8AC3E}">
        <p14:creationId xmlns:p14="http://schemas.microsoft.com/office/powerpoint/2010/main" val="1361881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Автор в рассказе осуждает…</a:t>
            </a:r>
          </a:p>
          <a:p>
            <a:r>
              <a:rPr lang="ru-RU" dirty="0"/>
              <a:t>Автор доволен тем, что…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Подумайте и продолжите предложения</a:t>
            </a:r>
          </a:p>
        </p:txBody>
      </p:sp>
      <p:pic>
        <p:nvPicPr>
          <p:cNvPr id="5" name="Picture 2" descr="C:\Users\Владимир\Desktop\_big_1361006537.jpg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32856"/>
            <a:ext cx="325070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6108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 Оцените ваше участие в работе на уроке.</a:t>
            </a:r>
          </a:p>
          <a:p>
            <a:pPr marL="109728" indent="0">
              <a:buNone/>
            </a:pPr>
            <a:endParaRPr lang="ru-RU" dirty="0"/>
          </a:p>
          <a:p>
            <a:r>
              <a:rPr lang="ru-RU" dirty="0"/>
              <a:t>- Какое открытие в себе сегодня на уроке вы сделали?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Подведём итоги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473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250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Сумел автор вас удивить названием? </a:t>
            </a:r>
            <a:endParaRPr lang="ru-RU" dirty="0" smtClean="0"/>
          </a:p>
          <a:p>
            <a:r>
              <a:rPr lang="ru-RU" dirty="0" smtClean="0"/>
              <a:t>Какие </a:t>
            </a:r>
            <a:r>
              <a:rPr lang="ru-RU" dirty="0"/>
              <a:t>догадки у вас </a:t>
            </a:r>
            <a:r>
              <a:rPr lang="ru-RU" dirty="0" smtClean="0"/>
              <a:t>возникли?</a:t>
            </a:r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      Вы </a:t>
            </a:r>
            <a:r>
              <a:rPr lang="ru-RU" dirty="0"/>
              <a:t>удивитесь ещё больше, когда узнаете, что впервые рассказ Лескова «Человек на часах» был опубликован в журнале «Русская мысль» в 1887 году под заглавием «Спасение погибавшего</a:t>
            </a:r>
            <a:r>
              <a:rPr lang="ru-RU" dirty="0" smtClean="0"/>
              <a:t>».</a:t>
            </a:r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  </a:t>
            </a:r>
            <a:r>
              <a:rPr lang="ru-RU" dirty="0"/>
              <a:t>Поэтому возникает ещё вопрос.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  Какой</a:t>
            </a:r>
            <a:r>
              <a:rPr lang="ru-RU" dirty="0"/>
              <a:t>?</a:t>
            </a:r>
          </a:p>
          <a:p>
            <a:pPr marL="13716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Тайна названия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97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написать ответ на 1 из вопросов: </a:t>
            </a:r>
          </a:p>
          <a:p>
            <a:r>
              <a:rPr lang="ru-RU" dirty="0"/>
              <a:t>В чём смысл заглавия рассказа Н.С</a:t>
            </a:r>
            <a:r>
              <a:rPr lang="ru-RU" dirty="0" smtClean="0"/>
              <a:t>. Лескова </a:t>
            </a:r>
            <a:r>
              <a:rPr lang="ru-RU" dirty="0"/>
              <a:t>«Человек на часах»?»</a:t>
            </a:r>
          </a:p>
          <a:p>
            <a:r>
              <a:rPr lang="ru-RU" dirty="0"/>
              <a:t>или </a:t>
            </a:r>
          </a:p>
          <a:p>
            <a:r>
              <a:rPr lang="ru-RU" dirty="0"/>
              <a:t>Что, на ваш взгляд, устарело в рассказе, а что сохранило своё значение?</a:t>
            </a:r>
          </a:p>
          <a:p>
            <a:r>
              <a:rPr lang="ru-RU" dirty="0"/>
              <a:t>или</a:t>
            </a:r>
          </a:p>
          <a:p>
            <a:r>
              <a:rPr lang="ru-RU" dirty="0"/>
              <a:t>– Случайно ли автор дал  герою фамилию “Постников”? 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Домашнее </a:t>
            </a:r>
            <a:r>
              <a:rPr lang="ru-RU" dirty="0">
                <a:effectLst/>
              </a:rPr>
              <a:t>задание (дифференцированное): </a:t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3787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Спасибо за работу!</a:t>
            </a:r>
            <a:endParaRPr lang="ru-RU" dirty="0"/>
          </a:p>
        </p:txBody>
      </p:sp>
      <p:pic>
        <p:nvPicPr>
          <p:cNvPr id="5" name="Picture 2" descr="C:\Users\Владимир\Desktop\WikWigExtra5-Bogolubow-lyzwy-w-Petersburg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8229600" cy="458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dirty="0" smtClean="0"/>
              <a:t>Кем бы ты ни стал в будущем, главное – оставайся человеком!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790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/>
              <a:t>   И </a:t>
            </a:r>
            <a:r>
              <a:rPr lang="ru-RU" dirty="0"/>
              <a:t>на этот вопрос мы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сможем </a:t>
            </a:r>
            <a:r>
              <a:rPr lang="ru-RU" dirty="0"/>
              <a:t>ответить в </a:t>
            </a:r>
            <a:r>
              <a:rPr lang="ru-RU" dirty="0" smtClean="0"/>
              <a:t>конце</a:t>
            </a:r>
          </a:p>
          <a:p>
            <a:pPr marL="137160" indent="0">
              <a:buNone/>
            </a:pPr>
            <a:r>
              <a:rPr lang="ru-RU" dirty="0" smtClean="0"/>
              <a:t> </a:t>
            </a:r>
            <a:r>
              <a:rPr lang="ru-RU" dirty="0"/>
              <a:t>урока, когда </a:t>
            </a:r>
            <a:r>
              <a:rPr lang="ru-RU" dirty="0" smtClean="0"/>
              <a:t>разберёмся</a:t>
            </a:r>
          </a:p>
          <a:p>
            <a:pPr marL="137160" indent="0">
              <a:buNone/>
            </a:pPr>
            <a:r>
              <a:rPr lang="ru-RU" dirty="0" smtClean="0"/>
              <a:t> </a:t>
            </a:r>
            <a:r>
              <a:rPr lang="ru-RU" dirty="0"/>
              <a:t>в прочитанном. </a:t>
            </a: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r>
              <a:rPr lang="ru-RU" dirty="0" smtClean="0"/>
              <a:t>  Если </a:t>
            </a:r>
            <a:r>
              <a:rPr lang="ru-RU" dirty="0"/>
              <a:t>автор  изменил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название</a:t>
            </a:r>
            <a:r>
              <a:rPr lang="ru-RU" dirty="0"/>
              <a:t>, значит,  в нём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заключён </a:t>
            </a:r>
            <a:r>
              <a:rPr lang="ru-RU" dirty="0"/>
              <a:t>важный смысл! </a:t>
            </a:r>
            <a:endParaRPr lang="ru-RU" dirty="0" smtClean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Почему автор изменил </a:t>
            </a:r>
            <a:r>
              <a:rPr lang="ru-RU" dirty="0" smtClean="0">
                <a:effectLst/>
              </a:rPr>
              <a:t>заглавие</a:t>
            </a:r>
            <a:r>
              <a:rPr lang="ru-RU" dirty="0">
                <a:effectLst/>
              </a:rPr>
              <a:t>?</a:t>
            </a:r>
            <a:endParaRPr lang="ru-RU" dirty="0"/>
          </a:p>
        </p:txBody>
      </p:sp>
      <p:pic>
        <p:nvPicPr>
          <p:cNvPr id="4" name="Picture 2" descr="http://www.knigamira.com/wa-data/public/blog/img/%D0%9B%D0%B5%D1%81%D0%BA%D0%BE%D0%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064" y="1470518"/>
            <a:ext cx="3096343" cy="4525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223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endParaRPr lang="ru-RU" dirty="0" smtClean="0"/>
          </a:p>
          <a:p>
            <a:r>
              <a:rPr lang="ru-RU" dirty="0"/>
              <a:t>Когда  </a:t>
            </a:r>
            <a:r>
              <a:rPr lang="ru-RU" dirty="0" smtClean="0"/>
              <a:t>и  где</a:t>
            </a:r>
          </a:p>
          <a:p>
            <a:pPr marL="109728" indent="0">
              <a:buNone/>
            </a:pPr>
            <a:r>
              <a:rPr lang="ru-RU" dirty="0" smtClean="0"/>
              <a:t>происходит </a:t>
            </a:r>
          </a:p>
          <a:p>
            <a:pPr marL="109728" indent="0">
              <a:buNone/>
            </a:pPr>
            <a:r>
              <a:rPr lang="ru-RU" dirty="0" smtClean="0"/>
              <a:t>действие </a:t>
            </a:r>
          </a:p>
          <a:p>
            <a:pPr marL="109728" indent="0">
              <a:buNone/>
            </a:pPr>
            <a:r>
              <a:rPr lang="ru-RU" dirty="0" smtClean="0"/>
              <a:t>в </a:t>
            </a:r>
            <a:r>
              <a:rPr lang="ru-RU" dirty="0"/>
              <a:t>рассказе? </a:t>
            </a:r>
          </a:p>
          <a:p>
            <a:pPr marL="109728" lvl="0" indent="0">
              <a:buNone/>
            </a:pPr>
            <a:endParaRPr lang="ru-RU" dirty="0" smtClean="0"/>
          </a:p>
          <a:p>
            <a:pPr lvl="0"/>
            <a:r>
              <a:rPr lang="ru-RU" dirty="0"/>
              <a:t>Каков сюжет  </a:t>
            </a:r>
          </a:p>
          <a:p>
            <a:pPr marL="109728" lvl="0" indent="0">
              <a:buNone/>
            </a:pPr>
            <a:r>
              <a:rPr lang="ru-RU" dirty="0"/>
              <a:t>произведения? </a:t>
            </a:r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37160" indent="0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Тема: Смысл </a:t>
            </a:r>
            <a:r>
              <a:rPr lang="ru-RU" dirty="0"/>
              <a:t>названия рассказа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Н.С. </a:t>
            </a:r>
            <a:r>
              <a:rPr lang="ru-RU" dirty="0"/>
              <a:t>Лескова </a:t>
            </a:r>
            <a:r>
              <a:rPr lang="ru-RU" dirty="0" smtClean="0"/>
              <a:t>«Человек </a:t>
            </a:r>
            <a:r>
              <a:rPr lang="ru-RU" dirty="0"/>
              <a:t>на </a:t>
            </a:r>
            <a:r>
              <a:rPr lang="ru-RU" dirty="0" smtClean="0"/>
              <a:t>часах»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2" descr="http://www.artmuseum.lg.ua/pics/catalog/3352gr-s.jpg"/>
          <p:cNvPicPr>
            <a:picLocks noChangeAspect="1" noChangeArrowheads="1"/>
          </p:cNvPicPr>
          <p:nvPr/>
        </p:nvPicPr>
        <p:blipFill>
          <a:blip r:embed="rId2"/>
          <a:srcRect t="8949" b="11629"/>
          <a:stretch>
            <a:fillRect/>
          </a:stretch>
        </p:blipFill>
        <p:spPr bwMode="auto">
          <a:xfrm>
            <a:off x="4139952" y="1700808"/>
            <a:ext cx="4752528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742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Сюжет рассказа</a:t>
            </a:r>
            <a:endParaRPr lang="ru-RU" dirty="0"/>
          </a:p>
        </p:txBody>
      </p:sp>
      <p:sp>
        <p:nvSpPr>
          <p:cNvPr id="4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Действие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происходит в Петербурге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зимой 1839 года.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Рядовой Постников, нёсший службу на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посту у Невы перед Зимним дворцом,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слышит крики утопающего о помощи.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Но он в карауле!</a:t>
            </a: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долгих колебаний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солдат решается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оставить пост и спасти человека.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Проезжавший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мимо офицер инвалидной команды забрал пострадавшего и объявил себя его спасителем, чтобы получить награду.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Постникова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же приговорили к наказанию розгами за нарушение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караульного устава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62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4122"/>
          </a:xfrm>
        </p:spPr>
        <p:txBody>
          <a:bodyPr>
            <a:normAutofit/>
          </a:bodyPr>
          <a:lstStyle/>
          <a:p>
            <a:r>
              <a:rPr lang="ru-RU" dirty="0" smtClean="0"/>
              <a:t>      Кто такой Постников?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21122541">
            <a:off x="1194121" y="2841563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:\Users\Владимир\Desktop\24306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345638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1318069"/>
            <a:ext cx="40454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– </a:t>
            </a:r>
            <a:r>
              <a:rPr lang="ru-RU" b="1" dirty="0"/>
              <a:t>Случайно ли автор даёт герою  фамилию Постников</a:t>
            </a:r>
            <a:r>
              <a:rPr lang="ru-RU" b="1" dirty="0" smtClean="0"/>
              <a:t>?</a:t>
            </a:r>
          </a:p>
          <a:p>
            <a:endParaRPr lang="ru-RU" b="1" dirty="0"/>
          </a:p>
          <a:p>
            <a:r>
              <a:rPr lang="ru-RU" dirty="0"/>
              <a:t>В словаре </a:t>
            </a:r>
            <a:r>
              <a:rPr lang="ru-RU" dirty="0" err="1"/>
              <a:t>В.И.Даля</a:t>
            </a:r>
            <a:r>
              <a:rPr lang="ru-RU" dirty="0"/>
              <a:t> “пост” имеет несколько значений: место, должность, караул, а также воздержание от скоромной пищи. 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– </a:t>
            </a:r>
            <a:r>
              <a:rPr lang="ru-RU" b="1" dirty="0"/>
              <a:t>Какие значения отражает фамилия героя?</a:t>
            </a:r>
          </a:p>
        </p:txBody>
      </p:sp>
    </p:spTree>
    <p:extLst>
      <p:ext uri="{BB962C8B-B14F-4D97-AF65-F5344CB8AC3E}">
        <p14:creationId xmlns:p14="http://schemas.microsoft.com/office/powerpoint/2010/main" val="370762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трелка вправо 18"/>
          <p:cNvSpPr/>
          <p:nvPr/>
        </p:nvSpPr>
        <p:spPr>
          <a:xfrm rot="3074975">
            <a:off x="5420454" y="4447946"/>
            <a:ext cx="792088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3271306" y="2368132"/>
            <a:ext cx="2418840" cy="1970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2017685">
            <a:off x="5328083" y="1007396"/>
            <a:ext cx="792088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8408225">
            <a:off x="2793290" y="1024057"/>
            <a:ext cx="792088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2000671" y="2139083"/>
            <a:ext cx="792088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6075805" y="2107054"/>
            <a:ext cx="792088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7952804">
            <a:off x="2885661" y="4474880"/>
            <a:ext cx="792088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89334" y="404664"/>
            <a:ext cx="2534794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Постников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59632" y="1437002"/>
            <a:ext cx="2534794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роисхождение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4048" y="1437005"/>
            <a:ext cx="2534794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Воинское звание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1705" y="3676083"/>
            <a:ext cx="2534794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Характер/качества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77672" y="2670889"/>
            <a:ext cx="1569662" cy="7463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28266" y="4935498"/>
            <a:ext cx="1569662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24128" y="2625137"/>
            <a:ext cx="1569662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344513" y="4917530"/>
            <a:ext cx="1569662" cy="8342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?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7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</TotalTime>
  <Words>1423</Words>
  <Application>Microsoft Office PowerPoint</Application>
  <PresentationFormat>Экран (4:3)</PresentationFormat>
  <Paragraphs>264</Paragraphs>
  <Slides>41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0" baseType="lpstr">
      <vt:lpstr>BatangChe</vt:lpstr>
      <vt:lpstr>Arabic Typesetting</vt:lpstr>
      <vt:lpstr>Arial</vt:lpstr>
      <vt:lpstr>Calibri</vt:lpstr>
      <vt:lpstr>Lucida Sans Unicode</vt:lpstr>
      <vt:lpstr>Verdana</vt:lpstr>
      <vt:lpstr>Wingdings 2</vt:lpstr>
      <vt:lpstr>Wingdings 3</vt:lpstr>
      <vt:lpstr>Открытая</vt:lpstr>
      <vt:lpstr>Рассказ  Н.С. Лескова "Человек на часах"</vt:lpstr>
      <vt:lpstr>         "Человек на часах"</vt:lpstr>
      <vt:lpstr>       Проблемный вопрос</vt:lpstr>
      <vt:lpstr>         Тайна названия</vt:lpstr>
      <vt:lpstr>Почему автор изменил заглавие?</vt:lpstr>
      <vt:lpstr> Тема: Смысл названия рассказа   Н.С. Лескова «Человек на часах» </vt:lpstr>
      <vt:lpstr>             Сюжет рассказа</vt:lpstr>
      <vt:lpstr>      Кто такой Постников?</vt:lpstr>
      <vt:lpstr>Презентация PowerPoint</vt:lpstr>
      <vt:lpstr>Презентация PowerPoint</vt:lpstr>
      <vt:lpstr>Что чувствовал Постников, слыша крики тонущего?</vt:lpstr>
      <vt:lpstr>        Как человек</vt:lpstr>
      <vt:lpstr>               Как солдат</vt:lpstr>
      <vt:lpstr>Сформулируйте проблему, вставшую перед Постниковым </vt:lpstr>
      <vt:lpstr>         Проблема нравственного выбора между чувством и долгом </vt:lpstr>
      <vt:lpstr>Прав ли Постников, покинувший свой   пост и спасший человека?</vt:lpstr>
      <vt:lpstr>Прав ли Постников, покинувший свой   пост и спасший человека?</vt:lpstr>
      <vt:lpstr>Чего достоин Постников: наказания или поощрения?</vt:lpstr>
      <vt:lpstr>Презентация PowerPoint</vt:lpstr>
      <vt:lpstr>Кто и как отнесся к поступку Постникова?</vt:lpstr>
      <vt:lpstr>Кто и как отнесся к поступку Постникова?</vt:lpstr>
      <vt:lpstr>Капитан  Николай Иванович Миллер</vt:lpstr>
      <vt:lpstr>     Подполковник Свиньин</vt:lpstr>
      <vt:lpstr>Обер-полицмейстер Кокошкин</vt:lpstr>
      <vt:lpstr>Владыка</vt:lpstr>
      <vt:lpstr>Почему же героя наказали, а обманщика-офицера наградили?</vt:lpstr>
      <vt:lpstr>Почему воинское начальство сделало всё, чтобы скрыть происшествие от Николая I? </vt:lpstr>
      <vt:lpstr>  Николай I – НИКОЛАЙ ПАЛКИН</vt:lpstr>
      <vt:lpstr>Что означает фразеологизм «выйти сухим из воды»?</vt:lpstr>
      <vt:lpstr>И все довольны?</vt:lpstr>
      <vt:lpstr>            И все довольны!</vt:lpstr>
      <vt:lpstr>Как автор относится к Постникову?</vt:lpstr>
      <vt:lpstr> Почему  же автор изменил  название рассказа? </vt:lpstr>
      <vt:lpstr>Автор изменил смысл названия рассказа! </vt:lpstr>
      <vt:lpstr>Как бы вы поступили на месте Постникова?</vt:lpstr>
      <vt:lpstr> Можно ли назвать героя праведником? </vt:lpstr>
      <vt:lpstr>«Человек на часах» - святочный рассказ (крещенский)</vt:lpstr>
      <vt:lpstr>Подумайте и продолжите предложения</vt:lpstr>
      <vt:lpstr>Подведём итоги</vt:lpstr>
      <vt:lpstr> Домашнее задание (дифференцированное):  </vt:lpstr>
      <vt:lpstr>           Спасибо за работу!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Смысл названия рассказа  Н.С. Лескова "Человек на часах"</dc:title>
  <dc:creator>Н</dc:creator>
  <cp:lastModifiedBy>Н</cp:lastModifiedBy>
  <cp:revision>172</cp:revision>
  <dcterms:created xsi:type="dcterms:W3CDTF">2018-01-13T19:22:27Z</dcterms:created>
  <dcterms:modified xsi:type="dcterms:W3CDTF">2018-10-31T16:52:51Z</dcterms:modified>
</cp:coreProperties>
</file>