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wot-analiz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SWOT-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анализ гостиницы «Олимп»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464591"/>
          <a:ext cx="8100392" cy="5399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0392"/>
              </a:tblGrid>
              <a:tr h="57101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Segoe Print" pitchFamily="2" charset="0"/>
                        </a:rPr>
                        <a:t>Сильные</a:t>
                      </a:r>
                      <a:r>
                        <a:rPr lang="ru-RU" sz="2400" baseline="0" dirty="0" smtClean="0">
                          <a:latin typeface="Segoe Print" pitchFamily="2" charset="0"/>
                        </a:rPr>
                        <a:t> стороны</a:t>
                      </a:r>
                      <a:endParaRPr lang="ru-RU" sz="2400" dirty="0">
                        <a:latin typeface="Segoe Print" pitchFamily="2" charset="0"/>
                      </a:endParaRPr>
                    </a:p>
                  </a:txBody>
                  <a:tcPr/>
                </a:tc>
              </a:tr>
              <a:tr h="57101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Высокая квалификация работников</a:t>
                      </a:r>
                      <a:endParaRPr lang="ru-RU" sz="2000" dirty="0"/>
                    </a:p>
                  </a:txBody>
                  <a:tcPr/>
                </a:tc>
              </a:tr>
              <a:tr h="57101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Гибкая ценовая политика</a:t>
                      </a:r>
                      <a:endParaRPr lang="ru-RU" sz="2000" dirty="0"/>
                    </a:p>
                  </a:txBody>
                  <a:tcPr/>
                </a:tc>
              </a:tr>
              <a:tr h="57101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Достаточно низкая средняя цена номера в сутки</a:t>
                      </a:r>
                      <a:endParaRPr lang="ru-RU" sz="2000" dirty="0"/>
                    </a:p>
                  </a:txBody>
                  <a:tcPr/>
                </a:tc>
              </a:tr>
              <a:tr h="57101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Высокое качество услуг</a:t>
                      </a:r>
                      <a:endParaRPr lang="ru-RU" sz="2000" dirty="0"/>
                    </a:p>
                  </a:txBody>
                  <a:tcPr/>
                </a:tc>
              </a:tr>
              <a:tr h="69816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Обучение персонала раз в год (приглашают специально обученного человека)</a:t>
                      </a:r>
                      <a:endParaRPr lang="ru-RU" sz="2000" dirty="0"/>
                    </a:p>
                  </a:txBody>
                  <a:tcPr/>
                </a:tc>
              </a:tr>
              <a:tr h="69816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Наличие множества</a:t>
                      </a:r>
                      <a:r>
                        <a:rPr lang="ru-RU" sz="2000" baseline="0" dirty="0" smtClean="0"/>
                        <a:t> дополнительных услуг(например,</a:t>
                      </a:r>
                      <a:r>
                        <a:rPr lang="en-US" sz="2000" baseline="0" dirty="0" smtClean="0"/>
                        <a:t>SPA-</a:t>
                      </a:r>
                      <a:r>
                        <a:rPr lang="ru-RU" sz="2000" baseline="0" dirty="0" smtClean="0"/>
                        <a:t>салон, кафе, тренажерный зал, бесплатный </a:t>
                      </a:r>
                      <a:r>
                        <a:rPr lang="en-US" sz="2000" baseline="0" dirty="0" err="1" smtClean="0"/>
                        <a:t>WiFi</a:t>
                      </a:r>
                      <a:r>
                        <a:rPr lang="en-US" sz="2000" baseline="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</a:tr>
              <a:tr h="57101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Постоянным гостям выдается дисконтная карта со</a:t>
                      </a:r>
                      <a:r>
                        <a:rPr lang="ru-RU" sz="2000" baseline="0" dirty="0" smtClean="0"/>
                        <a:t> скидкой </a:t>
                      </a:r>
                      <a:r>
                        <a:rPr lang="ru-RU" sz="2000" baseline="0" dirty="0" smtClean="0"/>
                        <a:t>10%</a:t>
                      </a:r>
                      <a:endParaRPr lang="ru-RU" sz="2000" dirty="0"/>
                    </a:p>
                  </a:txBody>
                  <a:tcPr/>
                </a:tc>
              </a:tr>
              <a:tr h="57101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Бонусная программа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-27384"/>
          <a:ext cx="8100392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0392"/>
              </a:tblGrid>
              <a:tr h="140434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400" dirty="0" smtClean="0">
                        <a:latin typeface="Segoe Print" pitchFamily="2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400" dirty="0" smtClean="0">
                          <a:latin typeface="Segoe Print" pitchFamily="2" charset="0"/>
                        </a:rPr>
                        <a:t>Слабые стороны</a:t>
                      </a:r>
                      <a:endParaRPr lang="ru-RU" sz="2400" dirty="0">
                        <a:latin typeface="Segoe Print" pitchFamily="2" charset="0"/>
                      </a:endParaRPr>
                    </a:p>
                  </a:txBody>
                  <a:tcPr/>
                </a:tc>
              </a:tr>
              <a:tr h="136341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/>
                        <a:t>Номера только одноместные</a:t>
                      </a:r>
                      <a:r>
                        <a:rPr lang="ru-RU" sz="2000" baseline="0" dirty="0" smtClean="0"/>
                        <a:t> и двухместные</a:t>
                      </a:r>
                      <a:endParaRPr lang="ru-RU" sz="2000" dirty="0"/>
                    </a:p>
                  </a:txBody>
                  <a:tcPr/>
                </a:tc>
              </a:tr>
              <a:tr h="136341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/>
                        <a:t>Низкое исследование рынка</a:t>
                      </a:r>
                      <a:endParaRPr lang="ru-RU" sz="2000" dirty="0"/>
                    </a:p>
                  </a:txBody>
                  <a:tcPr/>
                </a:tc>
              </a:tr>
              <a:tr h="136341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/>
                        <a:t>Расположение не в центре города</a:t>
                      </a:r>
                      <a:endParaRPr lang="ru-RU" sz="2000" dirty="0"/>
                    </a:p>
                  </a:txBody>
                  <a:tcPr/>
                </a:tc>
              </a:tr>
              <a:tr h="136341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 smtClean="0"/>
                        <a:t>Сезонность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2"/>
          <a:ext cx="8028384" cy="6858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8384"/>
              </a:tblGrid>
              <a:tr h="975454"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Segoe Print" pitchFamily="2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Segoe Print" pitchFamily="2" charset="0"/>
                        </a:rPr>
                        <a:t>Возможности</a:t>
                      </a:r>
                      <a:endParaRPr lang="ru-RU" sz="2400" dirty="0">
                        <a:latin typeface="Segoe Print" pitchFamily="2" charset="0"/>
                      </a:endParaRPr>
                    </a:p>
                  </a:txBody>
                  <a:tcPr/>
                </a:tc>
              </a:tr>
              <a:tr h="9754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Возможность создания новых номеров</a:t>
                      </a:r>
                      <a:endParaRPr lang="ru-RU" sz="2000" dirty="0"/>
                    </a:p>
                  </a:txBody>
                  <a:tcPr/>
                </a:tc>
              </a:tr>
              <a:tr h="9754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Создание </a:t>
                      </a:r>
                      <a:r>
                        <a:rPr lang="ru-RU" sz="2000" dirty="0" smtClean="0"/>
                        <a:t>ресторана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smtClean="0"/>
                        <a:t>«</a:t>
                      </a:r>
                      <a:r>
                        <a:rPr lang="ru-RU" sz="2000" baseline="0" dirty="0" smtClean="0"/>
                        <a:t>Вершина </a:t>
                      </a:r>
                      <a:r>
                        <a:rPr lang="ru-RU" sz="2000" baseline="0" dirty="0" smtClean="0"/>
                        <a:t>Олимпа»</a:t>
                      </a:r>
                      <a:endParaRPr lang="ru-RU" sz="2000" dirty="0"/>
                    </a:p>
                  </a:txBody>
                  <a:tcPr/>
                </a:tc>
              </a:tr>
              <a:tr h="10052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Создание нескольких залов:</a:t>
                      </a:r>
                    </a:p>
                    <a:p>
                      <a:r>
                        <a:rPr lang="ru-RU" sz="2000" dirty="0" smtClean="0"/>
                        <a:t> а) для проведения свадеб, банкетов </a:t>
                      </a:r>
                    </a:p>
                    <a:p>
                      <a:r>
                        <a:rPr lang="ru-RU" sz="2000" dirty="0" smtClean="0"/>
                        <a:t> б) большой концертный зал</a:t>
                      </a:r>
                      <a:endParaRPr lang="ru-RU" sz="2000" dirty="0"/>
                    </a:p>
                  </a:txBody>
                  <a:tcPr/>
                </a:tc>
              </a:tr>
              <a:tr h="975454"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Современный СПА центр</a:t>
                      </a:r>
                      <a:endParaRPr lang="ru-RU" sz="2000" dirty="0"/>
                    </a:p>
                  </a:txBody>
                  <a:tcPr/>
                </a:tc>
              </a:tr>
              <a:tr h="9754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Проведение акций в праздничные</a:t>
                      </a:r>
                      <a:r>
                        <a:rPr lang="ru-RU" sz="2000" baseline="0" dirty="0" smtClean="0"/>
                        <a:t> дни</a:t>
                      </a:r>
                      <a:endParaRPr lang="ru-RU" sz="2000" dirty="0"/>
                    </a:p>
                  </a:txBody>
                  <a:tcPr/>
                </a:tc>
              </a:tr>
              <a:tr h="9754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Расширение спектра услуг с целью удовлетворения</a:t>
                      </a:r>
                      <a:r>
                        <a:rPr lang="ru-RU" sz="2000" baseline="0" dirty="0" smtClean="0"/>
                        <a:t> большего числа потребителей клиентов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028384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8384"/>
              </a:tblGrid>
              <a:tr h="1371600"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Segoe Print" pitchFamily="2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Segoe Print" pitchFamily="2" charset="0"/>
                        </a:rPr>
                        <a:t>Угрозы</a:t>
                      </a:r>
                      <a:endParaRPr lang="ru-RU" sz="2800" dirty="0">
                        <a:latin typeface="Segoe Print" pitchFamily="2" charset="0"/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Возможное замедление темпов роста рынка, вызванное экономическим кризисом</a:t>
                      </a:r>
                      <a:endParaRPr lang="ru-RU" sz="20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Временное снижение спроса</a:t>
                      </a:r>
                      <a:endParaRPr lang="ru-RU" sz="20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Появление на рынке новых мощных конкурентов</a:t>
                      </a:r>
                      <a:endParaRPr lang="ru-RU" sz="20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Утечка кадров к гостиницам-конкурентам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282</TotalTime>
  <Words>147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Слайд 1</vt:lpstr>
      <vt:lpstr>SWOT-анализ гостиницы «Олимп»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DNA7 X86</cp:lastModifiedBy>
  <cp:revision>30</cp:revision>
  <dcterms:created xsi:type="dcterms:W3CDTF">2015-10-26T16:19:43Z</dcterms:created>
  <dcterms:modified xsi:type="dcterms:W3CDTF">2015-10-27T08:06:53Z</dcterms:modified>
</cp:coreProperties>
</file>