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6F36-76ED-43AB-AE9D-A02277CEE6E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91DE-A07F-4DBD-BBAE-4428807AA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417646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«Проблемы современного питания и его влияние на здоровье человека»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877272"/>
            <a:ext cx="4788024" cy="98072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студентка 2 курса, </a:t>
            </a:r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гр. 2БПО-БЖД</a:t>
            </a:r>
          </a:p>
          <a:p>
            <a:pPr algn="r"/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ЕФКиБЖД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Лазарева А.М.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13681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Ожирение - </a:t>
            </a:r>
            <a:r>
              <a:rPr lang="ru-RU" i="1" dirty="0" smtClean="0"/>
              <a:t>избыточные жировые отложения в подкожной клетчатке, органах и тканях.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8052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Динамика доли населения, страдающего ожирением, 1980 - 2010 </a:t>
            </a:r>
            <a:r>
              <a:rPr lang="ru-RU" sz="2400" b="1" dirty="0" err="1" smtClean="0"/>
              <a:t>гг</a:t>
            </a:r>
            <a:endParaRPr lang="ru-RU" sz="2400" b="1" dirty="0"/>
          </a:p>
        </p:txBody>
      </p:sp>
      <p:pic>
        <p:nvPicPr>
          <p:cNvPr id="6" name="Рисунок 5" descr="ожирение-Росс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907485" cy="444052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9232282_Uchenye-nakonec-opredeli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620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 эти заболевания начинаются с питания, которое в 21-м веке практически полностью не натуральное </a:t>
            </a: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653136"/>
          </a:xfrm>
        </p:spPr>
        <p:txBody>
          <a:bodyPr/>
          <a:lstStyle/>
          <a:p>
            <a:r>
              <a:rPr lang="ru-RU" dirty="0" smtClean="0"/>
              <a:t>О популярных продуктах.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61926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4000" dirty="0" smtClean="0"/>
          </a:p>
          <a:p>
            <a:pPr marL="514350" indent="-514350">
              <a:buAutoNum type="arabicPeriod"/>
            </a:pPr>
            <a:r>
              <a:rPr lang="ru-RU" sz="4000" dirty="0" smtClean="0"/>
              <a:t>Мясо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Пищевая промышленность использует для выращивания скота гормоны, основным из которых является эстроген – женский половой гормон, антагонист тестостерона.</a:t>
            </a:r>
          </a:p>
        </p:txBody>
      </p:sp>
      <p:pic>
        <p:nvPicPr>
          <p:cNvPr id="6" name="Рисунок 5" descr="Скриншот 05-10-2016 2224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052736"/>
            <a:ext cx="6408712" cy="3027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40050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                                                ПОСЛЕ</a:t>
            </a:r>
            <a:endParaRPr lang="ru-RU" sz="24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Действие гормонов в мясе на организм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Женские и мужские половые гормоны, а так же гормон беременности прогестерон, применяемые при выращивании животных на мясо, идентичны человеческим.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Примерный список проблем, вызываемых гормонами: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Обладают канцерогенными свойствами - могут привести к раку груди и раку предстательной железы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Могут нарушить гормональный баланс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Вызывают аллергию и другие </a:t>
            </a:r>
            <a:r>
              <a:rPr lang="ru-RU" dirty="0" err="1" smtClean="0"/>
              <a:t>аутоимунные</a:t>
            </a:r>
            <a:r>
              <a:rPr lang="ru-RU" dirty="0" smtClean="0"/>
              <a:t> заболевания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Нарушают репродуктивную функцию - как у мужчин, так и у женщин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 беременности - вызывают нарушения в развитии плода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Особенно опасны для детей и подростков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605464" cy="64807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2. Яйца</a:t>
            </a:r>
          </a:p>
          <a:p>
            <a:pPr>
              <a:buNone/>
            </a:pPr>
            <a:r>
              <a:rPr lang="ru-RU" dirty="0" smtClean="0"/>
              <a:t>и их вред:</a:t>
            </a:r>
          </a:p>
          <a:p>
            <a:pPr>
              <a:buNone/>
            </a:pPr>
            <a:r>
              <a:rPr lang="ru-RU" sz="2400" dirty="0" smtClean="0"/>
              <a:t>а) </a:t>
            </a:r>
            <a:r>
              <a:rPr lang="ru-RU" sz="2400" b="1" dirty="0" smtClean="0"/>
              <a:t>Сальмонеллез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Для того, чтобы</a:t>
            </a:r>
          </a:p>
          <a:p>
            <a:pPr>
              <a:buNone/>
            </a:pPr>
            <a:r>
              <a:rPr lang="ru-RU" sz="2400" dirty="0" smtClean="0"/>
              <a:t>не заразиться </a:t>
            </a:r>
          </a:p>
          <a:p>
            <a:pPr>
              <a:buNone/>
            </a:pPr>
            <a:r>
              <a:rPr lang="ru-RU" sz="2400" dirty="0" smtClean="0"/>
              <a:t>сальмонеллезом ,</a:t>
            </a:r>
          </a:p>
          <a:p>
            <a:pPr>
              <a:buNone/>
            </a:pPr>
            <a:r>
              <a:rPr lang="ru-RU" sz="2400" dirty="0" smtClean="0"/>
              <a:t>при употреблении куриных яиц достаточно:</a:t>
            </a:r>
          </a:p>
          <a:p>
            <a:pPr>
              <a:buNone/>
            </a:pPr>
            <a:r>
              <a:rPr lang="ru-RU" sz="2400" dirty="0" smtClean="0"/>
              <a:t>- не есть сырых или плохо проваренных  яиц</a:t>
            </a:r>
          </a:p>
          <a:p>
            <a:pPr>
              <a:buNone/>
            </a:pPr>
            <a:r>
              <a:rPr lang="ru-RU" sz="2400" dirty="0" smtClean="0"/>
              <a:t>- мыть руки после соприкосновения с сырыми яйцами</a:t>
            </a:r>
          </a:p>
        </p:txBody>
      </p:sp>
      <p:pic>
        <p:nvPicPr>
          <p:cNvPr id="4" name="Рисунок 3" descr="GnIpdo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5771535" cy="405450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б) </a:t>
            </a:r>
            <a:r>
              <a:rPr lang="ru-RU" sz="2400" b="1" dirty="0" smtClean="0"/>
              <a:t> Холестерин</a:t>
            </a:r>
            <a:r>
              <a:rPr lang="ru-RU" sz="2400" dirty="0" smtClean="0"/>
              <a:t> содержится только в желтках. Одно среднее яйцо в день - это "безопасный максимум" для </a:t>
            </a:r>
            <a:r>
              <a:rPr lang="ru-RU" sz="2400" dirty="0" err="1" smtClean="0"/>
              <a:t>ово-вегетарианцев</a:t>
            </a:r>
            <a:r>
              <a:rPr lang="ru-RU" sz="2400" dirty="0" smtClean="0"/>
              <a:t> и слишком много для всех остальных.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в) </a:t>
            </a:r>
            <a:r>
              <a:rPr lang="ru-RU" sz="2400" b="1" dirty="0" smtClean="0"/>
              <a:t>Антибиотики:</a:t>
            </a:r>
          </a:p>
          <a:p>
            <a:pPr>
              <a:buNone/>
            </a:pPr>
            <a:r>
              <a:rPr lang="ru-RU" sz="2400" b="1" dirty="0" smtClean="0"/>
              <a:t>-</a:t>
            </a:r>
            <a:r>
              <a:rPr lang="ru-RU" sz="2400" dirty="0" smtClean="0"/>
              <a:t>уничтожают  здоровую микрофлору организма человека</a:t>
            </a:r>
          </a:p>
          <a:p>
            <a:pPr>
              <a:buNone/>
            </a:pPr>
            <a:r>
              <a:rPr lang="ru-RU" sz="2400" dirty="0" smtClean="0"/>
              <a:t>-снижают сопротивляемость организма к инфекциям</a:t>
            </a:r>
          </a:p>
          <a:p>
            <a:pPr>
              <a:buNone/>
            </a:pPr>
            <a:r>
              <a:rPr lang="ru-RU" sz="2400" dirty="0" smtClean="0"/>
              <a:t>-снижают восприимчивость к антибиотикам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г)  Наиболее высокая концентрация </a:t>
            </a:r>
            <a:r>
              <a:rPr lang="ru-RU" sz="2400" b="1" dirty="0" smtClean="0"/>
              <a:t>нитратов, </a:t>
            </a:r>
            <a:r>
              <a:rPr lang="ru-RU" sz="2400" b="1" dirty="0" err="1" smtClean="0"/>
              <a:t>пестициов</a:t>
            </a:r>
            <a:r>
              <a:rPr lang="ru-RU" sz="2400" b="1" dirty="0" smtClean="0"/>
              <a:t>, гербицидов, тяжелых металлов и отходов производства</a:t>
            </a:r>
            <a:r>
              <a:rPr lang="ru-RU" sz="2400" dirty="0" smtClean="0"/>
              <a:t>, содержится в продуктах животноводства. Так как большинство этих ядов и токсинов не выводится, а накапливается в организмах животных.</a:t>
            </a:r>
            <a:endParaRPr lang="ru-RU" sz="2400" b="1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48072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4000" dirty="0" smtClean="0"/>
          </a:p>
          <a:p>
            <a:pPr algn="r">
              <a:buNone/>
            </a:pPr>
            <a:r>
              <a:rPr lang="ru-RU" sz="4000" dirty="0" smtClean="0"/>
              <a:t>3. Молочные </a:t>
            </a:r>
          </a:p>
          <a:p>
            <a:pPr algn="r">
              <a:buNone/>
            </a:pPr>
            <a:r>
              <a:rPr lang="ru-RU" sz="4000" dirty="0" smtClean="0"/>
              <a:t>продукты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Для питания коров используются высококалорийные корма, с</a:t>
            </a:r>
          </a:p>
          <a:p>
            <a:pPr>
              <a:buNone/>
            </a:pPr>
            <a:r>
              <a:rPr lang="ru-RU" sz="2400" dirty="0" smtClean="0"/>
              <a:t>различными искусственными добавками, отходами рыбной</a:t>
            </a:r>
          </a:p>
          <a:p>
            <a:pPr>
              <a:buNone/>
            </a:pPr>
            <a:r>
              <a:rPr lang="ru-RU" sz="2400" dirty="0" smtClean="0"/>
              <a:t>промышленности и костной мукой, вызывающие у коров</a:t>
            </a:r>
          </a:p>
          <a:p>
            <a:pPr>
              <a:buNone/>
            </a:pPr>
            <a:r>
              <a:rPr lang="ru-RU" sz="2400" dirty="0" smtClean="0"/>
              <a:t>нарушения пищеварения и обменных процессов. Но удой можно</a:t>
            </a:r>
          </a:p>
          <a:p>
            <a:pPr>
              <a:buNone/>
            </a:pPr>
            <a:r>
              <a:rPr lang="ru-RU" sz="2400" dirty="0" smtClean="0"/>
              <a:t>увеличить еще на 40% - добавив синтетические гормоны роста.</a:t>
            </a:r>
            <a:endParaRPr lang="ru-RU" sz="2400" dirty="0"/>
          </a:p>
        </p:txBody>
      </p:sp>
      <p:pic>
        <p:nvPicPr>
          <p:cNvPr id="4" name="Рисунок 3" descr="DN_moloko_daet_kor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0635"/>
            <a:ext cx="5976664" cy="398444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 чем вред современного молока и молочных продуктов?</a:t>
            </a:r>
          </a:p>
          <a:p>
            <a:pPr>
              <a:buNone/>
            </a:pPr>
            <a:r>
              <a:rPr lang="ru-RU" sz="2400" dirty="0" smtClean="0"/>
              <a:t>-Молоко вымывает кальций из костей человека </a:t>
            </a:r>
          </a:p>
          <a:p>
            <a:pPr>
              <a:buNone/>
            </a:pPr>
            <a:r>
              <a:rPr lang="ru-RU" sz="2400" dirty="0" smtClean="0"/>
              <a:t>-Молоко вызывает </a:t>
            </a:r>
            <a:r>
              <a:rPr lang="ru-RU" sz="2400" dirty="0" err="1" smtClean="0"/>
              <a:t>остеопороз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-Молоко и молочные продукты вызывают язву желудка и кишечника</a:t>
            </a:r>
          </a:p>
          <a:p>
            <a:pPr>
              <a:buNone/>
            </a:pPr>
            <a:r>
              <a:rPr lang="ru-RU" sz="2400" dirty="0" smtClean="0"/>
              <a:t>-Молоко повышает риск заболеть раком яичек, предстательной железы и груди</a:t>
            </a:r>
          </a:p>
          <a:p>
            <a:pPr>
              <a:buNone/>
            </a:pPr>
            <a:r>
              <a:rPr lang="ru-RU" sz="2400" dirty="0" smtClean="0"/>
              <a:t>-Молоко содержит гной больных животных</a:t>
            </a:r>
          </a:p>
          <a:p>
            <a:pPr>
              <a:buNone/>
            </a:pPr>
            <a:r>
              <a:rPr lang="ru-RU" sz="2400" dirty="0" smtClean="0"/>
              <a:t>-Молоко содержит гормон роста (у взрослых может спровоцировать рак)</a:t>
            </a:r>
          </a:p>
          <a:p>
            <a:pPr>
              <a:buNone/>
            </a:pPr>
            <a:r>
              <a:rPr lang="ru-RU" sz="2400" dirty="0" smtClean="0"/>
              <a:t>-Антибиотики в молоке снижают иммунитет и делают человека невосприимчивыми ко многим лекарствам</a:t>
            </a:r>
          </a:p>
          <a:p>
            <a:pPr>
              <a:buNone/>
            </a:pPr>
            <a:r>
              <a:rPr lang="ru-RU" sz="2400" dirty="0" smtClean="0"/>
              <a:t>-Молоко и молочные продукты, содержащие лактозу, часто вызывают проблемы с пищеварением, газообразование, тошноту и боли в животе</a:t>
            </a:r>
          </a:p>
          <a:p>
            <a:pPr>
              <a:buNone/>
            </a:pPr>
            <a:r>
              <a:rPr lang="ru-RU" sz="2400" dirty="0" smtClean="0"/>
              <a:t>-Консерванты и антибиотики в магазинном молоке и молочных продуктах разрушают здоровье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4. Сливочное </a:t>
            </a:r>
          </a:p>
          <a:p>
            <a:pPr>
              <a:buNone/>
            </a:pPr>
            <a:r>
              <a:rPr lang="ru-RU" sz="4000" dirty="0" smtClean="0"/>
              <a:t> масло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 магазинах чаще </a:t>
            </a:r>
          </a:p>
          <a:p>
            <a:pPr>
              <a:buNone/>
            </a:pPr>
            <a:r>
              <a:rPr lang="ru-RU" sz="2400" dirty="0" smtClean="0"/>
              <a:t>всего не сливочное </a:t>
            </a:r>
          </a:p>
          <a:p>
            <a:pPr>
              <a:buNone/>
            </a:pPr>
            <a:r>
              <a:rPr lang="ru-RU" sz="2400" dirty="0" smtClean="0"/>
              <a:t>масло, а </a:t>
            </a:r>
            <a:r>
              <a:rPr lang="ru-RU" sz="2400" b="1" dirty="0" err="1" smtClean="0"/>
              <a:t>спред</a:t>
            </a:r>
            <a:r>
              <a:rPr lang="ru-RU" sz="2400" dirty="0" smtClean="0"/>
              <a:t> -</a:t>
            </a:r>
          </a:p>
          <a:p>
            <a:pPr>
              <a:buNone/>
            </a:pPr>
            <a:r>
              <a:rPr lang="ru-RU" sz="2400" i="1" dirty="0" smtClean="0"/>
              <a:t>это смесь растительных и молочных жиров. </a:t>
            </a:r>
          </a:p>
          <a:p>
            <a:pPr>
              <a:buNone/>
            </a:pPr>
            <a:r>
              <a:rPr lang="ru-RU" sz="2400" dirty="0" smtClean="0"/>
              <a:t>Замена молочных жиров растительными производится для</a:t>
            </a:r>
          </a:p>
          <a:p>
            <a:pPr>
              <a:buNone/>
            </a:pPr>
            <a:r>
              <a:rPr lang="ru-RU" sz="2400" dirty="0" smtClean="0"/>
              <a:t>экономии. В качестве основного компонента обычно</a:t>
            </a:r>
          </a:p>
          <a:p>
            <a:pPr>
              <a:buNone/>
            </a:pPr>
            <a:r>
              <a:rPr lang="ru-RU" sz="2400" dirty="0" smtClean="0"/>
              <a:t>используется </a:t>
            </a:r>
            <a:r>
              <a:rPr lang="ru-RU" sz="2400" i="1" dirty="0" smtClean="0"/>
              <a:t>пальмовое</a:t>
            </a:r>
            <a:r>
              <a:rPr lang="ru-RU" sz="2400" dirty="0" smtClean="0"/>
              <a:t> </a:t>
            </a:r>
            <a:r>
              <a:rPr lang="ru-RU" sz="2400" i="1" dirty="0" smtClean="0"/>
              <a:t>масло. </a:t>
            </a:r>
            <a:r>
              <a:rPr lang="ru-RU" sz="2400" dirty="0" smtClean="0"/>
              <a:t>Оно в разы дешевле, чем</a:t>
            </a:r>
          </a:p>
          <a:p>
            <a:pPr>
              <a:buNone/>
            </a:pPr>
            <a:r>
              <a:rPr lang="ru-RU" sz="2400" dirty="0" smtClean="0"/>
              <a:t>натуральное молоко.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Рисунок 3" descr="eea33b95cf4c4f3bb9fe0ba520925e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88640"/>
            <a:ext cx="5857453" cy="384095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912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а) Температура плавления пальмового масла превышает температуру человеческого тела и составляет примерно 40°С. Кроме того, пальмовое масло плохо растворяется в воде.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Попадая в кровь, оно налипает на стенки кровеносных сосудов, образуя жировые бляшки. Сосуды сужаются, развиваются </a:t>
            </a:r>
            <a:r>
              <a:rPr lang="ru-RU" sz="2400" u="sng" dirty="0" err="1" smtClean="0"/>
              <a:t>сердечно-сосудистые</a:t>
            </a:r>
            <a:r>
              <a:rPr lang="ru-RU" sz="2400" u="sng" dirty="0" smtClean="0"/>
              <a:t> болезни.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5" name="Стрелка вниз 4"/>
          <p:cNvSpPr/>
          <p:nvPr/>
        </p:nvSpPr>
        <p:spPr>
          <a:xfrm>
            <a:off x="4716016" y="-531440"/>
            <a:ext cx="1224136" cy="531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68450721_0ae6ff7166f4ee43e6af31802f86a4ea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320480" cy="2880320"/>
          </a:xfrm>
          <a:prstGeom prst="rect">
            <a:avLst/>
          </a:prstGeom>
        </p:spPr>
      </p:pic>
      <p:pic>
        <p:nvPicPr>
          <p:cNvPr id="7" name="Рисунок 6" descr="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320480" cy="28803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0167E-6 L 0.00382 0.7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chemeClr val="bg1"/>
                </a:solidFill>
              </a:rPr>
              <a:t>Питание - </a:t>
            </a:r>
            <a:r>
              <a:rPr lang="ru-RU" sz="6600" dirty="0" smtClean="0">
                <a:solidFill>
                  <a:schemeClr val="bg1"/>
                </a:solidFill>
              </a:rPr>
              <a:t>…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712968" cy="47853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i="1" dirty="0" smtClean="0"/>
              <a:t>это совокупность процессов, включающих поглощение, переработку, всасывание и дальнейшее усвоение пищевых веществ для </a:t>
            </a:r>
            <a:r>
              <a:rPr lang="ru-RU" sz="3600" i="1" dirty="0"/>
              <a:t>поддержания нормального течения </a:t>
            </a:r>
            <a:r>
              <a:rPr lang="ru-RU" sz="3600" i="1" dirty="0" smtClean="0"/>
              <a:t>физиологических процессов</a:t>
            </a:r>
            <a:r>
              <a:rPr lang="ru-RU" sz="3600" i="1" dirty="0"/>
              <a:t> </a:t>
            </a:r>
            <a:r>
              <a:rPr lang="en-US" sz="3600" i="1" dirty="0" smtClean="0"/>
              <a:t> </a:t>
            </a:r>
            <a:r>
              <a:rPr lang="ru-RU" sz="3600" i="1" dirty="0" smtClean="0"/>
              <a:t>жизнедеятельности</a:t>
            </a:r>
            <a:endParaRPr lang="ru-RU" sz="36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-243408"/>
            <a:ext cx="8892480" cy="65973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б)Производители часто в своих продуктах используют смесь пальмового и кокосового масел, которые относятся к категории насыщенных жиров и не содержат трансизомеров.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Насыщенные жирные кислоты 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способствуют росту 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содержания </a:t>
            </a:r>
            <a:r>
              <a:rPr lang="en-US" sz="2400" dirty="0" smtClean="0"/>
              <a:t> </a:t>
            </a:r>
            <a:r>
              <a:rPr lang="ru-RU" sz="2400" dirty="0" smtClean="0"/>
              <a:t>холестерина 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в крови. 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А это приводит к 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возникновению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u="sng" dirty="0" smtClean="0"/>
              <a:t>атеросклероза.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PB160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536504" cy="2459327"/>
          </a:xfrm>
          <a:prstGeom prst="rect">
            <a:avLst/>
          </a:prstGeom>
        </p:spPr>
      </p:pic>
      <p:pic>
        <p:nvPicPr>
          <p:cNvPr id="7" name="Рисунок 6" descr="kenapa-kadar-kolesterol-ting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9827" y="3933056"/>
            <a:ext cx="4864541" cy="2736304"/>
          </a:xfrm>
          <a:prstGeom prst="rect">
            <a:avLst/>
          </a:prstGeom>
        </p:spPr>
      </p:pic>
      <p:sp>
        <p:nvSpPr>
          <p:cNvPr id="12" name="Стрелка углом 11"/>
          <p:cNvSpPr/>
          <p:nvPr/>
        </p:nvSpPr>
        <p:spPr>
          <a:xfrm flipV="1">
            <a:off x="-2340768" y="6389948"/>
            <a:ext cx="2088232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187624" y="-936104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0751E-6 L -1.94444E-6 0.326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3064E-6 L 0.35035 -0.132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88640"/>
            <a:ext cx="8568952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Чем обрабатывают фрукты, чтобы они не</a:t>
            </a:r>
          </a:p>
          <a:p>
            <a:pPr>
              <a:buNone/>
            </a:pPr>
            <a:r>
              <a:rPr lang="ru-RU" dirty="0" smtClean="0"/>
              <a:t>портились?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Бромистый метил (для уничтожения вредителей)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Фунгицид (предотвращают появление плесени)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Воск (придает фрукту аппетитный глянцевый блеск и</a:t>
            </a:r>
          </a:p>
          <a:p>
            <a:pPr>
              <a:buNone/>
            </a:pPr>
            <a:r>
              <a:rPr lang="ru-RU" sz="2400" dirty="0" smtClean="0"/>
              <a:t>увеличивает срок хранения)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Сернистый газ (увеличивает срок хранения)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Дифенил (предотвращает процесс гниения)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E220-Диоксид серы (сохраняет первоначальный цвет фрукта)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Пестициды (предотвращает атаку насекомых)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Силиконовое масло (придает фрукту аппетитный глянцевый</a:t>
            </a:r>
          </a:p>
          <a:p>
            <a:pPr>
              <a:buNone/>
            </a:pPr>
            <a:r>
              <a:rPr lang="ru-RU" sz="2400" dirty="0" smtClean="0"/>
              <a:t>блеск и увеличивает срок хранения)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270892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5. Фрукты</a:t>
            </a:r>
            <a:endParaRPr lang="ru-RU" sz="4400" dirty="0"/>
          </a:p>
        </p:txBody>
      </p:sp>
      <p:pic>
        <p:nvPicPr>
          <p:cNvPr id="7" name="Рисунок 6" descr="412555_(www.Gde-Fon.co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560840" cy="47255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9653E-6 L 0.34393 -0.22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питаться без вреда для здоровья?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3717032"/>
            <a:ext cx="8712968" cy="31409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Покупайте еду в деревнях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Покупайте еду в магазинах натуральной еды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Питайтесь едой, которую Вы вырастили самостоятельно или сделали самостоятельно из натуральных продуктов (масло, творог и </a:t>
            </a:r>
            <a:r>
              <a:rPr lang="ru-RU" dirty="0" err="1" smtClean="0"/>
              <a:t>тд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57400"/>
            <a:ext cx="889248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smtClean="0"/>
              <a:t>С годами питание потеряло свои положительные качества и стало скорее вредным для здоровья человека, чем полезным. Изготовление продуктов стало машинизированным, направленным на длительный срок хранения. В современные продукты питания добавляют многочисленные красители и консерванты, которые предупреждают появление неприятного вкуса и запаха, плесневение и образование токсинов, что, непременно, сказывается на здоровье человека. </a:t>
            </a:r>
          </a:p>
          <a:p>
            <a:pPr>
              <a:buNone/>
            </a:pPr>
            <a:r>
              <a:rPr lang="ru-RU" sz="2600" smtClean="0"/>
              <a:t>    Ведь, как сказал Гиппократ: </a:t>
            </a:r>
            <a:r>
              <a:rPr lang="ru-RU" sz="2600" i="1" smtClean="0"/>
              <a:t>«Мы-то, что мы едим!», </a:t>
            </a:r>
            <a:r>
              <a:rPr lang="ru-RU" sz="2600" smtClean="0"/>
              <a:t>поэтому в наше время необходимо тщательно следить за своим питанием.</a:t>
            </a:r>
            <a:endParaRPr lang="ru-RU" sz="2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278092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800" dirty="0" smtClean="0"/>
              <a:t>ВЫВОДЫ</a:t>
            </a:r>
            <a:endParaRPr lang="ru-RU" sz="4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55134E-6 L -0.00295 -0.3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216024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000" i="1" dirty="0" smtClean="0"/>
          </a:p>
          <a:p>
            <a:pPr algn="ctr">
              <a:buNone/>
            </a:pPr>
            <a:r>
              <a:rPr lang="ru-RU" sz="6600" i="1" dirty="0" smtClean="0"/>
              <a:t>Спасибо за внимание!</a:t>
            </a:r>
            <a:endParaRPr lang="ru-RU" sz="66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Под словосочетанием «современное</a:t>
            </a:r>
          </a:p>
          <a:p>
            <a:pPr>
              <a:buNone/>
            </a:pPr>
            <a:r>
              <a:rPr lang="ru-RU" sz="2800" dirty="0" smtClean="0"/>
              <a:t>питание», я представляю еду быстрого</a:t>
            </a:r>
          </a:p>
          <a:p>
            <a:pPr>
              <a:buNone/>
            </a:pPr>
            <a:r>
              <a:rPr lang="ru-RU" sz="2800" dirty="0" smtClean="0"/>
              <a:t>приготовления, например: пицца, лапша, </a:t>
            </a:r>
            <a:r>
              <a:rPr lang="ru-RU" sz="2800" dirty="0" err="1" smtClean="0"/>
              <a:t>шаурма</a:t>
            </a:r>
            <a:r>
              <a:rPr lang="ru-RU" sz="2800" dirty="0" smtClean="0"/>
              <a:t>, </a:t>
            </a:r>
            <a:r>
              <a:rPr lang="ru-RU" sz="2800" dirty="0" err="1" smtClean="0"/>
              <a:t>буррито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гамбургеры и </a:t>
            </a:r>
            <a:r>
              <a:rPr lang="ru-RU" sz="2800" dirty="0" err="1" smtClean="0"/>
              <a:t>тд</a:t>
            </a:r>
            <a:r>
              <a:rPr lang="ru-RU" sz="2800" dirty="0" smtClean="0"/>
              <a:t>. Пища, </a:t>
            </a:r>
          </a:p>
          <a:p>
            <a:pPr>
              <a:buNone/>
            </a:pPr>
            <a:r>
              <a:rPr lang="ru-RU" sz="2800" dirty="0" smtClean="0"/>
              <a:t>которая находится далеко </a:t>
            </a:r>
          </a:p>
          <a:p>
            <a:pPr>
              <a:buNone/>
            </a:pPr>
            <a:r>
              <a:rPr lang="ru-RU" sz="2800" dirty="0" smtClean="0"/>
              <a:t>от здорового образа жизни.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Данные продукты начали </a:t>
            </a:r>
          </a:p>
          <a:p>
            <a:pPr>
              <a:buNone/>
            </a:pPr>
            <a:r>
              <a:rPr lang="ru-RU" sz="2800" dirty="0" smtClean="0"/>
              <a:t>набирать популярность еще </a:t>
            </a:r>
          </a:p>
          <a:p>
            <a:pPr>
              <a:buNone/>
            </a:pPr>
            <a:r>
              <a:rPr lang="ru-RU" sz="2800" dirty="0" smtClean="0"/>
              <a:t>в 20-м веке, их рецепты </a:t>
            </a:r>
          </a:p>
          <a:p>
            <a:pPr>
              <a:buNone/>
            </a:pPr>
            <a:r>
              <a:rPr lang="ru-RU" sz="2800" dirty="0" smtClean="0"/>
              <a:t>потрясли людей своей</a:t>
            </a:r>
          </a:p>
          <a:p>
            <a:pPr>
              <a:buNone/>
            </a:pPr>
            <a:r>
              <a:rPr lang="ru-RU" sz="2800" dirty="0" smtClean="0"/>
              <a:t>простотой в приготовлении, </a:t>
            </a:r>
          </a:p>
          <a:p>
            <a:pPr>
              <a:buNone/>
            </a:pPr>
            <a:r>
              <a:rPr lang="ru-RU" sz="2800" dirty="0" smtClean="0"/>
              <a:t>низкой стоимостью  и</a:t>
            </a:r>
          </a:p>
          <a:p>
            <a:pPr>
              <a:buNone/>
            </a:pPr>
            <a:r>
              <a:rPr lang="ru-RU" sz="2800" dirty="0" smtClean="0"/>
              <a:t>необычным вкусом.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" name="Рисунок 3" descr="unhealthy-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390928"/>
            <a:ext cx="4320480" cy="53504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Современное питание характеризуется: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содержанием в них токсических веществ, которых</a:t>
            </a:r>
          </a:p>
          <a:p>
            <a:pPr>
              <a:buNone/>
            </a:pPr>
            <a:r>
              <a:rPr lang="ru-RU" sz="2800" dirty="0" smtClean="0"/>
              <a:t>раньше не было (красители, эмульгаторы и </a:t>
            </a:r>
            <a:r>
              <a:rPr lang="ru-RU" sz="2800" dirty="0" err="1" smtClean="0"/>
              <a:t>тд</a:t>
            </a:r>
            <a:r>
              <a:rPr lang="ru-RU" sz="28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снижением количества витаминов, минералов,</a:t>
            </a:r>
          </a:p>
          <a:p>
            <a:pPr>
              <a:buNone/>
            </a:pPr>
            <a:r>
              <a:rPr lang="ru-RU" sz="2800" dirty="0" smtClean="0"/>
              <a:t>антиоксидантов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снижением биологической ценности продуктов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большим содержанием углеводов и жиров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снижением содержания полиненасыщенной жирной</a:t>
            </a:r>
          </a:p>
          <a:p>
            <a:pPr>
              <a:buNone/>
            </a:pPr>
            <a:r>
              <a:rPr lang="ru-RU" sz="2800" dirty="0" smtClean="0"/>
              <a:t>кислоты Омега-3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увеличением количества напитков, которые содержат</a:t>
            </a:r>
          </a:p>
          <a:p>
            <a:pPr>
              <a:buNone/>
            </a:pPr>
            <a:r>
              <a:rPr lang="ru-RU" sz="2800" dirty="0" smtClean="0"/>
              <a:t>кофеин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568952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err="1" smtClean="0"/>
              <a:t>Вкусная-химия</a:t>
            </a:r>
            <a:endParaRPr lang="ru-RU" sz="4000" dirty="0" smtClean="0"/>
          </a:p>
          <a:p>
            <a:pPr algn="ctr">
              <a:buNone/>
            </a:pPr>
            <a:r>
              <a:rPr lang="ru-RU" sz="2400" dirty="0" smtClean="0"/>
              <a:t>«Важным» компонентом современного питания является</a:t>
            </a:r>
          </a:p>
          <a:p>
            <a:pPr>
              <a:buNone/>
            </a:pPr>
            <a:r>
              <a:rPr lang="ru-RU" sz="2400" b="1" dirty="0" smtClean="0"/>
              <a:t>«Канцероген» </a:t>
            </a:r>
            <a:r>
              <a:rPr lang="ru-RU" sz="2400" i="1" dirty="0" smtClean="0"/>
              <a:t>— это агент, который в силу своих физических или химических свойств может вызвать необратимые изменения и повреждения в тех частях генетического аппарата, которые осуществляют контроль над соматическими клетками.</a:t>
            </a:r>
            <a:endParaRPr lang="ru-RU" sz="2400" i="1" dirty="0"/>
          </a:p>
        </p:txBody>
      </p:sp>
      <p:pic>
        <p:nvPicPr>
          <p:cNvPr id="4" name="Рисунок 3" descr="вкусная-хим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041576"/>
            <a:ext cx="6624736" cy="372641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243840"/>
          <a:ext cx="8352928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792"/>
                <a:gridCol w="2688912"/>
                <a:gridCol w="2016224"/>
              </a:tblGrid>
              <a:tr h="716011">
                <a:tc>
                  <a:txBody>
                    <a:bodyPr/>
                    <a:lstStyle/>
                    <a:p>
                      <a:pPr algn="ctr"/>
                      <a:r>
                        <a:rPr lang="ru-RU" sz="2400" spc="-150" dirty="0" smtClean="0"/>
                        <a:t>Химические</a:t>
                      </a:r>
                      <a:r>
                        <a:rPr lang="ru-RU" sz="2400" spc="-150" baseline="0" dirty="0" smtClean="0"/>
                        <a:t> канцерогены</a:t>
                      </a:r>
                      <a:endParaRPr lang="ru-RU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-150" dirty="0" smtClean="0"/>
                        <a:t>Физические </a:t>
                      </a:r>
                    </a:p>
                    <a:p>
                      <a:pPr algn="ctr"/>
                      <a:r>
                        <a:rPr lang="ru-RU" sz="2400" spc="-150" dirty="0" smtClean="0"/>
                        <a:t>Канцерогены</a:t>
                      </a:r>
                      <a:endParaRPr lang="ru-RU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-150" dirty="0" smtClean="0"/>
                        <a:t>Биологические канцерогены</a:t>
                      </a:r>
                      <a:endParaRPr lang="ru-RU" sz="2400" spc="-150" dirty="0"/>
                    </a:p>
                  </a:txBody>
                  <a:tcPr/>
                </a:tc>
              </a:tr>
              <a:tr h="477340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1. Нитраты и нитриты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2. Пищевые добавки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3. Полициклические ароматические </a:t>
                      </a:r>
                    </a:p>
                    <a:p>
                      <a:pPr>
                        <a:buNone/>
                      </a:pPr>
                      <a:r>
                        <a:rPr lang="ru-RU" sz="2000" dirty="0" smtClean="0"/>
                        <a:t>углеводороды и их производные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4. </a:t>
                      </a:r>
                      <a:r>
                        <a:rPr lang="ru-RU" sz="2000" dirty="0" err="1" smtClean="0"/>
                        <a:t>Бензпирены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5. </a:t>
                      </a:r>
                      <a:r>
                        <a:rPr lang="ru-RU" sz="2000" dirty="0" err="1" smtClean="0"/>
                        <a:t>Пероксиды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6. </a:t>
                      </a:r>
                      <a:r>
                        <a:rPr lang="ru-RU" sz="2000" dirty="0" err="1" smtClean="0"/>
                        <a:t>Афлатоксины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7. </a:t>
                      </a:r>
                      <a:r>
                        <a:rPr lang="ru-RU" sz="2000" dirty="0" err="1" smtClean="0"/>
                        <a:t>Диоксины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8. Винилхлорид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9.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Бензол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10. Формальдегид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11.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Кадмий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12. Мышьяк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/>
                        <a:t>13. Шестивалентный хром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СВЧ-излучение</a:t>
                      </a:r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Вирусы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31097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Воздействие канцерогенов на организм человека или животного повышает вероятность возникновения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u="sng" dirty="0" smtClean="0"/>
              <a:t>злокачественных опухолей</a:t>
            </a:r>
            <a:r>
              <a:rPr lang="ru-RU" sz="3200" dirty="0" smtClean="0"/>
              <a:t>. </a:t>
            </a:r>
            <a:endParaRPr lang="ru-RU" sz="3200" dirty="0"/>
          </a:p>
        </p:txBody>
      </p:sp>
      <p:pic>
        <p:nvPicPr>
          <p:cNvPr id="4" name="Рисунок 3" descr="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36912"/>
            <a:ext cx="6984776" cy="393382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нкология-в-России_620_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432" y="0"/>
            <a:ext cx="7073976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202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Современное питание также повлияло и на вес человека. Эпидемия ожирения и избыточного веса связана с повышением энергетической ценности поставляемых на внутренний рынок продуктов питания.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4" name="Рисунок 3" descr="204228559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696931" cy="446591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869</Words>
  <Application>Microsoft Office PowerPoint</Application>
  <PresentationFormat>Экран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«Проблемы современного питания и его влияние на здоровье человека»</vt:lpstr>
      <vt:lpstr>Питание - …</vt:lpstr>
      <vt:lpstr>Слайд 3</vt:lpstr>
      <vt:lpstr>Современное питание характеризуется:</vt:lpstr>
      <vt:lpstr>Слайд 5</vt:lpstr>
      <vt:lpstr>Слайд 6</vt:lpstr>
      <vt:lpstr>Воздействие канцерогенов на организм человека или животного повышает вероятность возникновения  злокачественных опухолей. </vt:lpstr>
      <vt:lpstr>Слайд 8</vt:lpstr>
      <vt:lpstr>Слайд 9</vt:lpstr>
      <vt:lpstr>Слайд 10</vt:lpstr>
      <vt:lpstr>Слайд 11</vt:lpstr>
      <vt:lpstr>О популярных продуктах.</vt:lpstr>
      <vt:lpstr>Действие гормонов в мясе на организм человека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Как питаться без вреда для здоровья?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«Современное питание и здоровье человека»</dc:title>
  <dc:creator>MSI7529</dc:creator>
  <cp:lastModifiedBy>MSI7529</cp:lastModifiedBy>
  <cp:revision>110</cp:revision>
  <dcterms:created xsi:type="dcterms:W3CDTF">2016-09-28T19:47:31Z</dcterms:created>
  <dcterms:modified xsi:type="dcterms:W3CDTF">2016-10-10T11:14:05Z</dcterms:modified>
</cp:coreProperties>
</file>