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6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37" r:id="rId2"/>
    <p:sldMasterId id="2147483747" r:id="rId3"/>
    <p:sldMasterId id="2147483749" r:id="rId4"/>
    <p:sldMasterId id="2147483757" r:id="rId5"/>
    <p:sldMasterId id="2147483778" r:id="rId6"/>
  </p:sldMasterIdLst>
  <p:notesMasterIdLst>
    <p:notesMasterId r:id="rId55"/>
  </p:notesMasterIdLst>
  <p:sldIdLst>
    <p:sldId id="256" r:id="rId7"/>
    <p:sldId id="313" r:id="rId8"/>
    <p:sldId id="257" r:id="rId9"/>
    <p:sldId id="258" r:id="rId10"/>
    <p:sldId id="270" r:id="rId11"/>
    <p:sldId id="273" r:id="rId12"/>
    <p:sldId id="272" r:id="rId13"/>
    <p:sldId id="268" r:id="rId14"/>
    <p:sldId id="267" r:id="rId15"/>
    <p:sldId id="264" r:id="rId16"/>
    <p:sldId id="263" r:id="rId17"/>
    <p:sldId id="281" r:id="rId18"/>
    <p:sldId id="282" r:id="rId19"/>
    <p:sldId id="283" r:id="rId20"/>
    <p:sldId id="284" r:id="rId21"/>
    <p:sldId id="291" r:id="rId22"/>
    <p:sldId id="310" r:id="rId23"/>
    <p:sldId id="293" r:id="rId24"/>
    <p:sldId id="294" r:id="rId25"/>
    <p:sldId id="301" r:id="rId26"/>
    <p:sldId id="302" r:id="rId27"/>
    <p:sldId id="303" r:id="rId28"/>
    <p:sldId id="304" r:id="rId29"/>
    <p:sldId id="314" r:id="rId30"/>
    <p:sldId id="315" r:id="rId31"/>
    <p:sldId id="316" r:id="rId32"/>
    <p:sldId id="317" r:id="rId33"/>
    <p:sldId id="318" r:id="rId34"/>
    <p:sldId id="319" r:id="rId35"/>
    <p:sldId id="321" r:id="rId36"/>
    <p:sldId id="320" r:id="rId37"/>
    <p:sldId id="322" r:id="rId38"/>
    <p:sldId id="323" r:id="rId39"/>
    <p:sldId id="325" r:id="rId40"/>
    <p:sldId id="324" r:id="rId41"/>
    <p:sldId id="326" r:id="rId42"/>
    <p:sldId id="327" r:id="rId43"/>
    <p:sldId id="328" r:id="rId44"/>
    <p:sldId id="329" r:id="rId45"/>
    <p:sldId id="330" r:id="rId46"/>
    <p:sldId id="331" r:id="rId47"/>
    <p:sldId id="332" r:id="rId48"/>
    <p:sldId id="333" r:id="rId49"/>
    <p:sldId id="334" r:id="rId50"/>
    <p:sldId id="336" r:id="rId51"/>
    <p:sldId id="337" r:id="rId52"/>
    <p:sldId id="335" r:id="rId53"/>
    <p:sldId id="338" r:id="rId54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00FF"/>
    <a:srgbClr val="FFFF00"/>
    <a:srgbClr val="FF0000"/>
    <a:srgbClr val="D60093"/>
    <a:srgbClr val="FF6699"/>
    <a:srgbClr val="008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7" autoAdjust="0"/>
    <p:restoredTop sz="94628" autoAdjust="0"/>
  </p:normalViewPr>
  <p:slideViewPr>
    <p:cSldViewPr>
      <p:cViewPr>
        <p:scale>
          <a:sx n="65" d="100"/>
          <a:sy n="65" d="100"/>
        </p:scale>
        <p:origin x="-44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presProps" Target="presProp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8DA8ECC-1951-40EA-A752-27C522199D5E}" type="datetimeFigureOut">
              <a:rPr lang="ru-RU"/>
              <a:pPr>
                <a:defRPr/>
              </a:pPr>
              <a:t>01.11.2017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CC9670B-9A36-4BA5-8F47-189A1E962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C9670B-9A36-4BA5-8F47-189A1E96286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430227-2B61-40C4-8069-E9B827DA26EF}" type="slidenum">
              <a:rPr lang="ru-RU" smtClean="0"/>
              <a:pPr/>
              <a:t>40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270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ACDA5-9C39-4EB7-87A0-F03A863B6F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D6B0D-82D1-4B30-B825-1F19752B2F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BF5CE-2DD7-4B06-B590-BCB08DC24A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41FA5-5E02-4E6F-A7D0-26EB5C942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999DF-56AA-4829-B7D2-3956B1999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C8FC5-1892-4544-8D9A-0CDB532B40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68627-EF85-4703-BC83-AF8AF2382E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8023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023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C2BC5-94C8-4892-BB4F-CB0512503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74EF0-643A-4494-B161-B49C09D60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7136B-A867-409D-87F1-E3018D485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6B965-5057-4F12-B636-67B306528A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8727B-737D-4B98-9FA9-F17613DC6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28F2C-88DD-4852-AEAB-8835EC0E3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94DA0-F741-48D4-8DB1-7074A00B1F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D6FE8-8D9F-4CFA-8388-C33040D862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A0293-97B2-4A96-8A4F-0B17807DF5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EAA96-4503-412D-9079-7D9B0C216E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42342-777D-48DE-A85A-EA46BC756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CB39B-4253-4D83-B485-6C00E6DE96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B4A55-7834-4296-ABA5-62A9D01AED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E008C-49F4-4270-B28C-A912C79AED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9150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150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0DFD2-C048-498A-99DB-412AC6B377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59144-576A-46ED-8E35-79EBE5E5AC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83B67-7713-4246-9B8C-1F21FAF089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D5442-8039-4DC3-8C20-7AE1C1017B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2CEBB-E3A0-428E-AE7E-589F32617D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5B77C-861C-495D-8A19-2F5CFF679F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B3446-8747-460C-A7FC-2E2234964A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5C73A-B8D2-4B7E-B72E-7879570803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050C7-30D6-436D-91DA-BD1D72B49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E2AC5-5CE7-4AC9-ACBC-60F696791E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6BF10-12D0-4556-ACDC-B248E5C38F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D8712-9ED2-4A89-B5E4-4562BCBA40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812CE-4B81-4341-A49B-3AB8D3A000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8530A-FE5F-4A88-B464-46A0C1018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50F99-C468-4C1D-9599-1849A3CB2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9457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457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123CE-A04C-463A-BFAC-224862732A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6BCCF-5D27-446F-8386-612E7AB30C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6A9E7-708A-4207-84FA-7D00BE031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A8C28-AC88-4550-B91E-A14F558F79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ABE1E-8C39-4A1F-B404-2697F6DAE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93FBE-54BE-45C0-9808-E2C0FB8AE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551C1-9088-46ED-B1FB-14D62CBA9C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1DAF8-F76A-4B01-B66F-CBA3386B20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E3984-531D-460C-9C1E-628D50EC27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AD9EB-E14F-4571-B6DF-DA536C35EC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155D5-D1BB-4EB5-9956-0734834FE5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77CB3-EC2A-44A6-B097-91261CC6B4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1B09B-12AD-4EEE-B9AC-C08F336DDB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0378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378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300A2-5816-4932-885A-08F790C240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83A00-3060-4551-86F9-6FBA795296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098AB-0A20-4798-A170-4A83E9900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2E99C-B960-442B-99EF-3EFCB993B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3CF12-9397-4F7F-8876-323423A73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10986-77F7-4977-8102-AD7D7F2FE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6A041-E0E0-41F5-809D-E53565B285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FF696-251F-4225-B4C6-D273EB61FA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3BF92-FCE4-4238-A5AE-9F1560191B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B54D1-3C0F-4846-882B-DFE14ACCF7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9E859-829E-4847-A499-A197D8DA63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98434-988D-4A74-9692-265FE8ED3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A4916-6184-4A8D-9455-498C808E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F8448-073B-4831-A113-7B8C6FE81C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338A2-D690-4607-9E9D-F49F46E307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C1705-56F2-40B5-8564-BCA144FCA8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D9AE2-1635-45C7-8458-D6D6480883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30DBC-4366-4FDF-AF17-AD665EE143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2A054-6792-415D-9777-237798137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AD16-8C53-419A-A48D-B60DD14E2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0D063-49A9-436F-B212-46506421D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26FFD-C301-4755-B07B-03F13B1A94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0491F-E149-41FB-89A2-34C429CAB1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8BA54-8655-4A00-AB40-7FD9BF82E9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7E832-5D03-4A0B-8324-80E6046C6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EC285-7961-4672-A2EE-D28C7219E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D673A-2583-4B96-9F82-8230FF9002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2" Type="http://schemas.openxmlformats.org/officeDocument/2006/relationships/slideLayout" Target="../slideLayouts/slideLayout66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7168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68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1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8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5BD8462-BC88-46B0-99C0-8FD1D11AC1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03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104" r:id="rId13"/>
    <p:sldLayoutId id="2147484046" r:id="rId14"/>
    <p:sldLayoutId id="2147484047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7920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20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20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20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20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20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20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21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79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9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9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8446E51-7A09-4EA8-80E7-F24FD63D75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921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921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05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  <p:sldLayoutId id="2147484058" r:id="rId12"/>
    <p:sldLayoutId id="2147484106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9046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046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08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9047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047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047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047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047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047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047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047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047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9047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048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048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8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8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AE377E8-12B6-4FA4-9E03-6362B125DB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07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69" r:id="rId12"/>
    <p:sldLayoutId id="2147484108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9353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354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9354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354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354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354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354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354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354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354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355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9355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355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355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355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355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3032EA5-4476-48E7-A841-425D28D24A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0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  <p:sldLayoutId id="214748408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027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5130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0275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0275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12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276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276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276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pPr>
              <a:defRPr/>
            </a:pPr>
            <a:fld id="{EFC3B9F1-1CCE-4F67-9648-CDDAF17ED7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0276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081" r:id="rId2"/>
    <p:sldLayoutId id="2147484082" r:id="rId3"/>
    <p:sldLayoutId id="2147484083" r:id="rId4"/>
    <p:sldLayoutId id="2147484084" r:id="rId5"/>
    <p:sldLayoutId id="2147484085" r:id="rId6"/>
    <p:sldLayoutId id="2147484086" r:id="rId7"/>
    <p:sldLayoutId id="2147484087" r:id="rId8"/>
    <p:sldLayoutId id="2147484088" r:id="rId9"/>
    <p:sldLayoutId id="2147484089" r:id="rId10"/>
    <p:sldLayoutId id="214748409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24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24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24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CDEA5CC7-A6A6-40DF-8325-7EE29877BB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0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10.xml"/><Relationship Id="rId18" Type="http://schemas.openxmlformats.org/officeDocument/2006/relationships/slide" Target="slide5.xml"/><Relationship Id="rId3" Type="http://schemas.openxmlformats.org/officeDocument/2006/relationships/slide" Target="slide22.xml"/><Relationship Id="rId21" Type="http://schemas.openxmlformats.org/officeDocument/2006/relationships/slide" Target="slide4.xml"/><Relationship Id="rId7" Type="http://schemas.openxmlformats.org/officeDocument/2006/relationships/slide" Target="slide18.xml"/><Relationship Id="rId12" Type="http://schemas.openxmlformats.org/officeDocument/2006/relationships/slide" Target="slide11.xml"/><Relationship Id="rId17" Type="http://schemas.openxmlformats.org/officeDocument/2006/relationships/slide" Target="slide6.xml"/><Relationship Id="rId2" Type="http://schemas.openxmlformats.org/officeDocument/2006/relationships/slide" Target="slide23.xml"/><Relationship Id="rId16" Type="http://schemas.openxmlformats.org/officeDocument/2006/relationships/slide" Target="slide7.xml"/><Relationship Id="rId20" Type="http://schemas.openxmlformats.org/officeDocument/2006/relationships/slide" Target="slide16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9.xml"/><Relationship Id="rId11" Type="http://schemas.openxmlformats.org/officeDocument/2006/relationships/slide" Target="slide12.xml"/><Relationship Id="rId5" Type="http://schemas.openxmlformats.org/officeDocument/2006/relationships/slide" Target="slide20.xml"/><Relationship Id="rId15" Type="http://schemas.openxmlformats.org/officeDocument/2006/relationships/slide" Target="slide8.xml"/><Relationship Id="rId23" Type="http://schemas.openxmlformats.org/officeDocument/2006/relationships/slide" Target="slide46.xml"/><Relationship Id="rId10" Type="http://schemas.openxmlformats.org/officeDocument/2006/relationships/slide" Target="slide13.xml"/><Relationship Id="rId19" Type="http://schemas.openxmlformats.org/officeDocument/2006/relationships/slide" Target="slide14.xml"/><Relationship Id="rId4" Type="http://schemas.openxmlformats.org/officeDocument/2006/relationships/slide" Target="slide21.xml"/><Relationship Id="rId9" Type="http://schemas.openxmlformats.org/officeDocument/2006/relationships/slide" Target="slide15.xml"/><Relationship Id="rId14" Type="http://schemas.openxmlformats.org/officeDocument/2006/relationships/slide" Target="slide9.xml"/><Relationship Id="rId22" Type="http://schemas.openxmlformats.org/officeDocument/2006/relationships/slide" Target="slide4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13" Type="http://schemas.openxmlformats.org/officeDocument/2006/relationships/slide" Target="slide30.xml"/><Relationship Id="rId18" Type="http://schemas.openxmlformats.org/officeDocument/2006/relationships/slide" Target="slide26.xml"/><Relationship Id="rId3" Type="http://schemas.openxmlformats.org/officeDocument/2006/relationships/slide" Target="slide43.xml"/><Relationship Id="rId21" Type="http://schemas.openxmlformats.org/officeDocument/2006/relationships/slide" Target="slide35.xml"/><Relationship Id="rId7" Type="http://schemas.openxmlformats.org/officeDocument/2006/relationships/slide" Target="slide39.xml"/><Relationship Id="rId12" Type="http://schemas.openxmlformats.org/officeDocument/2006/relationships/slide" Target="slide32.xml"/><Relationship Id="rId17" Type="http://schemas.openxmlformats.org/officeDocument/2006/relationships/slide" Target="slide27.xml"/><Relationship Id="rId2" Type="http://schemas.openxmlformats.org/officeDocument/2006/relationships/notesSlide" Target="../notesSlides/notesSlide1.xml"/><Relationship Id="rId16" Type="http://schemas.openxmlformats.org/officeDocument/2006/relationships/slide" Target="slide28.xml"/><Relationship Id="rId20" Type="http://schemas.openxmlformats.org/officeDocument/2006/relationships/slide" Target="slide24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40.xml"/><Relationship Id="rId11" Type="http://schemas.openxmlformats.org/officeDocument/2006/relationships/slide" Target="slide33.xml"/><Relationship Id="rId5" Type="http://schemas.openxmlformats.org/officeDocument/2006/relationships/slide" Target="slide41.xml"/><Relationship Id="rId15" Type="http://schemas.openxmlformats.org/officeDocument/2006/relationships/slide" Target="slide29.xml"/><Relationship Id="rId10" Type="http://schemas.openxmlformats.org/officeDocument/2006/relationships/slide" Target="slide34.xml"/><Relationship Id="rId19" Type="http://schemas.openxmlformats.org/officeDocument/2006/relationships/slide" Target="slide25.xml"/><Relationship Id="rId4" Type="http://schemas.openxmlformats.org/officeDocument/2006/relationships/slide" Target="slide42.xml"/><Relationship Id="rId9" Type="http://schemas.openxmlformats.org/officeDocument/2006/relationships/slide" Target="slide37.xml"/><Relationship Id="rId14" Type="http://schemas.openxmlformats.org/officeDocument/2006/relationships/slide" Target="slide31.xml"/><Relationship Id="rId22" Type="http://schemas.openxmlformats.org/officeDocument/2006/relationships/slide" Target="slide3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7"/>
          <p:cNvSpPr>
            <a:spLocks noChangeArrowheads="1"/>
          </p:cNvSpPr>
          <p:nvPr/>
        </p:nvSpPr>
        <p:spPr bwMode="auto">
          <a:xfrm rot="-5400000">
            <a:off x="4418807" y="5182394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252" name="Picture 8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429000" y="1828800"/>
            <a:ext cx="2474392" cy="2846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18" name="WordArt 50" descr="Белый мрамор"/>
          <p:cNvSpPr>
            <a:spLocks noChangeArrowheads="1" noChangeShapeType="1" noTextEdit="1"/>
          </p:cNvSpPr>
          <p:nvPr/>
        </p:nvSpPr>
        <p:spPr bwMode="auto">
          <a:xfrm>
            <a:off x="838200" y="1447800"/>
            <a:ext cx="7696200" cy="4038600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Impact"/>
              </a:rPr>
              <a:t>«МУДРАЯ СОВА»</a:t>
            </a:r>
            <a:endParaRPr lang="ru-RU" sz="3600" b="1" kern="1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Impact"/>
            </a:endParaRPr>
          </a:p>
        </p:txBody>
      </p:sp>
      <p:sp>
        <p:nvSpPr>
          <p:cNvPr id="15366" name="Rectangle 80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53" name="WordArt 85"/>
          <p:cNvSpPr>
            <a:spLocks noChangeArrowheads="1" noChangeShapeType="1" noTextEdit="1"/>
          </p:cNvSpPr>
          <p:nvPr/>
        </p:nvSpPr>
        <p:spPr bwMode="auto">
          <a:xfrm>
            <a:off x="2590800" y="1143000"/>
            <a:ext cx="457200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/>
                <a:ea typeface="Tahoma"/>
                <a:cs typeface="Tahoma"/>
              </a:rPr>
              <a:t>ИГРА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CBCBCB"/>
                  </a:gs>
                  <a:gs pos="13000">
                    <a:srgbClr val="5F5F5F"/>
                  </a:gs>
                  <a:gs pos="21001">
                    <a:srgbClr val="5F5F5F"/>
                  </a:gs>
                  <a:gs pos="63000">
                    <a:srgbClr val="FFFFFF"/>
                  </a:gs>
                  <a:gs pos="67000">
                    <a:srgbClr val="B2B2B2"/>
                  </a:gs>
                  <a:gs pos="69000">
                    <a:srgbClr val="292929"/>
                  </a:gs>
                  <a:gs pos="82001">
                    <a:srgbClr val="777777"/>
                  </a:gs>
                  <a:gs pos="100000">
                    <a:srgbClr val="EAEAEA"/>
                  </a:gs>
                </a:gsLst>
                <a:lin ang="5400000" scaled="1"/>
              </a:gradFill>
              <a:latin typeface="Tahoma"/>
              <a:ea typeface="Tahoma"/>
              <a:cs typeface="Tahoma"/>
            </a:endParaRPr>
          </a:p>
        </p:txBody>
      </p:sp>
      <p:sp>
        <p:nvSpPr>
          <p:cNvPr id="8" name="Управляющая кнопка: далее 7">
            <a:hlinkClick r:id="rId3" action="ppaction://hlinksldjump" highlightClick="1"/>
          </p:cNvPr>
          <p:cNvSpPr/>
          <p:nvPr/>
        </p:nvSpPr>
        <p:spPr bwMode="auto">
          <a:xfrm>
            <a:off x="609600" y="6096000"/>
            <a:ext cx="381000" cy="304800"/>
          </a:xfrm>
          <a:prstGeom prst="actionButtonForwardNex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8" grpId="0" animBg="1"/>
      <p:bldP spid="72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914400" y="1752600"/>
            <a:ext cx="8001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3.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</a:t>
            </a:r>
            <a:r>
              <a:rPr lang="ru-RU" sz="54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 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Улица на которой жил Шерлок Холмс? 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80" name="Rectangle 14"/>
          <p:cNvSpPr>
            <a:spLocks noChangeArrowheads="1"/>
          </p:cNvSpPr>
          <p:nvPr/>
        </p:nvSpPr>
        <p:spPr bwMode="auto">
          <a:xfrm>
            <a:off x="2590800" y="0"/>
            <a:ext cx="5867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>
                <a:solidFill>
                  <a:srgbClr val="FF0000"/>
                </a:solidFill>
              </a:rPr>
              <a:t>Литература</a:t>
            </a:r>
            <a:endParaRPr lang="ru-RU" sz="7200" b="1">
              <a:solidFill>
                <a:srgbClr val="FF000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24581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581400" y="5181600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00CC00"/>
                </a:solidFill>
              </a:rPr>
              <a:t>БЕЙКЕР-СТРИТ</a:t>
            </a:r>
            <a:endParaRPr lang="ru-RU" sz="54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1295400"/>
            <a:ext cx="8229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4.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Вопрос: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400" dirty="0" smtClean="0"/>
              <a:t>Кто этот человек? Родился в Москве. Учился в селе. Умер в Санкт-Петербурге? Все его знают.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40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2590800" y="0"/>
            <a:ext cx="5867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>
                <a:solidFill>
                  <a:srgbClr val="FF0000"/>
                </a:solidFill>
              </a:rPr>
              <a:t>Литература</a:t>
            </a:r>
            <a:endParaRPr lang="ru-RU" sz="7200" b="1">
              <a:solidFill>
                <a:srgbClr val="FF000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25605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581400" y="5181600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00CC00"/>
                </a:solidFill>
              </a:rPr>
              <a:t>А.С.ПУШКИН</a:t>
            </a:r>
            <a:endParaRPr lang="ru-RU" sz="54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8001000" cy="2667000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ru-RU" sz="4400" b="1" dirty="0" smtClean="0"/>
              <a:t>1. Вопрос:</a:t>
            </a:r>
            <a:r>
              <a:rPr lang="ru-RU" sz="4400" b="1" dirty="0" smtClean="0">
                <a:solidFill>
                  <a:srgbClr val="00CC00"/>
                </a:solidFill>
              </a:rPr>
              <a:t> </a:t>
            </a:r>
            <a:r>
              <a:rPr lang="ru-RU" sz="4000" b="1" dirty="0" smtClean="0"/>
              <a:t>Распространение информации от одного объекта к другому. Жаргонное название уровня скорости автомобиля.</a:t>
            </a:r>
            <a:endParaRPr lang="ru-RU" sz="4400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4400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4000" b="1" dirty="0" smtClean="0">
              <a:solidFill>
                <a:srgbClr val="00CC00"/>
              </a:solidFill>
            </a:endParaRPr>
          </a:p>
          <a:p>
            <a:pPr marL="609600" indent="-609600" eaLnBrk="1" hangingPunct="1">
              <a:defRPr/>
            </a:pPr>
            <a:endParaRPr lang="ru-RU" sz="4000" b="1" dirty="0" smtClean="0"/>
          </a:p>
        </p:txBody>
      </p:sp>
      <p:sp>
        <p:nvSpPr>
          <p:cNvPr id="146441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8153400" cy="1858963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/>
              </a:rPr>
              <a:t> </a:t>
            </a:r>
            <a:r>
              <a:rPr lang="ru-RU" sz="6000" b="1" dirty="0" smtClean="0"/>
              <a:t>Информатика и техника</a:t>
            </a:r>
            <a:r>
              <a:rPr lang="ru-RU" sz="7200" b="1" dirty="0" smtClean="0">
                <a:latin typeface="Arial" charset="0"/>
              </a:rPr>
              <a:t/>
            </a:r>
            <a:br>
              <a:rPr lang="ru-RU" sz="7200" b="1" dirty="0" smtClean="0">
                <a:latin typeface="Arial" charset="0"/>
              </a:rPr>
            </a:br>
            <a:endParaRPr lang="ru-RU" sz="6000" b="1" dirty="0" smtClean="0"/>
          </a:p>
        </p:txBody>
      </p:sp>
      <p:pic>
        <p:nvPicPr>
          <p:cNvPr id="26628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0" y="57150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ПЕРЕДАЧА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534400" cy="3352800"/>
          </a:xfrm>
        </p:spPr>
        <p:txBody>
          <a:bodyPr/>
          <a:lstStyle/>
          <a:p>
            <a:pPr marL="609600" lvl="0" indent="-609600" eaLnBrk="1" hangingPunct="1">
              <a:buNone/>
              <a:defRPr/>
            </a:pPr>
            <a:r>
              <a:rPr lang="ru-RU" sz="4000" b="1" dirty="0" smtClean="0"/>
              <a:t>2. Вопрос: </a:t>
            </a:r>
            <a:r>
              <a:rPr lang="ru-RU" sz="4800" b="1" dirty="0" smtClean="0"/>
              <a:t>Кнопка на рабочем столе. Процесс заводки двигателя автомобиля</a:t>
            </a:r>
            <a:endParaRPr lang="ru-RU" sz="6000" b="1" dirty="0" smtClean="0"/>
          </a:p>
          <a:p>
            <a:pPr marL="609600" indent="-609600" eaLnBrk="1" hangingPunct="1">
              <a:buNone/>
              <a:defRPr/>
            </a:pPr>
            <a:endParaRPr lang="ru-RU" sz="4000" b="1" dirty="0" smtClean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8382000" cy="21637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/>
              </a:rPr>
              <a:t> </a:t>
            </a:r>
            <a:r>
              <a:rPr lang="ru-RU" sz="6000" b="1" dirty="0" smtClean="0"/>
              <a:t>Информатика и техника</a:t>
            </a:r>
            <a:r>
              <a:rPr lang="ru-RU" sz="7200" b="1" dirty="0" smtClean="0">
                <a:latin typeface="Arial" charset="0"/>
              </a:rPr>
              <a:t/>
            </a:r>
            <a:br>
              <a:rPr lang="ru-RU" sz="7200" b="1" dirty="0" smtClean="0">
                <a:latin typeface="Arial" charset="0"/>
              </a:rPr>
            </a:br>
            <a:endParaRPr lang="ru-RU" sz="6000" b="1" dirty="0" smtClean="0"/>
          </a:p>
        </p:txBody>
      </p:sp>
      <p:pic>
        <p:nvPicPr>
          <p:cNvPr id="27652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019800" y="5715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ПУСК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9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8534400" cy="33528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/>
              <a:t>3. Вопрос:</a:t>
            </a:r>
            <a:r>
              <a:rPr lang="ru-RU" sz="4000" dirty="0" smtClean="0"/>
              <a:t> </a:t>
            </a:r>
            <a:r>
              <a:rPr lang="ru-RU" sz="3600" b="1" dirty="0" smtClean="0"/>
              <a:t>Сокращенное название оператора повторения действий. Совокупность периодически повторяющихся тактов работы двигателя внутреннего сгорания</a:t>
            </a:r>
            <a:endParaRPr lang="ru-RU" sz="4000" b="1" dirty="0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8382000" cy="2163762"/>
          </a:xfrm>
        </p:spPr>
        <p:txBody>
          <a:bodyPr/>
          <a:lstStyle/>
          <a:p>
            <a:pPr eaLnBrk="1" hangingPunct="1">
              <a:defRPr/>
            </a:pPr>
            <a:r>
              <a:rPr lang="ru-RU" sz="7200" b="1" dirty="0" smtClean="0">
                <a:latin typeface="Arial" charset="0"/>
              </a:rPr>
              <a:t>Информатика и техника</a:t>
            </a:r>
            <a:br>
              <a:rPr lang="ru-RU" sz="7200" b="1" dirty="0" smtClean="0">
                <a:latin typeface="Arial" charset="0"/>
              </a:rPr>
            </a:br>
            <a:endParaRPr lang="ru-RU" sz="6000" b="1" dirty="0" smtClean="0"/>
          </a:p>
        </p:txBody>
      </p:sp>
      <p:pic>
        <p:nvPicPr>
          <p:cNvPr id="28676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19800" y="5715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ЦИКЛ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1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534400" cy="2590800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ru-RU" sz="4000" b="1" dirty="0" smtClean="0"/>
              <a:t>4. Вопрос: </a:t>
            </a:r>
            <a:r>
              <a:rPr lang="ru-RU" sz="3600" b="1" dirty="0" smtClean="0"/>
              <a:t>Группа линий электрических соединений, обеспечивающих передачу данных и управляющих сигналов между компонентами компьютера. Резиновая деталь автомобиля.</a:t>
            </a:r>
            <a:endParaRPr lang="ru-RU" sz="4400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4000" b="1" dirty="0" smtClean="0">
              <a:solidFill>
                <a:srgbClr val="00CC00"/>
              </a:solidFill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4000" b="1" dirty="0" smtClean="0">
              <a:solidFill>
                <a:srgbClr val="00CC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8382000" cy="21637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/>
              </a:rPr>
              <a:t> </a:t>
            </a:r>
            <a:r>
              <a:rPr lang="ru-RU" sz="6000" b="1" dirty="0" smtClean="0"/>
              <a:t>Информатика и техника</a:t>
            </a:r>
            <a:r>
              <a:rPr lang="ru-RU" sz="7200" b="1" dirty="0" smtClean="0">
                <a:latin typeface="Arial" charset="0"/>
              </a:rPr>
              <a:t/>
            </a:r>
            <a:br>
              <a:rPr lang="ru-RU" sz="7200" b="1" dirty="0" smtClean="0">
                <a:latin typeface="Arial" charset="0"/>
              </a:rPr>
            </a:br>
            <a:endParaRPr lang="ru-RU" sz="6000" b="1" dirty="0" smtClean="0"/>
          </a:p>
        </p:txBody>
      </p:sp>
      <p:pic>
        <p:nvPicPr>
          <p:cNvPr id="29700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19800" y="5715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ШИНА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7200" b="1" smtClean="0"/>
              <a:t>География</a:t>
            </a:r>
            <a:endParaRPr lang="ru-RU" sz="7200" b="1" smtClean="0">
              <a:solidFill>
                <a:schemeClr val="accent2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543800" cy="4495800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chemeClr val="accent2"/>
                </a:solidFill>
              </a:rPr>
              <a:t>1 вопрос:</a:t>
            </a:r>
            <a:r>
              <a:rPr lang="ru-RU" sz="4800" b="1" dirty="0" smtClean="0"/>
              <a:t> 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родину кофе? 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24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86200" y="52578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7030A0"/>
                </a:solidFill>
              </a:rPr>
              <a:t>ЭФИОПИЯ</a:t>
            </a:r>
            <a:endParaRPr lang="ru-RU" sz="5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2667000"/>
          </a:xfrm>
        </p:spPr>
        <p:txBody>
          <a:bodyPr/>
          <a:lstStyle/>
          <a:p>
            <a:pPr eaLnBrk="1" hangingPunct="1"/>
            <a:r>
              <a:rPr lang="ru-RU" sz="4800" b="1" dirty="0" smtClean="0"/>
              <a:t>2 вопрос: </a:t>
            </a:r>
            <a:r>
              <a:rPr lang="ru-RU" sz="6000" b="1" dirty="0" smtClean="0"/>
              <a:t>Какая часть света, состоит из двух материков?</a:t>
            </a:r>
            <a:endParaRPr lang="ru-RU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47" name="Rectangle 7"/>
          <p:cNvSpPr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7200" b="1"/>
              <a:t>География</a:t>
            </a:r>
            <a:endParaRPr lang="ru-RU" sz="72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pic>
        <p:nvPicPr>
          <p:cNvPr id="31748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86200" y="52578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7030A0"/>
                </a:solidFill>
              </a:rPr>
              <a:t>АМЕРИКА</a:t>
            </a:r>
            <a:endParaRPr lang="ru-RU" sz="5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610600" cy="2514600"/>
          </a:xfrm>
        </p:spPr>
        <p:txBody>
          <a:bodyPr/>
          <a:lstStyle/>
          <a:p>
            <a:pPr eaLnBrk="1" hangingPunct="1"/>
            <a:r>
              <a:rPr lang="ru-RU" sz="4800" b="1" dirty="0" smtClean="0"/>
              <a:t>3 вопрос: 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Водопад, низвергающийся уступами? </a:t>
            </a:r>
            <a:endParaRPr lang="ru-RU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71" name="Rectangle 7"/>
          <p:cNvSpPr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7200" b="1"/>
              <a:t>География</a:t>
            </a:r>
            <a:endParaRPr lang="ru-RU" sz="72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pic>
        <p:nvPicPr>
          <p:cNvPr id="32772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86200" y="52578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7030A0"/>
                </a:solidFill>
              </a:rPr>
              <a:t>КАСКАД</a:t>
            </a:r>
            <a:endParaRPr lang="ru-RU" sz="5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305800" cy="3581400"/>
          </a:xfrm>
        </p:spPr>
        <p:txBody>
          <a:bodyPr/>
          <a:lstStyle/>
          <a:p>
            <a:pPr eaLnBrk="1" hangingPunct="1"/>
            <a:r>
              <a:rPr lang="ru-RU" sz="4400" b="1" dirty="0" smtClean="0"/>
              <a:t>4 вопрос: 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Экваториальное созвездие?</a:t>
            </a:r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/>
            <a:endParaRPr lang="ru-RU" sz="4400" dirty="0" smtClean="0"/>
          </a:p>
        </p:txBody>
      </p:sp>
      <p:sp>
        <p:nvSpPr>
          <p:cNvPr id="33795" name="Rectangle 7"/>
          <p:cNvSpPr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7200" b="1"/>
              <a:t>География</a:t>
            </a:r>
            <a:endParaRPr lang="ru-RU" sz="72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pic>
        <p:nvPicPr>
          <p:cNvPr id="33796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86200" y="52578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7030A0"/>
                </a:solidFill>
              </a:rPr>
              <a:t>ОРИОН</a:t>
            </a:r>
            <a:endParaRPr lang="ru-RU" sz="5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chemeClr val="hlink"/>
                </a:solidFill>
                <a:latin typeface="Algerian" pitchFamily="82" charset="0"/>
              </a:rPr>
              <a:t>Игра «Мудрая сова»</a:t>
            </a:r>
          </a:p>
        </p:txBody>
      </p:sp>
      <p:sp>
        <p:nvSpPr>
          <p:cNvPr id="16387" name="Line 646"/>
          <p:cNvSpPr>
            <a:spLocks noChangeShapeType="1"/>
          </p:cNvSpPr>
          <p:nvPr/>
        </p:nvSpPr>
        <p:spPr bwMode="auto">
          <a:xfrm>
            <a:off x="228600" y="1295400"/>
            <a:ext cx="0" cy="51816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8" name="Line 647"/>
          <p:cNvSpPr>
            <a:spLocks noChangeShapeType="1"/>
          </p:cNvSpPr>
          <p:nvPr/>
        </p:nvSpPr>
        <p:spPr bwMode="auto">
          <a:xfrm>
            <a:off x="8901113" y="1230313"/>
            <a:ext cx="0" cy="51816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9" name="Rectangle 101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924800" y="5791200"/>
            <a:ext cx="10668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FFFF"/>
                </a:solidFill>
                <a:cs typeface="Times New Roman" pitchFamily="18" charset="0"/>
              </a:rPr>
              <a:t>500</a:t>
            </a:r>
            <a:endParaRPr lang="ru-RU" sz="3600"/>
          </a:p>
        </p:txBody>
      </p:sp>
      <p:sp>
        <p:nvSpPr>
          <p:cNvPr id="16390" name="Rectangle 10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858000" y="5791200"/>
            <a:ext cx="10668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FFFF"/>
                </a:solidFill>
                <a:cs typeface="Times New Roman" pitchFamily="18" charset="0"/>
              </a:rPr>
              <a:t>300</a:t>
            </a:r>
            <a:endParaRPr lang="ru-RU" sz="3600"/>
          </a:p>
        </p:txBody>
      </p:sp>
      <p:sp>
        <p:nvSpPr>
          <p:cNvPr id="16391" name="Rectangle 100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867400" y="5791200"/>
            <a:ext cx="11430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FFFF"/>
                </a:solidFill>
                <a:cs typeface="Times New Roman" pitchFamily="18" charset="0"/>
              </a:rPr>
              <a:t>200</a:t>
            </a:r>
            <a:endParaRPr lang="ru-RU" sz="3600"/>
          </a:p>
        </p:txBody>
      </p:sp>
      <p:sp>
        <p:nvSpPr>
          <p:cNvPr id="16392" name="Rectangle 100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800600" y="5791200"/>
            <a:ext cx="11430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FFFF"/>
                </a:solidFill>
                <a:cs typeface="Times New Roman" pitchFamily="18" charset="0"/>
              </a:rPr>
              <a:t>100</a:t>
            </a:r>
            <a:endParaRPr lang="ru-RU" sz="3600"/>
          </a:p>
        </p:txBody>
      </p:sp>
      <p:sp>
        <p:nvSpPr>
          <p:cNvPr id="16393" name="Rectangle 1007"/>
          <p:cNvSpPr>
            <a:spLocks noChangeArrowheads="1"/>
          </p:cNvSpPr>
          <p:nvPr/>
        </p:nvSpPr>
        <p:spPr bwMode="auto">
          <a:xfrm>
            <a:off x="990600" y="5562600"/>
            <a:ext cx="4114799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3600" b="1" dirty="0"/>
              <a:t>Общие вопросы</a:t>
            </a:r>
            <a:endParaRPr lang="ru-RU" sz="4000" b="1" dirty="0">
              <a:latin typeface="Arial" charset="0"/>
            </a:endParaRPr>
          </a:p>
        </p:txBody>
      </p:sp>
      <p:sp>
        <p:nvSpPr>
          <p:cNvPr id="16394" name="Rectangle 100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848600" y="4648200"/>
            <a:ext cx="1066800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CC00"/>
                </a:solidFill>
                <a:ea typeface="Times New Roman" pitchFamily="18" charset="0"/>
                <a:cs typeface="Tahoma" pitchFamily="34" charset="0"/>
              </a:rPr>
              <a:t>500</a:t>
            </a:r>
            <a:endParaRPr lang="ru-RU" sz="360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95" name="Rectangle 1002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858000" y="4648200"/>
            <a:ext cx="1212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CC00"/>
                </a:solidFill>
                <a:ea typeface="Times New Roman" pitchFamily="18" charset="0"/>
                <a:cs typeface="Tahoma" pitchFamily="34" charset="0"/>
              </a:rPr>
              <a:t>300</a:t>
            </a:r>
            <a:endParaRPr lang="ru-RU" sz="360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96" name="Rectangle 100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867400" y="4724400"/>
            <a:ext cx="1143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CC00"/>
                </a:solidFill>
                <a:ea typeface="Times New Roman" pitchFamily="18" charset="0"/>
                <a:cs typeface="Tahoma" pitchFamily="34" charset="0"/>
              </a:rPr>
              <a:t>200</a:t>
            </a:r>
            <a:endParaRPr lang="ru-RU" sz="360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97" name="Rectangle 1000"/>
          <p:cNvSpPr>
            <a:spLocks noChangeArrowheads="1"/>
          </p:cNvSpPr>
          <p:nvPr/>
        </p:nvSpPr>
        <p:spPr bwMode="auto">
          <a:xfrm>
            <a:off x="989013" y="4572000"/>
            <a:ext cx="3735387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4100" b="1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b="1"/>
              <a:t>География</a:t>
            </a:r>
            <a:r>
              <a:rPr lang="ru-RU" sz="4100" b="1">
                <a:solidFill>
                  <a:srgbClr val="FFCC00"/>
                </a:solidFill>
                <a:cs typeface="Tahoma" pitchFamily="34" charset="0"/>
              </a:rPr>
              <a:t> </a:t>
            </a:r>
            <a:endParaRPr lang="ru-RU" sz="4100" b="1">
              <a:latin typeface="Arial" charset="0"/>
            </a:endParaRPr>
          </a:p>
        </p:txBody>
      </p:sp>
      <p:sp>
        <p:nvSpPr>
          <p:cNvPr id="16357" name="Rectangle 997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7848600" y="3429000"/>
            <a:ext cx="11430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600" b="1" dirty="0">
                <a:solidFill>
                  <a:srgbClr val="D6009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500</a:t>
            </a:r>
            <a:endParaRPr lang="ru-RU" sz="36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55" name="Rectangle 995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5943600" y="3429000"/>
            <a:ext cx="106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600" b="1" dirty="0">
                <a:solidFill>
                  <a:srgbClr val="D6009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200</a:t>
            </a:r>
            <a:endParaRPr lang="ru-RU" sz="36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  <a:p>
            <a:pPr algn="ctr">
              <a:defRPr/>
            </a:pPr>
            <a:endParaRPr lang="ru-RU" sz="44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54" name="Rectangle 994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4800600" y="3429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600" b="1" dirty="0">
                <a:solidFill>
                  <a:srgbClr val="D6009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100</a:t>
            </a:r>
            <a:endParaRPr lang="ru-RU" sz="36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401" name="Rectangle 993"/>
          <p:cNvSpPr>
            <a:spLocks noChangeArrowheads="1"/>
          </p:cNvSpPr>
          <p:nvPr/>
        </p:nvSpPr>
        <p:spPr bwMode="auto">
          <a:xfrm>
            <a:off x="989013" y="3197225"/>
            <a:ext cx="4040187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3600" b="1" dirty="0" smtClean="0"/>
              <a:t>Информатика и техника</a:t>
            </a:r>
            <a:endParaRPr lang="ru-RU" sz="4400" b="1" dirty="0">
              <a:latin typeface="Arial" charset="0"/>
            </a:endParaRPr>
          </a:p>
        </p:txBody>
      </p:sp>
      <p:sp>
        <p:nvSpPr>
          <p:cNvPr id="16402" name="Rectangle 992"/>
          <p:cNvSpPr>
            <a:spLocks noChangeArrowheads="1"/>
          </p:cNvSpPr>
          <p:nvPr/>
        </p:nvSpPr>
        <p:spPr bwMode="auto">
          <a:xfrm>
            <a:off x="228600" y="3197225"/>
            <a:ext cx="1074738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3200"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30" name="Rectangle 990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7924800" y="2514600"/>
            <a:ext cx="1065213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3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ahoma" pitchFamily="34" charset="0"/>
              </a:rPr>
              <a:t>500</a:t>
            </a:r>
            <a:endParaRPr lang="ru-RU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31" name="Rectangle 989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6858000" y="2514600"/>
            <a:ext cx="10668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3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ahoma" pitchFamily="34" charset="0"/>
              </a:rPr>
              <a:t>300</a:t>
            </a:r>
            <a:endParaRPr lang="ru-RU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32" name="Rectangle 988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5943600" y="2514600"/>
            <a:ext cx="10668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3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ahoma" pitchFamily="34" charset="0"/>
              </a:rPr>
              <a:t>200</a:t>
            </a:r>
            <a:endParaRPr lang="ru-RU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33" name="Rectangle 98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4876800" y="2514600"/>
            <a:ext cx="1143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3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ahoma" pitchFamily="34" charset="0"/>
              </a:rPr>
              <a:t>100</a:t>
            </a:r>
            <a:endParaRPr lang="ru-RU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407" name="Rectangle 986"/>
          <p:cNvSpPr>
            <a:spLocks noChangeArrowheads="1"/>
          </p:cNvSpPr>
          <p:nvPr/>
        </p:nvSpPr>
        <p:spPr bwMode="auto">
          <a:xfrm>
            <a:off x="1066800" y="2438400"/>
            <a:ext cx="38100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4400" b="1"/>
              <a:t>Литература</a:t>
            </a:r>
            <a:endParaRPr lang="ru-RU" sz="4100" b="1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43" name="Rectangle 98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7924800" y="17526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6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500</a:t>
            </a:r>
            <a:endParaRPr lang="ru-RU" sz="36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42" name="Rectangle 982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6934200" y="1752600"/>
            <a:ext cx="10795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300</a:t>
            </a:r>
            <a:endParaRPr lang="ru-RU" sz="32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41" name="Rectangle 981">
            <a:hlinkClick r:id="rId18" action="ppaction://hlinksldjump"/>
          </p:cNvPr>
          <p:cNvSpPr>
            <a:spLocks noChangeArrowheads="1"/>
          </p:cNvSpPr>
          <p:nvPr/>
        </p:nvSpPr>
        <p:spPr bwMode="auto">
          <a:xfrm>
            <a:off x="5943600" y="1752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200</a:t>
            </a:r>
            <a:endParaRPr lang="ru-RU" sz="4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411" name="Rectangle 979"/>
          <p:cNvSpPr>
            <a:spLocks noChangeArrowheads="1"/>
          </p:cNvSpPr>
          <p:nvPr/>
        </p:nvSpPr>
        <p:spPr bwMode="auto">
          <a:xfrm>
            <a:off x="989013" y="1676400"/>
            <a:ext cx="38100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3600" b="1" dirty="0"/>
              <a:t>Флора и фауна</a:t>
            </a:r>
            <a:endParaRPr lang="ru-RU" sz="3600" b="1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38" name="Rectangle 978"/>
          <p:cNvSpPr>
            <a:spLocks noChangeArrowheads="1"/>
          </p:cNvSpPr>
          <p:nvPr/>
        </p:nvSpPr>
        <p:spPr bwMode="auto">
          <a:xfrm>
            <a:off x="228601" y="1676400"/>
            <a:ext cx="685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vert270"/>
          <a:lstStyle/>
          <a:p>
            <a:pPr algn="ctr"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1 раунд</a:t>
            </a:r>
            <a:endParaRPr lang="en-US" sz="3200" dirty="0"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413" name="Rectangle 973"/>
          <p:cNvSpPr>
            <a:spLocks noChangeArrowheads="1"/>
          </p:cNvSpPr>
          <p:nvPr/>
        </p:nvSpPr>
        <p:spPr bwMode="auto">
          <a:xfrm>
            <a:off x="5983288" y="1066800"/>
            <a:ext cx="29321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Цена вопросов</a:t>
            </a:r>
            <a:endParaRPr lang="ru-RU" sz="2400">
              <a:latin typeface="Arial" charset="0"/>
            </a:endParaRPr>
          </a:p>
        </p:txBody>
      </p:sp>
      <p:sp>
        <p:nvSpPr>
          <p:cNvPr id="16414" name="Rectangle 972"/>
          <p:cNvSpPr>
            <a:spLocks noChangeArrowheads="1"/>
          </p:cNvSpPr>
          <p:nvPr/>
        </p:nvSpPr>
        <p:spPr bwMode="auto">
          <a:xfrm>
            <a:off x="762000" y="1066800"/>
            <a:ext cx="46815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Категория</a:t>
            </a:r>
            <a:endParaRPr lang="ru-RU" sz="2800" dirty="0">
              <a:latin typeface="Arial" charset="0"/>
            </a:endParaRPr>
          </a:p>
        </p:txBody>
      </p:sp>
      <p:sp>
        <p:nvSpPr>
          <p:cNvPr id="16415" name="Rectangle 971"/>
          <p:cNvSpPr>
            <a:spLocks noChangeArrowheads="1"/>
          </p:cNvSpPr>
          <p:nvPr/>
        </p:nvSpPr>
        <p:spPr bwMode="auto">
          <a:xfrm>
            <a:off x="228600" y="1066800"/>
            <a:ext cx="83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>
                <a:solidFill>
                  <a:srgbClr val="FF00FF"/>
                </a:solidFill>
                <a:cs typeface="Times New Roman" pitchFamily="18" charset="0"/>
              </a:rPr>
              <a:t>№</a:t>
            </a:r>
            <a:endParaRPr lang="ru-RU" sz="3200"/>
          </a:p>
        </p:txBody>
      </p:sp>
      <p:sp>
        <p:nvSpPr>
          <p:cNvPr id="16416" name="Line 1013"/>
          <p:cNvSpPr>
            <a:spLocks noChangeShapeType="1"/>
          </p:cNvSpPr>
          <p:nvPr/>
        </p:nvSpPr>
        <p:spPr bwMode="auto">
          <a:xfrm>
            <a:off x="228600" y="1066800"/>
            <a:ext cx="8686800" cy="11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7" name="Line 1014"/>
          <p:cNvSpPr>
            <a:spLocks noChangeShapeType="1"/>
          </p:cNvSpPr>
          <p:nvPr/>
        </p:nvSpPr>
        <p:spPr bwMode="auto">
          <a:xfrm>
            <a:off x="228600" y="6640513"/>
            <a:ext cx="8686800" cy="0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8" name="Line 1015"/>
          <p:cNvSpPr>
            <a:spLocks noChangeShapeType="1"/>
          </p:cNvSpPr>
          <p:nvPr/>
        </p:nvSpPr>
        <p:spPr bwMode="auto">
          <a:xfrm>
            <a:off x="228600" y="1066800"/>
            <a:ext cx="0" cy="55737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9" name="Line 1016"/>
          <p:cNvSpPr>
            <a:spLocks noChangeShapeType="1"/>
          </p:cNvSpPr>
          <p:nvPr/>
        </p:nvSpPr>
        <p:spPr bwMode="auto">
          <a:xfrm>
            <a:off x="8915400" y="1077913"/>
            <a:ext cx="0" cy="609600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0" name="Line 1019"/>
          <p:cNvSpPr>
            <a:spLocks noChangeShapeType="1"/>
          </p:cNvSpPr>
          <p:nvPr/>
        </p:nvSpPr>
        <p:spPr bwMode="auto">
          <a:xfrm>
            <a:off x="228600" y="1676400"/>
            <a:ext cx="8686800" cy="11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1" name="Line 1021"/>
          <p:cNvSpPr>
            <a:spLocks noChangeShapeType="1"/>
          </p:cNvSpPr>
          <p:nvPr/>
        </p:nvSpPr>
        <p:spPr bwMode="auto">
          <a:xfrm>
            <a:off x="990600" y="1066800"/>
            <a:ext cx="0" cy="55737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2" name="Line 1024"/>
          <p:cNvSpPr>
            <a:spLocks noChangeShapeType="1"/>
          </p:cNvSpPr>
          <p:nvPr/>
        </p:nvSpPr>
        <p:spPr bwMode="auto">
          <a:xfrm>
            <a:off x="4876800" y="1066800"/>
            <a:ext cx="0" cy="55737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3" name="Line 1036"/>
          <p:cNvSpPr>
            <a:spLocks noChangeShapeType="1"/>
          </p:cNvSpPr>
          <p:nvPr/>
        </p:nvSpPr>
        <p:spPr bwMode="auto">
          <a:xfrm>
            <a:off x="989013" y="2438400"/>
            <a:ext cx="7926387" cy="0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4" name="Line 1048"/>
          <p:cNvSpPr>
            <a:spLocks noChangeShapeType="1"/>
          </p:cNvSpPr>
          <p:nvPr/>
        </p:nvSpPr>
        <p:spPr bwMode="auto">
          <a:xfrm>
            <a:off x="5943600" y="1676400"/>
            <a:ext cx="0" cy="4964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5" name="Line 1052"/>
          <p:cNvSpPr>
            <a:spLocks noChangeShapeType="1"/>
          </p:cNvSpPr>
          <p:nvPr/>
        </p:nvSpPr>
        <p:spPr bwMode="auto">
          <a:xfrm>
            <a:off x="6934200" y="1676400"/>
            <a:ext cx="0" cy="4964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6" name="Line 1056"/>
          <p:cNvSpPr>
            <a:spLocks noChangeShapeType="1"/>
          </p:cNvSpPr>
          <p:nvPr/>
        </p:nvSpPr>
        <p:spPr bwMode="auto">
          <a:xfrm>
            <a:off x="7924800" y="1676400"/>
            <a:ext cx="0" cy="4964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7" name="Line 1060"/>
          <p:cNvSpPr>
            <a:spLocks noChangeShapeType="1"/>
          </p:cNvSpPr>
          <p:nvPr/>
        </p:nvSpPr>
        <p:spPr bwMode="auto">
          <a:xfrm>
            <a:off x="8915400" y="1600200"/>
            <a:ext cx="0" cy="5029200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8" name="Line 1065"/>
          <p:cNvSpPr>
            <a:spLocks noChangeShapeType="1"/>
          </p:cNvSpPr>
          <p:nvPr/>
        </p:nvSpPr>
        <p:spPr bwMode="auto">
          <a:xfrm>
            <a:off x="989013" y="3200400"/>
            <a:ext cx="7926387" cy="11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9" name="Line 1098"/>
          <p:cNvSpPr>
            <a:spLocks noChangeShapeType="1"/>
          </p:cNvSpPr>
          <p:nvPr/>
        </p:nvSpPr>
        <p:spPr bwMode="auto">
          <a:xfrm>
            <a:off x="990600" y="4495800"/>
            <a:ext cx="7924800" cy="22225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30" name="Line 1131"/>
          <p:cNvSpPr>
            <a:spLocks noChangeShapeType="1"/>
          </p:cNvSpPr>
          <p:nvPr/>
        </p:nvSpPr>
        <p:spPr bwMode="auto">
          <a:xfrm>
            <a:off x="989013" y="5562600"/>
            <a:ext cx="7926387" cy="11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3" name="Rectangle 996">
            <a:hlinkClick r:id="rId19" action="ppaction://hlinksldjump"/>
          </p:cNvPr>
          <p:cNvSpPr>
            <a:spLocks noChangeArrowheads="1"/>
          </p:cNvSpPr>
          <p:nvPr/>
        </p:nvSpPr>
        <p:spPr bwMode="auto">
          <a:xfrm>
            <a:off x="6858000" y="3429000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600" b="1" dirty="0">
                <a:solidFill>
                  <a:srgbClr val="D6009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300</a:t>
            </a:r>
            <a:endParaRPr lang="ru-RU" sz="36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432" name="Rectangle 1001">
            <a:hlinkClick r:id="rId20" action="ppaction://hlinksldjump"/>
          </p:cNvPr>
          <p:cNvSpPr>
            <a:spLocks noChangeArrowheads="1"/>
          </p:cNvSpPr>
          <p:nvPr/>
        </p:nvSpPr>
        <p:spPr bwMode="auto">
          <a:xfrm>
            <a:off x="4800600" y="4724400"/>
            <a:ext cx="114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CC00"/>
                </a:solidFill>
                <a:ea typeface="Times New Roman" pitchFamily="18" charset="0"/>
                <a:cs typeface="Tahoma" pitchFamily="34" charset="0"/>
              </a:rPr>
              <a:t>100</a:t>
            </a:r>
            <a:endParaRPr lang="ru-RU" sz="360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54" name="Rectangle 981">
            <a:hlinkClick r:id="rId21" action="ppaction://hlinksldjump"/>
          </p:cNvPr>
          <p:cNvSpPr>
            <a:spLocks noChangeArrowheads="1"/>
          </p:cNvSpPr>
          <p:nvPr/>
        </p:nvSpPr>
        <p:spPr bwMode="auto">
          <a:xfrm>
            <a:off x="4953000" y="1752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100</a:t>
            </a:r>
            <a:endParaRPr lang="ru-RU" sz="4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50" name="Управляющая кнопка: далее 49">
            <a:hlinkClick r:id="rId22" action="ppaction://hlinksldjump" highlightClick="1"/>
          </p:cNvPr>
          <p:cNvSpPr/>
          <p:nvPr/>
        </p:nvSpPr>
        <p:spPr bwMode="auto">
          <a:xfrm>
            <a:off x="228600" y="6096000"/>
            <a:ext cx="533400" cy="457200"/>
          </a:xfrm>
          <a:prstGeom prst="actionButtonForwardNex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Tahoma" pitchFamily="34" charset="0"/>
            </a:endParaRPr>
          </a:p>
        </p:txBody>
      </p:sp>
      <p:sp>
        <p:nvSpPr>
          <p:cNvPr id="52" name="Управляющая кнопка: далее 51">
            <a:hlinkClick r:id="rId23" action="ppaction://hlinksldjump" highlightClick="1"/>
          </p:cNvPr>
          <p:cNvSpPr/>
          <p:nvPr/>
        </p:nvSpPr>
        <p:spPr bwMode="auto">
          <a:xfrm>
            <a:off x="228600" y="5105400"/>
            <a:ext cx="457200" cy="60960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6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4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6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4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3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3" dur="2000"/>
                                        <p:tgtEl>
                                          <p:spTgt spid="16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4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74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74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74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4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6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54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6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16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5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6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5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4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32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63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63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4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5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63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4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63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2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163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3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0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163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89"/>
                  </p:tgtEl>
                </p:cond>
              </p:nextCondLst>
            </p:seq>
          </p:childTnLst>
        </p:cTn>
      </p:par>
    </p:tnLst>
    <p:bldLst>
      <p:bldP spid="15362" grpId="0"/>
      <p:bldP spid="16389" grpId="0"/>
      <p:bldP spid="16390" grpId="0"/>
      <p:bldP spid="16391" grpId="0"/>
      <p:bldP spid="16392" grpId="0"/>
      <p:bldP spid="16394" grpId="0"/>
      <p:bldP spid="16395" grpId="0"/>
      <p:bldP spid="16396" grpId="0"/>
      <p:bldP spid="16357" grpId="0"/>
      <p:bldP spid="16355" grpId="0"/>
      <p:bldP spid="16354" grpId="0"/>
      <p:bldP spid="17430" grpId="0"/>
      <p:bldP spid="17431" grpId="0"/>
      <p:bldP spid="17432" grpId="0"/>
      <p:bldP spid="17433" grpId="0"/>
      <p:bldP spid="16343" grpId="0"/>
      <p:bldP spid="16342" grpId="0"/>
      <p:bldP spid="16341" grpId="0"/>
      <p:bldP spid="53" grpId="0"/>
      <p:bldP spid="16432" grpId="0"/>
      <p:bldP spid="5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b="1" smtClean="0"/>
              <a:t>Общие вопросы</a:t>
            </a:r>
            <a:endParaRPr lang="ru-RU" sz="8000" b="1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3276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4800" b="1" dirty="0" smtClean="0"/>
              <a:t>1 	</a:t>
            </a:r>
            <a:r>
              <a:rPr lang="ru-RU" sz="4800" b="1" dirty="0" smtClean="0">
                <a:latin typeface="Times New Roman" pitchFamily="18" charset="0"/>
              </a:rPr>
              <a:t>Вопрос:</a:t>
            </a:r>
            <a:r>
              <a:rPr lang="ru-RU" sz="4800" b="1" dirty="0" smtClean="0"/>
              <a:t> </a:t>
            </a:r>
            <a:r>
              <a:rPr lang="ru-RU" sz="6600" b="1" dirty="0" smtClean="0"/>
              <a:t>Денежная единица Австралии?</a:t>
            </a:r>
            <a:endParaRPr lang="ru-RU" sz="3600" b="1" dirty="0" smtClean="0"/>
          </a:p>
        </p:txBody>
      </p:sp>
      <p:pic>
        <p:nvPicPr>
          <p:cNvPr id="34820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447800" y="5257800"/>
            <a:ext cx="746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dirty="0" smtClean="0">
                <a:solidFill>
                  <a:srgbClr val="FF0000"/>
                </a:solidFill>
              </a:rPr>
              <a:t>АВСТРАЛИЙСКИЙ ДОЛЛАР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3886200"/>
          </a:xfrm>
        </p:spPr>
        <p:txBody>
          <a:bodyPr/>
          <a:lstStyle/>
          <a:p>
            <a:pPr algn="ctr" eaLnBrk="1" hangingPunct="1"/>
            <a:r>
              <a:rPr lang="ru-RU" sz="4400" dirty="0" smtClean="0"/>
              <a:t>2.</a:t>
            </a:r>
            <a:r>
              <a:rPr lang="ru-RU" sz="4400" b="1" dirty="0" smtClean="0">
                <a:latin typeface="Times New Roman" pitchFamily="18" charset="0"/>
              </a:rPr>
              <a:t>Вопрос:</a:t>
            </a:r>
            <a:r>
              <a:rPr lang="ru-RU" sz="4400" b="1" i="1" dirty="0" smtClean="0">
                <a:latin typeface="Times New Roman" pitchFamily="18" charset="0"/>
              </a:rPr>
              <a:t> </a:t>
            </a:r>
            <a:r>
              <a:rPr lang="ru-RU" sz="5400" b="1" dirty="0" smtClean="0"/>
              <a:t>Из какого материала изготавливают керамическую посуду?</a:t>
            </a:r>
            <a:endParaRPr lang="ru-RU" sz="6000" b="1" dirty="0" smtClean="0"/>
          </a:p>
          <a:p>
            <a:pPr eaLnBrk="1" hangingPunct="1"/>
            <a:endParaRPr lang="ru-RU" b="1" dirty="0" smtClean="0"/>
          </a:p>
        </p:txBody>
      </p:sp>
      <p:sp>
        <p:nvSpPr>
          <p:cNvPr id="35843" name="Rectangle 7"/>
          <p:cNvSpPr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/>
              <a:t>Общие вопросы</a:t>
            </a:r>
            <a:endParaRPr lang="ru-RU" sz="8000" b="1">
              <a:latin typeface="Arial" charset="0"/>
            </a:endParaRPr>
          </a:p>
        </p:txBody>
      </p:sp>
      <p:pic>
        <p:nvPicPr>
          <p:cNvPr id="35844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724400" y="5257800"/>
            <a:ext cx="25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dirty="0" smtClean="0">
                <a:solidFill>
                  <a:srgbClr val="FF0000"/>
                </a:solidFill>
              </a:rPr>
              <a:t>ГЛИНА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3429000"/>
          </a:xfrm>
        </p:spPr>
        <p:txBody>
          <a:bodyPr/>
          <a:lstStyle/>
          <a:p>
            <a:pPr eaLnBrk="1" hangingPunct="1"/>
            <a:r>
              <a:rPr lang="ru-RU" sz="4400" dirty="0" smtClean="0"/>
              <a:t>3.</a:t>
            </a:r>
            <a:r>
              <a:rPr lang="ru-RU" sz="4400" b="1" dirty="0" smtClean="0">
                <a:latin typeface="Times New Roman" pitchFamily="18" charset="0"/>
              </a:rPr>
              <a:t>Вопрос: </a:t>
            </a:r>
            <a:r>
              <a:rPr lang="ru-RU" sz="6000" dirty="0" smtClean="0"/>
              <a:t>Еврейская церковь?</a:t>
            </a:r>
            <a:endParaRPr lang="ru-RU" sz="6000" b="1" dirty="0" smtClean="0"/>
          </a:p>
          <a:p>
            <a:pPr eaLnBrk="1" hangingPunct="1"/>
            <a:endParaRPr lang="ru-RU" sz="4000" dirty="0" smtClean="0"/>
          </a:p>
        </p:txBody>
      </p:sp>
      <p:sp>
        <p:nvSpPr>
          <p:cNvPr id="36867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ru-RU" sz="7200" b="1" smtClean="0"/>
              <a:t>Общие вопросы</a:t>
            </a:r>
            <a:endParaRPr lang="ru-RU" sz="8000" b="1" smtClean="0"/>
          </a:p>
        </p:txBody>
      </p:sp>
      <p:pic>
        <p:nvPicPr>
          <p:cNvPr id="36868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81400" y="5257800"/>
            <a:ext cx="373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dirty="0" smtClean="0">
                <a:solidFill>
                  <a:srgbClr val="FF0000"/>
                </a:solidFill>
              </a:rPr>
              <a:t>СИНАГОГА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4400" dirty="0" smtClean="0"/>
              <a:t>4.</a:t>
            </a:r>
            <a:r>
              <a:rPr lang="ru-RU" sz="4400" b="1" dirty="0" smtClean="0">
                <a:latin typeface="Times New Roman" pitchFamily="18" charset="0"/>
              </a:rPr>
              <a:t>Вопрос: </a:t>
            </a:r>
            <a:r>
              <a:rPr lang="ru-RU" sz="6000" b="1" dirty="0" smtClean="0"/>
              <a:t>Самое длинное кладбище в мире?</a:t>
            </a:r>
            <a:endParaRPr lang="ru-RU" b="1" dirty="0" smtClean="0"/>
          </a:p>
        </p:txBody>
      </p:sp>
      <p:sp>
        <p:nvSpPr>
          <p:cNvPr id="37891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229600" cy="1143000"/>
          </a:xfrm>
          <a:noFill/>
        </p:spPr>
        <p:txBody>
          <a:bodyPr/>
          <a:lstStyle/>
          <a:p>
            <a:r>
              <a:rPr lang="ru-RU" sz="7200" b="1" smtClean="0"/>
              <a:t>Общие вопросы</a:t>
            </a:r>
            <a:endParaRPr lang="ru-RU" sz="8000" b="1" smtClean="0"/>
          </a:p>
        </p:txBody>
      </p:sp>
      <p:pic>
        <p:nvPicPr>
          <p:cNvPr id="37892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819400" y="5410200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dirty="0" smtClean="0">
                <a:solidFill>
                  <a:srgbClr val="FF0000"/>
                </a:solidFill>
              </a:rPr>
              <a:t>КИТАЙСКАЯ СТЕНА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4572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 sz="4800" b="1" dirty="0" smtClean="0"/>
              <a:t>Спорт</a:t>
            </a:r>
            <a:endParaRPr lang="ru-RU" sz="4800" b="1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066800" y="1752600"/>
            <a:ext cx="8077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Вопрос: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800" b="1" dirty="0" smtClean="0"/>
              <a:t>Родина бокса?</a:t>
            </a:r>
            <a:endParaRPr lang="ru-RU" sz="2800" b="1" dirty="0" smtClean="0"/>
          </a:p>
        </p:txBody>
      </p:sp>
      <p:pic>
        <p:nvPicPr>
          <p:cNvPr id="38917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86200" y="52578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АНГЛИЯ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914400" y="1600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2.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Вопрос: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800" b="1" dirty="0" smtClean="0"/>
              <a:t>Старинное название настольного тенниса?</a:t>
            </a:r>
            <a:endParaRPr lang="en-US" sz="4800" b="1" i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4572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 sz="4800" b="1" dirty="0" smtClean="0"/>
              <a:t>Спорт</a:t>
            </a:r>
            <a:endParaRPr lang="ru-RU" sz="4800" b="1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39941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86200" y="52578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ПИНГ-ПОНГ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1066800" y="1447800"/>
            <a:ext cx="7010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3.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Вопрос: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800" dirty="0" smtClean="0"/>
              <a:t>Спортивные соревнования на специально подготовленных автомобилях?</a:t>
            </a:r>
            <a:endParaRPr lang="ru-RU" sz="4000" dirty="0"/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4572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 sz="4800" b="1" dirty="0" smtClean="0"/>
              <a:t>Спорт</a:t>
            </a:r>
            <a:endParaRPr lang="ru-RU" sz="4800" b="1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40965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86200" y="52578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РАЛЛИ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990600" y="2057400"/>
            <a:ext cx="7772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4.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Вопрос: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defRPr/>
            </a:pPr>
            <a:r>
              <a:rPr lang="ru-RU" sz="6000" dirty="0" smtClean="0"/>
              <a:t>Спортивный спуск со снежной горы?</a:t>
            </a:r>
            <a:endParaRPr lang="en-US" sz="44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4572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 sz="4800" b="1" dirty="0" smtClean="0"/>
              <a:t>Спорт</a:t>
            </a:r>
            <a:endParaRPr lang="ru-RU" sz="4800" b="1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41989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86200" y="52578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СЛАЛОМ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762000" y="17526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ru-RU" sz="3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Вопрос: </a:t>
            </a:r>
            <a:r>
              <a:rPr lang="ru-RU" sz="5400" dirty="0" smtClean="0"/>
              <a:t>Сколько в трех десятках простых чисел? </a:t>
            </a:r>
            <a:r>
              <a:rPr lang="ru-RU" sz="3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	</a:t>
            </a:r>
            <a:endParaRPr lang="en-US" sz="2600" b="1" i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3012" name="Rectangle 14"/>
          <p:cNvSpPr>
            <a:spLocks noChangeArrowheads="1"/>
          </p:cNvSpPr>
          <p:nvPr/>
        </p:nvSpPr>
        <p:spPr bwMode="auto">
          <a:xfrm>
            <a:off x="2590800" y="0"/>
            <a:ext cx="6324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>
                <a:solidFill>
                  <a:srgbClr val="FFFF00"/>
                </a:solidFill>
              </a:rPr>
              <a:t>Математика</a:t>
            </a:r>
            <a:endParaRPr lang="ru-RU" sz="7200" b="1">
              <a:solidFill>
                <a:srgbClr val="FFFF0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43013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705600" y="52578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10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762000" y="1752600"/>
            <a:ext cx="8382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Вопрос: </a:t>
            </a:r>
            <a:r>
              <a:rPr lang="ru-RU" sz="4000" dirty="0" smtClean="0"/>
              <a:t>Уравнения придуманы лишь затем, чтобы поморочить школьникам голову. Но скажите, чего нет лишь в свободном члене математического уравнения</a:t>
            </a:r>
            <a:r>
              <a:rPr lang="ru-RU" sz="4000" b="1" dirty="0" smtClean="0"/>
              <a:t>? </a:t>
            </a:r>
            <a:endParaRPr lang="en-US" sz="40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4036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7" name="Rectangle 14"/>
          <p:cNvSpPr>
            <a:spLocks noChangeArrowheads="1"/>
          </p:cNvSpPr>
          <p:nvPr/>
        </p:nvSpPr>
        <p:spPr bwMode="auto">
          <a:xfrm>
            <a:off x="2590800" y="0"/>
            <a:ext cx="6324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>
                <a:solidFill>
                  <a:srgbClr val="FFFF00"/>
                </a:solidFill>
              </a:rPr>
              <a:t>Математика</a:t>
            </a:r>
            <a:endParaRPr lang="ru-RU" sz="7200" b="1">
              <a:solidFill>
                <a:srgbClr val="FFFF0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5257800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НЕИЗВЕСТНОЙ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chemeClr val="hlink"/>
                </a:solidFill>
                <a:latin typeface="Algerian" pitchFamily="82" charset="0"/>
              </a:rPr>
              <a:t>Игра «Мудрая сова»</a:t>
            </a:r>
          </a:p>
        </p:txBody>
      </p:sp>
      <p:sp>
        <p:nvSpPr>
          <p:cNvPr id="17412" name="Line 646"/>
          <p:cNvSpPr>
            <a:spLocks noChangeShapeType="1"/>
          </p:cNvSpPr>
          <p:nvPr/>
        </p:nvSpPr>
        <p:spPr bwMode="auto">
          <a:xfrm>
            <a:off x="228600" y="1295400"/>
            <a:ext cx="0" cy="51816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3" name="Line 647"/>
          <p:cNvSpPr>
            <a:spLocks noChangeShapeType="1"/>
          </p:cNvSpPr>
          <p:nvPr/>
        </p:nvSpPr>
        <p:spPr bwMode="auto">
          <a:xfrm>
            <a:off x="8901751" y="1230313"/>
            <a:ext cx="0" cy="51816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4" name="Rectangle 101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924800" y="5791200"/>
            <a:ext cx="10668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FFFFFF"/>
                </a:solidFill>
                <a:cs typeface="Times New Roman" pitchFamily="18" charset="0"/>
              </a:rPr>
              <a:t>1500</a:t>
            </a:r>
            <a:endParaRPr lang="ru-RU" sz="2400" dirty="0"/>
          </a:p>
        </p:txBody>
      </p:sp>
      <p:sp>
        <p:nvSpPr>
          <p:cNvPr id="17415" name="Rectangle 10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934200" y="5791200"/>
            <a:ext cx="9906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FFFFFF"/>
                </a:solidFill>
                <a:cs typeface="Times New Roman" pitchFamily="18" charset="0"/>
              </a:rPr>
              <a:t>1200</a:t>
            </a:r>
            <a:endParaRPr lang="ru-RU" sz="2400" dirty="0"/>
          </a:p>
        </p:txBody>
      </p:sp>
      <p:sp>
        <p:nvSpPr>
          <p:cNvPr id="17416" name="Rectangle 100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943600" y="5791201"/>
            <a:ext cx="990600" cy="53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FFFFFF"/>
                </a:solidFill>
                <a:cs typeface="Times New Roman" pitchFamily="18" charset="0"/>
              </a:rPr>
              <a:t>900</a:t>
            </a:r>
            <a:endParaRPr lang="ru-RU" sz="2400" dirty="0"/>
          </a:p>
        </p:txBody>
      </p:sp>
      <p:sp>
        <p:nvSpPr>
          <p:cNvPr id="17417" name="Rectangle 100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876800" y="5791201"/>
            <a:ext cx="990600" cy="60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FFFFFF"/>
                </a:solidFill>
                <a:cs typeface="Times New Roman" pitchFamily="18" charset="0"/>
              </a:rPr>
              <a:t>600</a:t>
            </a:r>
            <a:endParaRPr lang="ru-RU" sz="2400" dirty="0"/>
          </a:p>
        </p:txBody>
      </p:sp>
      <p:sp>
        <p:nvSpPr>
          <p:cNvPr id="17418" name="Rectangle 1007"/>
          <p:cNvSpPr>
            <a:spLocks noChangeArrowheads="1"/>
          </p:cNvSpPr>
          <p:nvPr/>
        </p:nvSpPr>
        <p:spPr bwMode="auto">
          <a:xfrm>
            <a:off x="914400" y="5562600"/>
            <a:ext cx="4038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3600" b="1"/>
              <a:t>Общие вопросы</a:t>
            </a:r>
            <a:endParaRPr lang="ru-RU" sz="4000" b="1">
              <a:latin typeface="Arial" charset="0"/>
            </a:endParaRPr>
          </a:p>
        </p:txBody>
      </p:sp>
      <p:sp>
        <p:nvSpPr>
          <p:cNvPr id="17419" name="Rectangle 100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924800" y="47244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FFCC00"/>
                </a:solidFill>
                <a:ea typeface="Times New Roman" pitchFamily="18" charset="0"/>
                <a:cs typeface="Tahoma" pitchFamily="34" charset="0"/>
              </a:rPr>
              <a:t>1500</a:t>
            </a:r>
            <a:endParaRPr lang="ru-RU" sz="2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20" name="Rectangle 1002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934200" y="4724400"/>
            <a:ext cx="99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FFCC00"/>
                </a:solidFill>
                <a:ea typeface="Times New Roman" pitchFamily="18" charset="0"/>
                <a:cs typeface="Tahoma" pitchFamily="34" charset="0"/>
              </a:rPr>
              <a:t>1200</a:t>
            </a:r>
            <a:endParaRPr lang="ru-RU" sz="2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21" name="Rectangle 100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5867401" y="4724401"/>
            <a:ext cx="106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FFCC00"/>
                </a:solidFill>
                <a:ea typeface="Times New Roman" pitchFamily="18" charset="0"/>
                <a:cs typeface="Tahoma" pitchFamily="34" charset="0"/>
              </a:rPr>
              <a:t>900</a:t>
            </a:r>
            <a:endParaRPr lang="ru-RU" sz="2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22" name="Rectangle 1000"/>
          <p:cNvSpPr>
            <a:spLocks noChangeArrowheads="1"/>
          </p:cNvSpPr>
          <p:nvPr/>
        </p:nvSpPr>
        <p:spPr bwMode="auto">
          <a:xfrm>
            <a:off x="989762" y="4572000"/>
            <a:ext cx="3658437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4400" b="1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b="1"/>
              <a:t>Искусство</a:t>
            </a:r>
            <a:r>
              <a:rPr lang="ru-RU" sz="4400" b="1">
                <a:solidFill>
                  <a:srgbClr val="FFCC00"/>
                </a:solidFill>
                <a:cs typeface="Tahoma" pitchFamily="34" charset="0"/>
              </a:rPr>
              <a:t> </a:t>
            </a:r>
            <a:endParaRPr lang="ru-RU" sz="4400" b="1">
              <a:latin typeface="Arial" charset="0"/>
            </a:endParaRPr>
          </a:p>
        </p:txBody>
      </p:sp>
      <p:sp>
        <p:nvSpPr>
          <p:cNvPr id="16357" name="Rectangle 997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7924800" y="3429000"/>
            <a:ext cx="99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rgbClr val="D6009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1500</a:t>
            </a:r>
            <a:endParaRPr lang="ru-RU" sz="24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55" name="Rectangle 995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6019800" y="34290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rgbClr val="D6009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900</a:t>
            </a:r>
            <a:endParaRPr lang="ru-RU" sz="24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  <a:p>
            <a:pPr algn="ctr">
              <a:defRPr/>
            </a:pPr>
            <a:endParaRPr lang="ru-RU" sz="24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54" name="Rectangle 994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4953000" y="3429000"/>
            <a:ext cx="91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rgbClr val="D6009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600</a:t>
            </a:r>
            <a:endParaRPr lang="ru-RU" sz="24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26" name="Rectangle 993"/>
          <p:cNvSpPr>
            <a:spLocks noChangeArrowheads="1"/>
          </p:cNvSpPr>
          <p:nvPr/>
        </p:nvSpPr>
        <p:spPr bwMode="auto">
          <a:xfrm>
            <a:off x="990600" y="3124200"/>
            <a:ext cx="3810837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4400" b="1"/>
              <a:t>Зарубежная</a:t>
            </a:r>
            <a:r>
              <a:rPr lang="ru-RU" sz="4000" b="1"/>
              <a:t> </a:t>
            </a:r>
            <a:r>
              <a:rPr lang="ru-RU" sz="4400" b="1"/>
              <a:t>история</a:t>
            </a:r>
            <a:r>
              <a:rPr lang="ru-RU" sz="4000" b="1"/>
              <a:t> </a:t>
            </a:r>
            <a:endParaRPr lang="ru-RU" sz="4000" b="1">
              <a:latin typeface="Arial" charset="0"/>
            </a:endParaRPr>
          </a:p>
        </p:txBody>
      </p:sp>
      <p:sp>
        <p:nvSpPr>
          <p:cNvPr id="17427" name="Rectangle 990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7924799" y="2514600"/>
            <a:ext cx="1064635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00B0F0"/>
                </a:solidFill>
                <a:ea typeface="Times New Roman" pitchFamily="18" charset="0"/>
                <a:cs typeface="Tahoma" pitchFamily="34" charset="0"/>
              </a:rPr>
              <a:t>1500</a:t>
            </a:r>
            <a:endParaRPr lang="ru-RU" sz="2400" dirty="0">
              <a:solidFill>
                <a:srgbClr val="00B0F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28" name="Rectangle 989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6858001" y="2514600"/>
            <a:ext cx="10668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00B0F0"/>
                </a:solidFill>
                <a:ea typeface="Times New Roman" pitchFamily="18" charset="0"/>
                <a:cs typeface="Tahoma" pitchFamily="34" charset="0"/>
              </a:rPr>
              <a:t>1200</a:t>
            </a:r>
            <a:endParaRPr lang="ru-RU" sz="2400" dirty="0">
              <a:solidFill>
                <a:srgbClr val="00B0F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29" name="Rectangle 988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5943600" y="2514600"/>
            <a:ext cx="1066438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00B0F0"/>
                </a:solidFill>
                <a:ea typeface="Times New Roman" pitchFamily="18" charset="0"/>
                <a:cs typeface="Tahoma" pitchFamily="34" charset="0"/>
              </a:rPr>
              <a:t>900</a:t>
            </a:r>
            <a:endParaRPr lang="ru-RU" sz="2400" dirty="0">
              <a:solidFill>
                <a:srgbClr val="00B0F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30" name="Rectangle 987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4953000" y="25146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00B0F0"/>
                </a:solidFill>
                <a:ea typeface="Times New Roman" pitchFamily="18" charset="0"/>
                <a:cs typeface="Tahoma" pitchFamily="34" charset="0"/>
              </a:rPr>
              <a:t>600</a:t>
            </a:r>
            <a:endParaRPr lang="ru-RU" sz="2400" dirty="0">
              <a:solidFill>
                <a:srgbClr val="00B0F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31" name="Rectangle 986"/>
          <p:cNvSpPr>
            <a:spLocks noChangeArrowheads="1"/>
          </p:cNvSpPr>
          <p:nvPr/>
        </p:nvSpPr>
        <p:spPr bwMode="auto">
          <a:xfrm>
            <a:off x="989763" y="2436813"/>
            <a:ext cx="3887037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4400" b="1" dirty="0"/>
              <a:t>Математика</a:t>
            </a:r>
            <a:endParaRPr lang="ru-RU" sz="4100" b="1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43" name="Rectangle 983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7924800" y="1752600"/>
            <a:ext cx="99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1500</a:t>
            </a:r>
            <a:endParaRPr lang="ru-RU" sz="2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42" name="Rectangle 982">
            <a:hlinkClick r:id="rId18" action="ppaction://hlinksldjump"/>
          </p:cNvPr>
          <p:cNvSpPr>
            <a:spLocks noChangeArrowheads="1"/>
          </p:cNvSpPr>
          <p:nvPr/>
        </p:nvSpPr>
        <p:spPr bwMode="auto">
          <a:xfrm>
            <a:off x="6934200" y="1752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1200</a:t>
            </a:r>
            <a:endParaRPr lang="ru-RU" sz="2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41" name="Rectangle 981">
            <a:hlinkClick r:id="rId19" action="ppaction://hlinksldjump"/>
          </p:cNvPr>
          <p:cNvSpPr>
            <a:spLocks noChangeArrowheads="1"/>
          </p:cNvSpPr>
          <p:nvPr/>
        </p:nvSpPr>
        <p:spPr bwMode="auto">
          <a:xfrm>
            <a:off x="5943600" y="17526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r>
              <a:rPr lang="ru-RU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900</a:t>
            </a:r>
            <a:endParaRPr lang="ru-RU" sz="2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40" name="Rectangle 980">
            <a:hlinkClick r:id="rId20" action="ppaction://hlinksldjump"/>
          </p:cNvPr>
          <p:cNvSpPr>
            <a:spLocks noChangeArrowheads="1"/>
          </p:cNvSpPr>
          <p:nvPr/>
        </p:nvSpPr>
        <p:spPr bwMode="auto">
          <a:xfrm>
            <a:off x="4953000" y="1752600"/>
            <a:ext cx="91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24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600</a:t>
            </a:r>
            <a:endParaRPr lang="ru-RU" sz="2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36" name="Rectangle 979"/>
          <p:cNvSpPr>
            <a:spLocks noChangeArrowheads="1"/>
          </p:cNvSpPr>
          <p:nvPr/>
        </p:nvSpPr>
        <p:spPr bwMode="auto">
          <a:xfrm>
            <a:off x="1066800" y="1676400"/>
            <a:ext cx="380954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4400" b="1"/>
              <a:t>Спорт</a:t>
            </a:r>
            <a:endParaRPr lang="ru-RU" sz="4400" b="1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38" name="Rectangle 978"/>
          <p:cNvSpPr>
            <a:spLocks noChangeArrowheads="1"/>
          </p:cNvSpPr>
          <p:nvPr/>
        </p:nvSpPr>
        <p:spPr bwMode="auto">
          <a:xfrm>
            <a:off x="228600" y="1676400"/>
            <a:ext cx="685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vert270"/>
          <a:lstStyle/>
          <a:p>
            <a:pPr algn="ctr"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2 раунд</a:t>
            </a:r>
            <a:endParaRPr lang="en-US" sz="3200" dirty="0"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38" name="Rectangle 973"/>
          <p:cNvSpPr>
            <a:spLocks noChangeArrowheads="1"/>
          </p:cNvSpPr>
          <p:nvPr/>
        </p:nvSpPr>
        <p:spPr bwMode="auto">
          <a:xfrm>
            <a:off x="5983961" y="1066800"/>
            <a:ext cx="29308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Цена вопросов</a:t>
            </a:r>
            <a:endParaRPr lang="ru-RU" sz="2400">
              <a:latin typeface="Arial" charset="0"/>
            </a:endParaRPr>
          </a:p>
        </p:txBody>
      </p:sp>
      <p:sp>
        <p:nvSpPr>
          <p:cNvPr id="17439" name="Rectangle 972"/>
          <p:cNvSpPr>
            <a:spLocks noChangeArrowheads="1"/>
          </p:cNvSpPr>
          <p:nvPr/>
        </p:nvSpPr>
        <p:spPr bwMode="auto">
          <a:xfrm>
            <a:off x="762160" y="1066800"/>
            <a:ext cx="468077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Категория</a:t>
            </a:r>
            <a:endParaRPr lang="ru-RU" sz="2800">
              <a:latin typeface="Arial" charset="0"/>
            </a:endParaRPr>
          </a:p>
        </p:txBody>
      </p:sp>
      <p:sp>
        <p:nvSpPr>
          <p:cNvPr id="17440" name="Rectangle 971"/>
          <p:cNvSpPr>
            <a:spLocks noChangeArrowheads="1"/>
          </p:cNvSpPr>
          <p:nvPr/>
        </p:nvSpPr>
        <p:spPr bwMode="auto">
          <a:xfrm>
            <a:off x="228600" y="1066800"/>
            <a:ext cx="83765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>
                <a:solidFill>
                  <a:srgbClr val="FF00FF"/>
                </a:solidFill>
                <a:cs typeface="Times New Roman" pitchFamily="18" charset="0"/>
              </a:rPr>
              <a:t>№</a:t>
            </a:r>
            <a:endParaRPr lang="ru-RU" sz="3200"/>
          </a:p>
        </p:txBody>
      </p:sp>
      <p:sp>
        <p:nvSpPr>
          <p:cNvPr id="17441" name="Line 1013"/>
          <p:cNvSpPr>
            <a:spLocks noChangeShapeType="1"/>
          </p:cNvSpPr>
          <p:nvPr/>
        </p:nvSpPr>
        <p:spPr bwMode="auto">
          <a:xfrm>
            <a:off x="228600" y="1066800"/>
            <a:ext cx="8686210" cy="11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2" name="Line 1014"/>
          <p:cNvSpPr>
            <a:spLocks noChangeShapeType="1"/>
          </p:cNvSpPr>
          <p:nvPr/>
        </p:nvSpPr>
        <p:spPr bwMode="auto">
          <a:xfrm>
            <a:off x="228600" y="6640513"/>
            <a:ext cx="8686210" cy="0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3" name="Line 1015"/>
          <p:cNvSpPr>
            <a:spLocks noChangeShapeType="1"/>
          </p:cNvSpPr>
          <p:nvPr/>
        </p:nvSpPr>
        <p:spPr bwMode="auto">
          <a:xfrm>
            <a:off x="228600" y="1066800"/>
            <a:ext cx="0" cy="55737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4" name="Line 1016"/>
          <p:cNvSpPr>
            <a:spLocks noChangeShapeType="1"/>
          </p:cNvSpPr>
          <p:nvPr/>
        </p:nvSpPr>
        <p:spPr bwMode="auto">
          <a:xfrm>
            <a:off x="8914810" y="1077913"/>
            <a:ext cx="0" cy="609600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5" name="Line 1019"/>
          <p:cNvSpPr>
            <a:spLocks noChangeShapeType="1"/>
          </p:cNvSpPr>
          <p:nvPr/>
        </p:nvSpPr>
        <p:spPr bwMode="auto">
          <a:xfrm>
            <a:off x="228600" y="1676400"/>
            <a:ext cx="8686210" cy="11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6" name="Line 1021"/>
          <p:cNvSpPr>
            <a:spLocks noChangeShapeType="1"/>
          </p:cNvSpPr>
          <p:nvPr/>
        </p:nvSpPr>
        <p:spPr bwMode="auto">
          <a:xfrm>
            <a:off x="989763" y="1066800"/>
            <a:ext cx="0" cy="55737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7" name="Line 1024"/>
          <p:cNvSpPr>
            <a:spLocks noChangeShapeType="1"/>
          </p:cNvSpPr>
          <p:nvPr/>
        </p:nvSpPr>
        <p:spPr bwMode="auto">
          <a:xfrm>
            <a:off x="4876800" y="1066800"/>
            <a:ext cx="0" cy="55737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8" name="Line 1036"/>
          <p:cNvSpPr>
            <a:spLocks noChangeShapeType="1"/>
          </p:cNvSpPr>
          <p:nvPr/>
        </p:nvSpPr>
        <p:spPr bwMode="auto">
          <a:xfrm>
            <a:off x="989763" y="2438400"/>
            <a:ext cx="7925048" cy="0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9" name="Line 1048"/>
          <p:cNvSpPr>
            <a:spLocks noChangeShapeType="1"/>
          </p:cNvSpPr>
          <p:nvPr/>
        </p:nvSpPr>
        <p:spPr bwMode="auto">
          <a:xfrm>
            <a:off x="5942918" y="1676400"/>
            <a:ext cx="0" cy="4964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0" name="Line 1052"/>
          <p:cNvSpPr>
            <a:spLocks noChangeShapeType="1"/>
          </p:cNvSpPr>
          <p:nvPr/>
        </p:nvSpPr>
        <p:spPr bwMode="auto">
          <a:xfrm>
            <a:off x="6933548" y="1676400"/>
            <a:ext cx="0" cy="4964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1" name="Line 1056"/>
          <p:cNvSpPr>
            <a:spLocks noChangeShapeType="1"/>
          </p:cNvSpPr>
          <p:nvPr/>
        </p:nvSpPr>
        <p:spPr bwMode="auto">
          <a:xfrm>
            <a:off x="7924179" y="1676400"/>
            <a:ext cx="0" cy="4964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2" name="Line 1060"/>
          <p:cNvSpPr>
            <a:spLocks noChangeShapeType="1"/>
          </p:cNvSpPr>
          <p:nvPr/>
        </p:nvSpPr>
        <p:spPr bwMode="auto">
          <a:xfrm>
            <a:off x="8914810" y="1600200"/>
            <a:ext cx="0" cy="4964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3" name="Line 1065"/>
          <p:cNvSpPr>
            <a:spLocks noChangeShapeType="1"/>
          </p:cNvSpPr>
          <p:nvPr/>
        </p:nvSpPr>
        <p:spPr bwMode="auto">
          <a:xfrm>
            <a:off x="989763" y="3200400"/>
            <a:ext cx="7925048" cy="11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4" name="Line 1098"/>
          <p:cNvSpPr>
            <a:spLocks noChangeShapeType="1"/>
          </p:cNvSpPr>
          <p:nvPr/>
        </p:nvSpPr>
        <p:spPr bwMode="auto">
          <a:xfrm>
            <a:off x="990600" y="4495800"/>
            <a:ext cx="7925048" cy="22225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5" name="Line 1131"/>
          <p:cNvSpPr>
            <a:spLocks noChangeShapeType="1"/>
          </p:cNvSpPr>
          <p:nvPr/>
        </p:nvSpPr>
        <p:spPr bwMode="auto">
          <a:xfrm>
            <a:off x="989763" y="5562600"/>
            <a:ext cx="7925048" cy="11113"/>
          </a:xfrm>
          <a:prstGeom prst="line">
            <a:avLst/>
          </a:prstGeom>
          <a:noFill/>
          <a:ln w="12700" cap="rnd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3" name="Rectangle 996">
            <a:hlinkClick r:id="rId21" action="ppaction://hlinksldjump"/>
          </p:cNvPr>
          <p:cNvSpPr>
            <a:spLocks noChangeArrowheads="1"/>
          </p:cNvSpPr>
          <p:nvPr/>
        </p:nvSpPr>
        <p:spPr bwMode="auto">
          <a:xfrm>
            <a:off x="6934200" y="3429000"/>
            <a:ext cx="99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rgbClr val="D6009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Times New Roman" pitchFamily="18" charset="0"/>
                <a:cs typeface="Tahoma" pitchFamily="34" charset="0"/>
              </a:rPr>
              <a:t>1200</a:t>
            </a:r>
            <a:endParaRPr lang="ru-RU" sz="2400" dirty="0">
              <a:solidFill>
                <a:srgbClr val="D60093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7457" name="Rectangle 1001">
            <a:hlinkClick r:id="rId22" action="ppaction://hlinksldjump"/>
          </p:cNvPr>
          <p:cNvSpPr>
            <a:spLocks noChangeArrowheads="1"/>
          </p:cNvSpPr>
          <p:nvPr/>
        </p:nvSpPr>
        <p:spPr bwMode="auto">
          <a:xfrm>
            <a:off x="4800600" y="47244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FFCC00"/>
                </a:solidFill>
                <a:ea typeface="Times New Roman" pitchFamily="18" charset="0"/>
                <a:cs typeface="Tahoma" pitchFamily="34" charset="0"/>
              </a:rPr>
              <a:t>600</a:t>
            </a:r>
            <a:endParaRPr lang="ru-RU" sz="24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49" name="Управляющая кнопка: далее 48">
            <a:hlinkClick r:id="" action="ppaction://hlinkshowjump?jump=lastslide" highlightClick="1"/>
          </p:cNvPr>
          <p:cNvSpPr/>
          <p:nvPr/>
        </p:nvSpPr>
        <p:spPr bwMode="auto">
          <a:xfrm>
            <a:off x="304800" y="6248400"/>
            <a:ext cx="533400" cy="304800"/>
          </a:xfrm>
          <a:prstGeom prst="actionButtonForwardNex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16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4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6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4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6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4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3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3" dur="500"/>
                                        <p:tgtEl>
                                          <p:spTgt spid="16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4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74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74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5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74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74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7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6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16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5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6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6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55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6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1" dur="500"/>
                                        <p:tgtEl>
                                          <p:spTgt spid="16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5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74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5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74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3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1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174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0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174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5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74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7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174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6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174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5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174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9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4"/>
                  </p:tgtEl>
                </p:cond>
              </p:nextCondLst>
            </p:seq>
          </p:childTnLst>
        </p:cTn>
      </p:par>
    </p:tnLst>
    <p:bldLst>
      <p:bldP spid="15362" grpId="0"/>
      <p:bldP spid="17414" grpId="0"/>
      <p:bldP spid="17415" grpId="0"/>
      <p:bldP spid="17416" grpId="0"/>
      <p:bldP spid="17417" grpId="0"/>
      <p:bldP spid="17419" grpId="0"/>
      <p:bldP spid="17420" grpId="0"/>
      <p:bldP spid="17421" grpId="0"/>
      <p:bldP spid="16357" grpId="0"/>
      <p:bldP spid="16355" grpId="0"/>
      <p:bldP spid="16354" grpId="0"/>
      <p:bldP spid="17427" grpId="0"/>
      <p:bldP spid="17428" grpId="0"/>
      <p:bldP spid="17429" grpId="0"/>
      <p:bldP spid="17430" grpId="0"/>
      <p:bldP spid="16343" grpId="0"/>
      <p:bldP spid="16342" grpId="0"/>
      <p:bldP spid="16341" grpId="0"/>
      <p:bldP spid="16340" grpId="0"/>
      <p:bldP spid="53" grpId="0"/>
      <p:bldP spid="1745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1371600"/>
            <a:ext cx="8229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ru-RU" sz="4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3.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</a:t>
            </a:r>
            <a:r>
              <a:rPr lang="ru-RU" sz="48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</a:t>
            </a: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dirty="0"/>
              <a:t>(вопрос 20 века) </a:t>
            </a:r>
            <a:endParaRPr lang="ru-RU" sz="4000" b="1" dirty="0" smtClean="0"/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ru-RU" sz="4000" dirty="0" smtClean="0"/>
              <a:t>назовите теорему, которая позволяет находить корни квадратного уравнения без вычисления дискриминанта? </a:t>
            </a:r>
            <a:endParaRPr lang="ru-RU" sz="4800" b="1" dirty="0"/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4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6084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5" name="Rectangle 14"/>
          <p:cNvSpPr>
            <a:spLocks noChangeArrowheads="1"/>
          </p:cNvSpPr>
          <p:nvPr/>
        </p:nvSpPr>
        <p:spPr bwMode="auto">
          <a:xfrm>
            <a:off x="2590800" y="0"/>
            <a:ext cx="6324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>
                <a:solidFill>
                  <a:srgbClr val="FFFF00"/>
                </a:solidFill>
              </a:rPr>
              <a:t>Математика</a:t>
            </a:r>
            <a:endParaRPr lang="ru-RU" sz="7200" b="1">
              <a:solidFill>
                <a:srgbClr val="FFFF0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5257800"/>
            <a:ext cx="655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ТЕОРЕМА ВИЕТА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914400" y="1752600"/>
            <a:ext cx="8229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ru-RU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4.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 </a:t>
            </a:r>
            <a:r>
              <a:rPr lang="ru-RU" sz="6000" dirty="0" smtClean="0"/>
              <a:t>Назовите основное тригонометрическое тождество?</a:t>
            </a:r>
            <a:endParaRPr lang="ru-RU" sz="4000" b="1" dirty="0"/>
          </a:p>
          <a:p>
            <a:pPr marL="533400" indent="-5334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5060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1" name="Rectangle 14"/>
          <p:cNvSpPr>
            <a:spLocks noChangeArrowheads="1"/>
          </p:cNvSpPr>
          <p:nvPr/>
        </p:nvSpPr>
        <p:spPr bwMode="auto">
          <a:xfrm>
            <a:off x="2590800" y="0"/>
            <a:ext cx="6324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>
                <a:solidFill>
                  <a:srgbClr val="FFFF00"/>
                </a:solidFill>
              </a:rPr>
              <a:t>Математика</a:t>
            </a:r>
            <a:endParaRPr lang="ru-RU" sz="7200" b="1">
              <a:solidFill>
                <a:srgbClr val="FFFF0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5638800"/>
            <a:ext cx="655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sin</a:t>
            </a:r>
            <a:r>
              <a:rPr lang="ru-RU" sz="5400" baseline="30000" dirty="0" smtClean="0">
                <a:solidFill>
                  <a:srgbClr val="FFFF00"/>
                </a:solidFill>
              </a:rPr>
              <a:t>2</a:t>
            </a:r>
            <a:r>
              <a:rPr lang="ru-RU" sz="5400" dirty="0" smtClean="0">
                <a:solidFill>
                  <a:srgbClr val="FFFF00"/>
                </a:solidFill>
              </a:rPr>
              <a:t>x +cos</a:t>
            </a:r>
            <a:r>
              <a:rPr lang="ru-RU" sz="5400" baseline="30000" dirty="0" smtClean="0">
                <a:solidFill>
                  <a:srgbClr val="FFFF00"/>
                </a:solidFill>
              </a:rPr>
              <a:t>2</a:t>
            </a:r>
            <a:r>
              <a:rPr lang="ru-RU" sz="5400" dirty="0" smtClean="0">
                <a:solidFill>
                  <a:srgbClr val="FFFF00"/>
                </a:solidFill>
              </a:rPr>
              <a:t>x = 1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8534400" cy="3352800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ru-RU" sz="4000" b="1" dirty="0" smtClean="0"/>
              <a:t>1. Вопрос:</a:t>
            </a:r>
            <a:r>
              <a:rPr lang="ru-RU" sz="4000" dirty="0" smtClean="0"/>
              <a:t> </a:t>
            </a:r>
            <a:r>
              <a:rPr lang="ru-RU" sz="4800" b="1" dirty="0" smtClean="0"/>
              <a:t>Самый известный в 20 веке диктатор?</a:t>
            </a:r>
            <a:r>
              <a:rPr lang="ru-RU" sz="4800" b="1" dirty="0" smtClean="0">
                <a:solidFill>
                  <a:srgbClr val="00CC00"/>
                </a:solidFill>
              </a:rPr>
              <a:t> </a:t>
            </a:r>
            <a:endParaRPr lang="ru-RU" sz="4000" b="1" dirty="0" smtClean="0">
              <a:solidFill>
                <a:srgbClr val="00CC00"/>
              </a:solidFill>
            </a:endParaRPr>
          </a:p>
          <a:p>
            <a:pPr marL="609600" indent="-609600" eaLnBrk="1" hangingPunct="1">
              <a:defRPr/>
            </a:pPr>
            <a:endParaRPr lang="ru-RU" sz="4000" b="1" dirty="0" smtClean="0"/>
          </a:p>
        </p:txBody>
      </p:sp>
      <p:sp>
        <p:nvSpPr>
          <p:cNvPr id="146441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8382000" cy="21637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/>
              </a:rPr>
              <a:t> </a:t>
            </a:r>
            <a:r>
              <a:rPr lang="ru-RU" sz="6000" b="1" dirty="0" smtClean="0"/>
              <a:t>Зарубежная</a:t>
            </a:r>
            <a:r>
              <a:rPr lang="ru-RU" sz="5400" b="1" dirty="0" smtClean="0"/>
              <a:t> </a:t>
            </a:r>
            <a:r>
              <a:rPr lang="ru-RU" sz="6000" b="1" dirty="0" smtClean="0"/>
              <a:t>история</a:t>
            </a:r>
            <a:r>
              <a:rPr lang="ru-RU" sz="5400" b="1" dirty="0" smtClean="0"/>
              <a:t> </a:t>
            </a:r>
            <a:r>
              <a:rPr lang="ru-RU" sz="7200" b="1" dirty="0" smtClean="0">
                <a:latin typeface="Arial" charset="0"/>
              </a:rPr>
              <a:t/>
            </a:r>
            <a:br>
              <a:rPr lang="ru-RU" sz="7200" b="1" dirty="0" smtClean="0">
                <a:latin typeface="Arial" charset="0"/>
              </a:rPr>
            </a:br>
            <a:endParaRPr lang="ru-RU" sz="6000" b="1" dirty="0" smtClean="0"/>
          </a:p>
        </p:txBody>
      </p:sp>
      <p:pic>
        <p:nvPicPr>
          <p:cNvPr id="47108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00200" y="5257800"/>
            <a:ext cx="662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ГИТЛЕР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696200" cy="4114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4000" b="1" dirty="0" smtClean="0"/>
              <a:t>2. Вопрос: </a:t>
            </a:r>
          </a:p>
          <a:p>
            <a:pPr marL="609600" indent="-609600" eaLnBrk="1" hangingPunct="1">
              <a:buNone/>
              <a:defRPr/>
            </a:pPr>
            <a:r>
              <a:rPr lang="ru-RU" sz="6600" dirty="0" smtClean="0"/>
              <a:t>Бог сна у греков?</a:t>
            </a:r>
            <a:endParaRPr lang="ru-RU" sz="4000" dirty="0" smtClean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8382000" cy="21637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/>
              </a:rPr>
              <a:t> </a:t>
            </a:r>
            <a:r>
              <a:rPr lang="ru-RU" sz="6000" b="1" dirty="0" smtClean="0"/>
              <a:t> Зарубежная</a:t>
            </a:r>
            <a:r>
              <a:rPr lang="ru-RU" sz="5400" b="1" dirty="0" smtClean="0"/>
              <a:t> </a:t>
            </a:r>
            <a:r>
              <a:rPr lang="ru-RU" sz="6000" b="1" dirty="0" smtClean="0"/>
              <a:t>история</a:t>
            </a:r>
            <a:r>
              <a:rPr lang="ru-RU" sz="5400" b="1" dirty="0" smtClean="0"/>
              <a:t> </a:t>
            </a:r>
            <a:r>
              <a:rPr lang="ru-RU" sz="7200" b="1" dirty="0" smtClean="0">
                <a:latin typeface="Arial" charset="0"/>
              </a:rPr>
              <a:t/>
            </a:r>
            <a:br>
              <a:rPr lang="ru-RU" sz="7200" b="1" dirty="0" smtClean="0">
                <a:latin typeface="Arial" charset="0"/>
              </a:rPr>
            </a:br>
            <a:endParaRPr lang="ru-RU" sz="6000" b="1" dirty="0" smtClean="0"/>
          </a:p>
        </p:txBody>
      </p:sp>
      <p:pic>
        <p:nvPicPr>
          <p:cNvPr id="48132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105400" y="57150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ГИПНОС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1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534400" cy="3352800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ru-RU" sz="3600" b="1" dirty="0" smtClean="0"/>
              <a:t>4. Вопрос: </a:t>
            </a:r>
            <a:r>
              <a:rPr lang="ru-RU" sz="5400" b="1" dirty="0" smtClean="0"/>
              <a:t>Старинное студенческое название университета?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18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1800" b="1" dirty="0" smtClean="0">
              <a:solidFill>
                <a:srgbClr val="00CC00"/>
              </a:solidFill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1800" b="1" dirty="0" smtClean="0">
              <a:solidFill>
                <a:srgbClr val="00CC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8382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/>
              </a:rPr>
              <a:t> </a:t>
            </a:r>
            <a:r>
              <a:rPr lang="ru-RU" sz="6000" b="1" dirty="0" smtClean="0"/>
              <a:t> Зарубежная</a:t>
            </a:r>
            <a:r>
              <a:rPr lang="ru-RU" sz="5400" b="1" dirty="0" smtClean="0"/>
              <a:t> </a:t>
            </a:r>
            <a:r>
              <a:rPr lang="ru-RU" sz="6000" b="1" dirty="0" smtClean="0"/>
              <a:t>история</a:t>
            </a:r>
            <a:r>
              <a:rPr lang="ru-RU" sz="5400" b="1" dirty="0" smtClean="0"/>
              <a:t> </a:t>
            </a:r>
            <a:r>
              <a:rPr lang="ru-RU" sz="7200" b="1" dirty="0" smtClean="0">
                <a:latin typeface="Arial" charset="0"/>
              </a:rPr>
              <a:t/>
            </a:r>
            <a:br>
              <a:rPr lang="ru-RU" sz="7200" b="1" dirty="0" smtClean="0">
                <a:latin typeface="Arial" charset="0"/>
              </a:rPr>
            </a:br>
            <a:endParaRPr lang="ru-RU" sz="6000" b="1" dirty="0" smtClean="0"/>
          </a:p>
        </p:txBody>
      </p:sp>
      <p:pic>
        <p:nvPicPr>
          <p:cNvPr id="50180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0" y="56388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АЛЬМА МАТЕР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9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534400" cy="3657600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ru-RU" sz="4000" b="1" dirty="0" smtClean="0"/>
              <a:t>3. Вопрос: </a:t>
            </a:r>
            <a:r>
              <a:rPr lang="ru-RU" sz="6000" b="1" dirty="0" smtClean="0"/>
              <a:t>Как враги расправились с Жанной </a:t>
            </a:r>
            <a:r>
              <a:rPr lang="ru-RU" sz="6000" b="1" dirty="0" err="1" smtClean="0"/>
              <a:t>Д’арк</a:t>
            </a:r>
            <a:r>
              <a:rPr lang="ru-RU" sz="6000" b="1" dirty="0" smtClean="0"/>
              <a:t>? </a:t>
            </a:r>
            <a:endParaRPr lang="ru-RU" sz="60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b="1" dirty="0" smtClean="0">
              <a:solidFill>
                <a:srgbClr val="00CC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8382000" cy="21637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/>
              </a:rPr>
              <a:t> </a:t>
            </a:r>
            <a:r>
              <a:rPr lang="ru-RU" sz="6000" b="1" dirty="0" smtClean="0"/>
              <a:t> Зарубежная</a:t>
            </a:r>
            <a:r>
              <a:rPr lang="ru-RU" sz="5400" b="1" dirty="0" smtClean="0"/>
              <a:t> </a:t>
            </a:r>
            <a:r>
              <a:rPr lang="ru-RU" sz="6000" b="1" dirty="0" smtClean="0"/>
              <a:t>история</a:t>
            </a:r>
            <a:r>
              <a:rPr lang="ru-RU" sz="5400" b="1" dirty="0" smtClean="0"/>
              <a:t> </a:t>
            </a:r>
            <a:r>
              <a:rPr lang="ru-RU" sz="7200" b="1" dirty="0" smtClean="0">
                <a:latin typeface="Arial" charset="0"/>
              </a:rPr>
              <a:t/>
            </a:r>
            <a:br>
              <a:rPr lang="ru-RU" sz="7200" b="1" dirty="0" smtClean="0">
                <a:latin typeface="Arial" charset="0"/>
              </a:rPr>
            </a:br>
            <a:endParaRPr lang="ru-RU" sz="6000" b="1" dirty="0" smtClean="0"/>
          </a:p>
        </p:txBody>
      </p:sp>
      <p:pic>
        <p:nvPicPr>
          <p:cNvPr id="49156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447800" y="5715000"/>
            <a:ext cx="693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СОЖГЛИ НА КОСТРЕ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7200" b="1" dirty="0" smtClean="0">
                <a:solidFill>
                  <a:srgbClr val="00B0F0"/>
                </a:solidFill>
              </a:rPr>
              <a:t>Искусство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19200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1 вопрос: </a:t>
            </a:r>
            <a:r>
              <a:rPr lang="ru-RU" sz="4800" dirty="0" smtClean="0"/>
              <a:t>У этого духового инструмента, на котором играет один исполнитель, одна клавиатура для ног и до семи - для рук?</a:t>
            </a:r>
          </a:p>
          <a:p>
            <a:pPr eaLnBrk="1" hangingPunct="1">
              <a:defRPr/>
            </a:pPr>
            <a:endParaRPr lang="ru-RU" sz="4800" b="1" dirty="0" smtClean="0"/>
          </a:p>
        </p:txBody>
      </p:sp>
      <p:pic>
        <p:nvPicPr>
          <p:cNvPr id="51204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953000" y="57150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ОРГАН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458200" cy="39624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/>
              <a:t>2 вопрос:  </a:t>
            </a:r>
            <a:r>
              <a:rPr lang="ru-RU" sz="3600" dirty="0" smtClean="0"/>
              <a:t>В этом балете Чайковского П. И. одна главная героиня – ранимая, нежная Одетта, -по традиции одета во все белое. А другая – коварная обольстительная Одиллия, - во все черное. А танцует обе партии одна и та же балерина. Назовите этот балет?</a:t>
            </a:r>
            <a:endParaRPr lang="ru-RU" sz="3600" dirty="0"/>
          </a:p>
        </p:txBody>
      </p:sp>
      <p:pic>
        <p:nvPicPr>
          <p:cNvPr id="52227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7200" b="1" dirty="0" smtClean="0">
                <a:solidFill>
                  <a:srgbClr val="00B0F0"/>
                </a:solidFill>
              </a:rPr>
              <a:t>Искусство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57150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ЛЕБЕДИНОЕ ОЗЕРО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610600" cy="25146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/>
              <a:t>3 вопрос: </a:t>
            </a:r>
            <a:r>
              <a:rPr lang="ru-RU" sz="6000" dirty="0" smtClean="0"/>
              <a:t>Как называются лампы освещающие сцену?</a:t>
            </a:r>
            <a:endParaRPr lang="ru-RU" sz="4800" b="1" dirty="0" smtClean="0"/>
          </a:p>
        </p:txBody>
      </p:sp>
      <p:pic>
        <p:nvPicPr>
          <p:cNvPr id="53251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7200" b="1" dirty="0" smtClean="0">
                <a:solidFill>
                  <a:srgbClr val="00B0F0"/>
                </a:solidFill>
              </a:rPr>
              <a:t>Искусство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62400" y="52578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СОФИТЫ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305800" cy="3886200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dirty="0" smtClean="0"/>
              <a:t>4 вопрос: </a:t>
            </a:r>
            <a:r>
              <a:rPr lang="ru-RU" sz="5400" dirty="0" smtClean="0"/>
              <a:t>Автор картины «Грачи прилетели»? </a:t>
            </a:r>
            <a:endParaRPr lang="ru-RU" sz="4400" b="1" dirty="0" smtClean="0"/>
          </a:p>
        </p:txBody>
      </p:sp>
      <p:pic>
        <p:nvPicPr>
          <p:cNvPr id="54275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7200" b="1" dirty="0" smtClean="0">
                <a:solidFill>
                  <a:srgbClr val="00B0F0"/>
                </a:solidFill>
              </a:rPr>
              <a:t>Искусство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62400" y="52578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САВРАСОВ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4572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 sz="4800" dirty="0" smtClean="0"/>
              <a:t>Флора и фауна</a:t>
            </a:r>
            <a:endParaRPr lang="ru-RU" sz="48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066800" y="2133600"/>
            <a:ext cx="7239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sz="40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1. 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</a:t>
            </a:r>
            <a:r>
              <a:rPr lang="ru-RU" sz="5400" b="1" dirty="0" smtClean="0"/>
              <a:t>Как называется рыбное стадо?</a:t>
            </a:r>
            <a:endParaRPr lang="en-US" sz="48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18437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67200" y="51816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КОСЯК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7200" b="1" dirty="0" smtClean="0"/>
              <a:t>Общие вопросы</a:t>
            </a:r>
            <a:endParaRPr lang="ru-RU" sz="8000" b="1" dirty="0">
              <a:latin typeface="Arial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3962400"/>
          </a:xfrm>
        </p:spPr>
        <p:txBody>
          <a:bodyPr/>
          <a:lstStyle/>
          <a:p>
            <a:pPr>
              <a:defRPr/>
            </a:pPr>
            <a:r>
              <a:rPr lang="ru-RU" sz="4000" dirty="0" smtClean="0"/>
              <a:t>1 	</a:t>
            </a:r>
            <a:r>
              <a:rPr lang="ru-RU" sz="4000" b="1" dirty="0" smtClean="0">
                <a:latin typeface="Times New Roman" pitchFamily="18" charset="0"/>
              </a:rPr>
              <a:t>Вопрос:</a:t>
            </a:r>
            <a:r>
              <a:rPr lang="ru-RU" sz="4800" b="1" i="1" dirty="0" smtClean="0">
                <a:latin typeface="Times New Roman" pitchFamily="18" charset="0"/>
              </a:rPr>
              <a:t> </a:t>
            </a:r>
            <a:r>
              <a:rPr lang="ru-RU" sz="4400" dirty="0" smtClean="0"/>
              <a:t>Второго по размерам пингвина называют королевским. А как называют крупнейшего? </a:t>
            </a:r>
            <a:endParaRPr lang="ru-RU" sz="3600" b="1" dirty="0"/>
          </a:p>
        </p:txBody>
      </p:sp>
      <p:pic>
        <p:nvPicPr>
          <p:cNvPr id="55300" name="Picture 7" descr="MCj04314950000[1]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05000" y="5257800"/>
            <a:ext cx="64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ИМПЕРАТОРСКИЙ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3124200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dirty="0" smtClean="0"/>
              <a:t>2.</a:t>
            </a:r>
            <a:r>
              <a:rPr lang="ru-RU" sz="4400" b="1" dirty="0" smtClean="0">
                <a:latin typeface="Times New Roman" pitchFamily="18" charset="0"/>
              </a:rPr>
              <a:t>Вопрос:</a:t>
            </a:r>
            <a:r>
              <a:rPr lang="ru-RU" sz="4400" b="1" i="1" dirty="0" smtClean="0">
                <a:latin typeface="Times New Roman" pitchFamily="18" charset="0"/>
              </a:rPr>
              <a:t> </a:t>
            </a:r>
            <a:r>
              <a:rPr lang="ru-RU" sz="5400" dirty="0" smtClean="0"/>
              <a:t>Что такое </a:t>
            </a:r>
            <a:r>
              <a:rPr lang="ru-RU" sz="5400" dirty="0" err="1" smtClean="0"/>
              <a:t>Чи-хуа-хуа</a:t>
            </a:r>
            <a:r>
              <a:rPr lang="ru-RU" sz="5400" dirty="0" smtClean="0"/>
              <a:t>?</a:t>
            </a:r>
            <a:endParaRPr lang="ru-RU" b="1" dirty="0" smtClean="0"/>
          </a:p>
        </p:txBody>
      </p:sp>
      <p:sp>
        <p:nvSpPr>
          <p:cNvPr id="56323" name="Rectangle 7"/>
          <p:cNvSpPr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/>
              <a:t>Общие вопросы</a:t>
            </a:r>
            <a:endParaRPr lang="ru-RU" sz="8000" b="1">
              <a:latin typeface="Arial" charset="0"/>
            </a:endParaRPr>
          </a:p>
        </p:txBody>
      </p:sp>
      <p:pic>
        <p:nvPicPr>
          <p:cNvPr id="56324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86000" y="5257800"/>
            <a:ext cx="601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ПОРОДА СОБАК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3429000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dirty="0" smtClean="0"/>
              <a:t>3.</a:t>
            </a:r>
            <a:r>
              <a:rPr lang="ru-RU" sz="4400" b="1" dirty="0" smtClean="0">
                <a:latin typeface="Times New Roman" pitchFamily="18" charset="0"/>
              </a:rPr>
              <a:t>Вопрос: </a:t>
            </a:r>
            <a:r>
              <a:rPr lang="ru-RU" sz="5400" dirty="0" smtClean="0"/>
              <a:t>Какой драгоценный камень при сгорании становится просто сажей?</a:t>
            </a:r>
            <a:endParaRPr lang="ru-RU" sz="4800" dirty="0" smtClean="0"/>
          </a:p>
          <a:p>
            <a:pPr eaLnBrk="1" hangingPunct="1">
              <a:defRPr/>
            </a:pPr>
            <a:endParaRPr lang="ru-RU" sz="4000" b="1" dirty="0" smtClean="0"/>
          </a:p>
        </p:txBody>
      </p:sp>
      <p:sp>
        <p:nvSpPr>
          <p:cNvPr id="5632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7200" b="1" dirty="0" smtClean="0"/>
              <a:t>Общие вопросы</a:t>
            </a:r>
            <a:endParaRPr lang="ru-RU" sz="8000" b="1" dirty="0">
              <a:latin typeface="Arial" charset="0"/>
            </a:endParaRPr>
          </a:p>
        </p:txBody>
      </p:sp>
      <p:pic>
        <p:nvPicPr>
          <p:cNvPr id="57348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876800" y="52578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АЛМАЗ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4400" dirty="0" smtClean="0"/>
              <a:t>4.</a:t>
            </a:r>
            <a:r>
              <a:rPr lang="ru-RU" sz="4400" b="1" dirty="0" smtClean="0">
                <a:latin typeface="Times New Roman" pitchFamily="18" charset="0"/>
              </a:rPr>
              <a:t>Вопрос: </a:t>
            </a:r>
            <a:r>
              <a:rPr lang="ru-RU" sz="6000" b="1" dirty="0" smtClean="0"/>
              <a:t>Самая большая планета Солнечной системы?</a:t>
            </a:r>
            <a:endParaRPr lang="ru-RU" b="1" dirty="0" smtClean="0"/>
          </a:p>
        </p:txBody>
      </p:sp>
      <p:sp>
        <p:nvSpPr>
          <p:cNvPr id="57350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7200" b="1" dirty="0" smtClean="0"/>
              <a:t>Общие вопросы</a:t>
            </a:r>
            <a:endParaRPr lang="ru-RU" sz="8000" b="1" dirty="0">
              <a:latin typeface="Arial" charset="0"/>
            </a:endParaRPr>
          </a:p>
        </p:txBody>
      </p:sp>
      <p:pic>
        <p:nvPicPr>
          <p:cNvPr id="58372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876800" y="52578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ЮПИТЕР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4400" dirty="0" smtClean="0"/>
              <a:t>4.</a:t>
            </a:r>
            <a:r>
              <a:rPr lang="ru-RU" sz="4400" b="1" dirty="0" smtClean="0">
                <a:latin typeface="Times New Roman" pitchFamily="18" charset="0"/>
              </a:rPr>
              <a:t>Вопрос: </a:t>
            </a:r>
            <a:r>
              <a:rPr lang="ru-RU" sz="6000" dirty="0" smtClean="0"/>
              <a:t>Кто автор известной детской сказки о щелкунчике?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b="1" dirty="0" smtClean="0"/>
          </a:p>
        </p:txBody>
      </p:sp>
      <p:sp>
        <p:nvSpPr>
          <p:cNvPr id="57350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7200" b="1" dirty="0" smtClean="0"/>
              <a:t>Общие вопросы</a:t>
            </a:r>
            <a:endParaRPr lang="ru-RU" sz="8000" b="1" dirty="0">
              <a:latin typeface="Arial" charset="0"/>
            </a:endParaRPr>
          </a:p>
        </p:txBody>
      </p:sp>
      <p:pic>
        <p:nvPicPr>
          <p:cNvPr id="58372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876800" y="52578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ГОФМАН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Жеребьевка </a:t>
            </a:r>
            <a:r>
              <a:rPr lang="ru-RU" smtClean="0"/>
              <a:t>1 раунд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Хотел написать «открытый итальянский пирог», а получился «курорт во Франции»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5257800"/>
            <a:ext cx="601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ПИЦЦА-НИЦЦА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 bwMode="auto">
          <a:xfrm>
            <a:off x="685800" y="5943600"/>
            <a:ext cx="813816" cy="737616"/>
          </a:xfrm>
          <a:prstGeom prst="actionButtonReturn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Жеребьевка 2 раунд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 smtClean="0"/>
              <a:t>Хотел написать «</a:t>
            </a:r>
            <a:r>
              <a:rPr lang="ru-RU" sz="4800" dirty="0" err="1" smtClean="0"/>
              <a:t>каркуша</a:t>
            </a:r>
            <a:r>
              <a:rPr lang="ru-RU" sz="4800" dirty="0" smtClean="0"/>
              <a:t>», а получился город в Италии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5334000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5400" dirty="0" smtClean="0">
                <a:solidFill>
                  <a:srgbClr val="FFFF00"/>
                </a:solidFill>
              </a:rPr>
              <a:t>ВОРОНА-ВЕРОНА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 bwMode="auto">
          <a:xfrm>
            <a:off x="533400" y="5715000"/>
            <a:ext cx="762000" cy="685800"/>
          </a:xfrm>
          <a:prstGeom prst="actionButtonReturn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со зрителями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19800"/>
            <a:ext cx="8229600" cy="76200"/>
          </a:xfrm>
        </p:spPr>
        <p:txBody>
          <a:bodyPr/>
          <a:lstStyle/>
          <a:p>
            <a:pPr>
              <a:buNone/>
            </a:pP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1026" name="Рисунок 1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143000"/>
            <a:ext cx="470789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Рисунок 2" descr="rebus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286000"/>
            <a:ext cx="3810000" cy="1402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Рисунок 3" descr="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CF"/>
              </a:clrFrom>
              <a:clrTo>
                <a:srgbClr val="FFFFCF">
                  <a:alpha val="0"/>
                </a:srgbClr>
              </a:clrTo>
            </a:clrChange>
            <a:lum bright="20000"/>
          </a:blip>
          <a:srcRect b="13513"/>
          <a:stretch>
            <a:fillRect/>
          </a:stretch>
        </p:blipFill>
        <p:spPr bwMode="auto">
          <a:xfrm>
            <a:off x="762000" y="3962400"/>
            <a:ext cx="4208776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Рисунок 4" descr="1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399" y="5562600"/>
            <a:ext cx="34785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172200" y="16002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Кодирование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400800" y="2895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Скорость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43434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Маятник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172200" y="59436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Обработка</a:t>
            </a:r>
            <a:endParaRPr lang="ru-RU" sz="2400" dirty="0"/>
          </a:p>
        </p:txBody>
      </p:sp>
      <p:sp>
        <p:nvSpPr>
          <p:cNvPr id="13" name="Управляющая кнопка: возврат 12">
            <a:hlinkClick r:id="rId6" action="ppaction://hlinksldjump" highlightClick="1"/>
          </p:cNvPr>
          <p:cNvSpPr/>
          <p:nvPr/>
        </p:nvSpPr>
        <p:spPr bwMode="auto">
          <a:xfrm>
            <a:off x="8382000" y="6096000"/>
            <a:ext cx="533400" cy="533400"/>
          </a:xfrm>
          <a:prstGeom prst="actionButtonReturn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2400" y="2438400"/>
            <a:ext cx="8991600" cy="1754326"/>
          </a:xfrm>
          <a:prstGeom prst="rect">
            <a:avLst/>
          </a:prstGeom>
          <a:ln/>
          <a:scene3d>
            <a:camera prst="perspectiveRelaxedModerately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СПАСИБО ЗА ВНИМАНИЕ!</a:t>
            </a:r>
            <a:endParaRPr lang="ru-RU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990600" y="2133600"/>
            <a:ext cx="7620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ts val="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2.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</a:t>
            </a:r>
            <a:r>
              <a:rPr lang="ru-RU" sz="54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</a:t>
            </a:r>
            <a:r>
              <a:rPr lang="ru-RU" sz="3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</a:p>
          <a:p>
            <a:pPr marL="800100" lvl="1" indent="-342900" algn="ctr">
              <a:spcBef>
                <a:spcPts val="0"/>
              </a:spcBef>
              <a:buClr>
                <a:schemeClr val="hlink"/>
              </a:buClr>
              <a:defRPr/>
            </a:pPr>
            <a:r>
              <a:rPr lang="ru-RU" sz="4000" b="1" dirty="0" smtClean="0"/>
              <a:t>У какой единственной рыбы горячая кровь?</a:t>
            </a:r>
            <a:endParaRPr lang="en-US" sz="4000" b="1" i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4572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 sz="4800" dirty="0" smtClean="0"/>
              <a:t>Флора и фауна</a:t>
            </a:r>
            <a:endParaRPr lang="ru-RU" sz="48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19461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67200" y="51816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ТУНЕЦ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1066800" y="1981200"/>
            <a:ext cx="754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3.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</a:t>
            </a:r>
            <a:r>
              <a:rPr lang="ru-RU" sz="4000" i="1" dirty="0" smtClean="0">
                <a:latin typeface="Times New Roman" pitchFamily="18" charset="0"/>
              </a:rPr>
              <a:t>:</a:t>
            </a:r>
            <a:r>
              <a:rPr lang="ru-RU" sz="2800" dirty="0" smtClean="0"/>
              <a:t> 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какой стране кошка является священным животным?</a:t>
            </a:r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ru-RU" sz="40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4572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 sz="4800" dirty="0" smtClean="0"/>
              <a:t>Флора и фауна</a:t>
            </a:r>
            <a:endParaRPr lang="ru-RU" sz="48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20485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4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67200" y="51816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ЕГИПЕТ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990600" y="2057400"/>
            <a:ext cx="7772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4.</a:t>
            </a:r>
            <a:r>
              <a:rPr lang="ru-RU" sz="2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</a:t>
            </a:r>
            <a:r>
              <a:rPr lang="ru-RU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Кого можно назвать самой большой кошкой?</a:t>
            </a:r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44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4572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ru-RU" sz="4800" dirty="0" smtClean="0"/>
              <a:t>Флора и фауна</a:t>
            </a:r>
            <a:endParaRPr lang="ru-RU" sz="4800" dirty="0"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21509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54864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67200" y="51816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ТИГР 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762000" y="1752600"/>
            <a:ext cx="8229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ru-RU" sz="3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Вопрос: </a:t>
            </a:r>
            <a:r>
              <a:rPr lang="ru-RU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Кто этот литературный герой? Его родина – Англия. Он отличается завидным аппетитом. Один из его друзей – настоящая свинья. Он обычно говорит и поет голосом Евгения Леонова.</a:t>
            </a:r>
            <a:endParaRPr lang="en-US" sz="2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2532" name="Rectangle 14"/>
          <p:cNvSpPr>
            <a:spLocks noChangeArrowheads="1"/>
          </p:cNvSpPr>
          <p:nvPr/>
        </p:nvSpPr>
        <p:spPr bwMode="auto">
          <a:xfrm>
            <a:off x="2590800" y="0"/>
            <a:ext cx="5867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>
                <a:solidFill>
                  <a:srgbClr val="FF0000"/>
                </a:solidFill>
              </a:rPr>
              <a:t>Литература</a:t>
            </a:r>
            <a:endParaRPr lang="ru-RU" sz="7200" b="1">
              <a:solidFill>
                <a:srgbClr val="FF000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22533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733800" y="5715000"/>
            <a:ext cx="541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00CC00"/>
                </a:solidFill>
              </a:rPr>
              <a:t>ВИННИ-ПУХ</a:t>
            </a:r>
            <a:endParaRPr lang="ru-RU" sz="54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762000" y="1752600"/>
            <a:ext cx="8382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Вопрос: 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Где жил и чем занимался самый знаменитый кот А. С. Пушкина?</a:t>
            </a:r>
            <a:endPara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40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556" name="Rectangle 14"/>
          <p:cNvSpPr>
            <a:spLocks noChangeArrowheads="1"/>
          </p:cNvSpPr>
          <p:nvPr/>
        </p:nvSpPr>
        <p:spPr bwMode="auto">
          <a:xfrm>
            <a:off x="2590800" y="0"/>
            <a:ext cx="5867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7200" b="1">
                <a:solidFill>
                  <a:srgbClr val="FF0000"/>
                </a:solidFill>
              </a:rPr>
              <a:t>Литература</a:t>
            </a:r>
            <a:endParaRPr lang="ru-RU" sz="7200" b="1">
              <a:solidFill>
                <a:srgbClr val="FF0000"/>
              </a:solidFill>
              <a:latin typeface="Arial" charset="0"/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23557" name="Picture 7" descr="MCj04314950000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676400" y="5105400"/>
            <a:ext cx="746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CC00"/>
                </a:solidFill>
              </a:rPr>
              <a:t>У Лукоморья, на дубу, пел песни и рассказывал сказки</a:t>
            </a:r>
            <a:r>
              <a:rPr lang="ru-RU" sz="5400" dirty="0" smtClean="0"/>
              <a:t>.</a:t>
            </a:r>
            <a:br>
              <a:rPr lang="ru-RU" sz="5400" dirty="0" smtClean="0"/>
            </a:br>
            <a:r>
              <a:rPr lang="ru-RU" sz="5400" dirty="0" smtClean="0">
                <a:solidFill>
                  <a:srgbClr val="FF0000"/>
                </a:solidFill>
              </a:rPr>
              <a:t> 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умерки">
  <a:themeElements>
    <a:clrScheme name="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Сумерки">
  <a:themeElements>
    <a:clrScheme name="1_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</TotalTime>
  <Words>764</Words>
  <Application>Microsoft Office PowerPoint</Application>
  <PresentationFormat>Экран (4:3)</PresentationFormat>
  <Paragraphs>205</Paragraphs>
  <Slides>48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48</vt:i4>
      </vt:variant>
    </vt:vector>
  </HeadingPairs>
  <TitlesOfParts>
    <vt:vector size="54" baseType="lpstr">
      <vt:lpstr>Разрез</vt:lpstr>
      <vt:lpstr>Трава</vt:lpstr>
      <vt:lpstr>Сумерки</vt:lpstr>
      <vt:lpstr>1_Сумерки</vt:lpstr>
      <vt:lpstr>Слои</vt:lpstr>
      <vt:lpstr>Оформление по умолчанию</vt:lpstr>
      <vt:lpstr>Слайд 1</vt:lpstr>
      <vt:lpstr>Игра «Мудрая сова»</vt:lpstr>
      <vt:lpstr>Игра «Мудрая сова»</vt:lpstr>
      <vt:lpstr>Флора и фауна</vt:lpstr>
      <vt:lpstr>Флора и фауна</vt:lpstr>
      <vt:lpstr>Флора и фауна</vt:lpstr>
      <vt:lpstr>Флора и фауна</vt:lpstr>
      <vt:lpstr>Слайд 8</vt:lpstr>
      <vt:lpstr>Слайд 9</vt:lpstr>
      <vt:lpstr>Слайд 10</vt:lpstr>
      <vt:lpstr>Слайд 11</vt:lpstr>
      <vt:lpstr> Информатика и техника </vt:lpstr>
      <vt:lpstr> Информатика и техника </vt:lpstr>
      <vt:lpstr>Информатика и техника </vt:lpstr>
      <vt:lpstr> Информатика и техника </vt:lpstr>
      <vt:lpstr>География</vt:lpstr>
      <vt:lpstr>Слайд 17</vt:lpstr>
      <vt:lpstr>Слайд 18</vt:lpstr>
      <vt:lpstr>Слайд 19</vt:lpstr>
      <vt:lpstr>Общие вопросы</vt:lpstr>
      <vt:lpstr>Слайд 21</vt:lpstr>
      <vt:lpstr>Общие вопросы</vt:lpstr>
      <vt:lpstr>Общие вопросы</vt:lpstr>
      <vt:lpstr>Спорт</vt:lpstr>
      <vt:lpstr>Спорт</vt:lpstr>
      <vt:lpstr>Спорт</vt:lpstr>
      <vt:lpstr>Спорт</vt:lpstr>
      <vt:lpstr>Слайд 28</vt:lpstr>
      <vt:lpstr>Слайд 29</vt:lpstr>
      <vt:lpstr>Слайд 30</vt:lpstr>
      <vt:lpstr>Слайд 31</vt:lpstr>
      <vt:lpstr> Зарубежная история  </vt:lpstr>
      <vt:lpstr>  Зарубежная история  </vt:lpstr>
      <vt:lpstr>  Зарубежная история  </vt:lpstr>
      <vt:lpstr>  Зарубежная история  </vt:lpstr>
      <vt:lpstr>Искусство</vt:lpstr>
      <vt:lpstr>Искусство</vt:lpstr>
      <vt:lpstr>Искусство</vt:lpstr>
      <vt:lpstr>Искусство</vt:lpstr>
      <vt:lpstr>Общие вопросы</vt:lpstr>
      <vt:lpstr>Слайд 41</vt:lpstr>
      <vt:lpstr>Общие вопросы</vt:lpstr>
      <vt:lpstr>Общие вопросы</vt:lpstr>
      <vt:lpstr>Общие вопросы</vt:lpstr>
      <vt:lpstr>Жеребьевка 1 раунд</vt:lpstr>
      <vt:lpstr>Жеребьевка 2 раунд</vt:lpstr>
      <vt:lpstr>Игра со зрителями</vt:lpstr>
      <vt:lpstr>Слайд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Олег</dc:creator>
  <cp:lastModifiedBy>Пользователь</cp:lastModifiedBy>
  <cp:revision>100</cp:revision>
  <cp:lastPrinted>1601-01-01T00:00:00Z</cp:lastPrinted>
  <dcterms:created xsi:type="dcterms:W3CDTF">1601-01-01T00:00:00Z</dcterms:created>
  <dcterms:modified xsi:type="dcterms:W3CDTF">2017-11-01T17:08:22Z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