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0" r:id="rId5"/>
    <p:sldId id="258"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14.10.2018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14.10.2018</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539552" y="548680"/>
            <a:ext cx="828092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Московская область</a:t>
            </a:r>
          </a:p>
          <a:p>
            <a:pPr marL="0" marR="0" lvl="0" indent="0" algn="ctr" defTabSz="914400" rtl="0" eaLnBrk="1" fontAlgn="base" latinLnBrk="0" hangingPunct="1">
              <a:lnSpc>
                <a:spcPct val="100000"/>
              </a:lnSpc>
              <a:spcBef>
                <a:spcPct val="0"/>
              </a:spcBef>
              <a:spcAft>
                <a:spcPct val="0"/>
              </a:spcAft>
              <a:buClrTx/>
              <a:buSzTx/>
              <a:buFontTx/>
              <a:buNone/>
              <a:tabLst/>
            </a:pPr>
            <a:r>
              <a:rPr lang="ru-RU" sz="2000" b="1" dirty="0" err="1" smtClean="0">
                <a:solidFill>
                  <a:srgbClr val="000000"/>
                </a:solidFill>
                <a:latin typeface="Times New Roman" pitchFamily="18" charset="0"/>
                <a:ea typeface="Times New Roman" pitchFamily="18" charset="0"/>
                <a:cs typeface="Times New Roman" pitchFamily="18" charset="0"/>
              </a:rPr>
              <a:t>Серпуховский</a:t>
            </a:r>
            <a:r>
              <a:rPr lang="ru-RU" sz="2000" b="1" dirty="0" smtClean="0">
                <a:solidFill>
                  <a:srgbClr val="000000"/>
                </a:solidFill>
                <a:latin typeface="Times New Roman" pitchFamily="18" charset="0"/>
                <a:ea typeface="Times New Roman" pitchFamily="18" charset="0"/>
                <a:cs typeface="Times New Roman" pitchFamily="18" charset="0"/>
              </a:rPr>
              <a:t> район</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МОУ «</a:t>
            </a:r>
            <a:r>
              <a:rPr kumimoji="0" lang="ru-RU" sz="2000" b="1" i="0"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Липицкая</a:t>
            </a:r>
            <a:r>
              <a:rPr kumimoji="0" lang="ru-RU" sz="2000" b="1"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СОШ»</a:t>
            </a:r>
          </a:p>
          <a:p>
            <a:pPr marL="0" marR="0" lvl="0" indent="0" algn="ctr" defTabSz="914400" rtl="0" eaLnBrk="1" fontAlgn="base" latinLnBrk="0" hangingPunct="1">
              <a:lnSpc>
                <a:spcPct val="100000"/>
              </a:lnSpc>
              <a:spcBef>
                <a:spcPct val="0"/>
              </a:spcBef>
              <a:spcAft>
                <a:spcPct val="0"/>
              </a:spcAft>
              <a:buClrTx/>
              <a:buSzTx/>
              <a:buFontTx/>
              <a:buNone/>
              <a:tabLst/>
            </a:pPr>
            <a:endParaRPr lang="ru-RU" sz="2800" u="sng" dirty="0" smtClean="0">
              <a:solidFill>
                <a:srgbClr val="000000"/>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2800" u="sng" dirty="0" smtClean="0">
              <a:solidFill>
                <a:srgbClr val="000000"/>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Практико-ориентированный семинар</a:t>
            </a:r>
            <a:endParaRPr kumimoji="0" lang="ru-RU" sz="2800" i="0" u="sng"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“Современный урок – </a:t>
            </a:r>
            <a:r>
              <a:rPr kumimoji="0" lang="ru-RU" sz="2800"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урок</a:t>
            </a:r>
            <a:r>
              <a:rPr kumimoji="0" lang="ru-RU" sz="280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развития личности»</a:t>
            </a:r>
            <a:endParaRPr kumimoji="0" lang="ru-RU" sz="2800" i="0" u="sng"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Прямоугольник 2"/>
          <p:cNvSpPr/>
          <p:nvPr/>
        </p:nvSpPr>
        <p:spPr>
          <a:xfrm>
            <a:off x="971600" y="4077072"/>
            <a:ext cx="7560840" cy="954107"/>
          </a:xfrm>
          <a:prstGeom prst="rect">
            <a:avLst/>
          </a:prstGeom>
        </p:spPr>
        <p:txBody>
          <a:bodyPr wrap="square">
            <a:spAutoFit/>
          </a:bodyPr>
          <a:lstStyle/>
          <a:p>
            <a:pPr algn="ctr"/>
            <a:r>
              <a:rPr lang="ru-RU" sz="2800" b="1" dirty="0" smtClean="0">
                <a:latin typeface="Times New Roman" pitchFamily="18" charset="0"/>
                <a:cs typeface="Times New Roman" pitchFamily="18" charset="0"/>
              </a:rPr>
              <a:t>«Требования </a:t>
            </a:r>
            <a:r>
              <a:rPr lang="ru-RU" sz="2800" b="1" dirty="0" smtClean="0">
                <a:latin typeface="Times New Roman" pitchFamily="18" charset="0"/>
                <a:cs typeface="Times New Roman" pitchFamily="18" charset="0"/>
              </a:rPr>
              <a:t>ФГОС к организации современного </a:t>
            </a:r>
            <a:r>
              <a:rPr lang="ru-RU" sz="2800" b="1" dirty="0" smtClean="0">
                <a:latin typeface="Times New Roman" pitchFamily="18" charset="0"/>
                <a:cs typeface="Times New Roman" pitchFamily="18" charset="0"/>
              </a:rPr>
              <a:t>урока»</a:t>
            </a:r>
            <a:endParaRPr lang="ru-RU"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836712"/>
            <a:ext cx="7200800" cy="3539430"/>
          </a:xfrm>
          <a:prstGeom prst="rect">
            <a:avLst/>
          </a:prstGeom>
        </p:spPr>
        <p:txBody>
          <a:bodyPr wrap="square">
            <a:spAutoFit/>
          </a:bodyPr>
          <a:lstStyle/>
          <a:p>
            <a:r>
              <a:rPr lang="ru-RU" sz="3200" i="1" dirty="0" smtClean="0">
                <a:latin typeface="Times New Roman" pitchFamily="18" charset="0"/>
                <a:cs typeface="Times New Roman" pitchFamily="18" charset="0"/>
              </a:rPr>
              <a:t>Урок – это зеркало общей и педагогической культуры учителя, мерило его интеллектуального богатства, показатель его кругозора, </a:t>
            </a:r>
            <a:r>
              <a:rPr lang="ru-RU" sz="3200" i="1" dirty="0" smtClean="0">
                <a:latin typeface="Times New Roman" pitchFamily="18" charset="0"/>
                <a:cs typeface="Times New Roman" pitchFamily="18" charset="0"/>
              </a:rPr>
              <a:t>эрудиции.</a:t>
            </a:r>
          </a:p>
          <a:p>
            <a:endParaRPr lang="ru-RU" sz="3200" i="1" dirty="0" smtClean="0">
              <a:latin typeface="Times New Roman" pitchFamily="18" charset="0"/>
              <a:cs typeface="Times New Roman" pitchFamily="18" charset="0"/>
            </a:endParaRPr>
          </a:p>
          <a:p>
            <a:pPr algn="r"/>
            <a:r>
              <a:rPr lang="ru-RU" sz="3200" i="1" dirty="0" smtClean="0">
                <a:latin typeface="Times New Roman" pitchFamily="18" charset="0"/>
                <a:cs typeface="Times New Roman" pitchFamily="18" charset="0"/>
              </a:rPr>
              <a:t>В.А.Сухомлинский</a:t>
            </a:r>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332656"/>
            <a:ext cx="7560840" cy="954107"/>
          </a:xfrm>
          <a:prstGeom prst="rect">
            <a:avLst/>
          </a:prstGeom>
          <a:noFill/>
        </p:spPr>
        <p:txBody>
          <a:bodyPr wrap="square" rtlCol="0">
            <a:spAutoFit/>
          </a:bodyPr>
          <a:lstStyle/>
          <a:p>
            <a:pPr algn="ctr"/>
            <a:r>
              <a:rPr lang="ru-RU" sz="2800" b="1" dirty="0" smtClean="0">
                <a:latin typeface="Times New Roman" pitchFamily="18" charset="0"/>
                <a:cs typeface="Times New Roman" pitchFamily="18" charset="0"/>
              </a:rPr>
              <a:t>Требования </a:t>
            </a:r>
          </a:p>
          <a:p>
            <a:pPr algn="ctr"/>
            <a:r>
              <a:rPr lang="ru-RU" sz="2800" b="1" dirty="0" smtClean="0">
                <a:latin typeface="Times New Roman" pitchFamily="18" charset="0"/>
                <a:cs typeface="Times New Roman" pitchFamily="18" charset="0"/>
              </a:rPr>
              <a:t>к организации современного урока</a:t>
            </a:r>
            <a:endParaRPr lang="ru-RU" sz="2800" b="1" dirty="0">
              <a:latin typeface="Times New Roman" pitchFamily="18" charset="0"/>
              <a:cs typeface="Times New Roman" pitchFamily="18" charset="0"/>
            </a:endParaRPr>
          </a:p>
        </p:txBody>
      </p:sp>
      <p:sp>
        <p:nvSpPr>
          <p:cNvPr id="3" name="Прямоугольник 2"/>
          <p:cNvSpPr/>
          <p:nvPr/>
        </p:nvSpPr>
        <p:spPr>
          <a:xfrm>
            <a:off x="539552" y="1268760"/>
            <a:ext cx="8064896" cy="830997"/>
          </a:xfrm>
          <a:prstGeom prst="rect">
            <a:avLst/>
          </a:prstGeom>
        </p:spPr>
        <p:txBody>
          <a:bodyPr wrap="square">
            <a:spAutoFit/>
          </a:bodyPr>
          <a:lstStyle/>
          <a:p>
            <a:pPr algn="just"/>
            <a:r>
              <a:rPr lang="ru-RU" sz="2400" b="1" i="1" dirty="0" smtClean="0">
                <a:latin typeface="Times New Roman" pitchFamily="18" charset="0"/>
                <a:cs typeface="Times New Roman" pitchFamily="18" charset="0"/>
              </a:rPr>
              <a:t>- ориентация </a:t>
            </a:r>
            <a:r>
              <a:rPr lang="ru-RU" sz="2400" b="1" i="1" dirty="0" smtClean="0">
                <a:latin typeface="Times New Roman" pitchFamily="18" charset="0"/>
                <a:cs typeface="Times New Roman" pitchFamily="18" charset="0"/>
              </a:rPr>
              <a:t>на достижение </a:t>
            </a:r>
            <a:r>
              <a:rPr lang="ru-RU" sz="2400" b="1" i="1" dirty="0" smtClean="0">
                <a:latin typeface="Times New Roman" pitchFamily="18" charset="0"/>
                <a:cs typeface="Times New Roman" pitchFamily="18" charset="0"/>
              </a:rPr>
              <a:t>конкретно сформулированного </a:t>
            </a:r>
            <a:r>
              <a:rPr lang="ru-RU" sz="2400" b="1" i="1" dirty="0" smtClean="0">
                <a:latin typeface="Times New Roman" pitchFamily="18" charset="0"/>
                <a:cs typeface="Times New Roman" pitchFamily="18" charset="0"/>
              </a:rPr>
              <a:t>ожидаемого </a:t>
            </a:r>
            <a:r>
              <a:rPr lang="ru-RU" sz="2400" b="1" i="1" dirty="0" smtClean="0">
                <a:latin typeface="Times New Roman" pitchFamily="18" charset="0"/>
                <a:cs typeface="Times New Roman" pitchFamily="18" charset="0"/>
              </a:rPr>
              <a:t>результата</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 name="Прямоугольник 3"/>
          <p:cNvSpPr/>
          <p:nvPr/>
        </p:nvSpPr>
        <p:spPr>
          <a:xfrm>
            <a:off x="539552" y="2132856"/>
            <a:ext cx="3622851" cy="461665"/>
          </a:xfrm>
          <a:prstGeom prst="rect">
            <a:avLst/>
          </a:prstGeom>
        </p:spPr>
        <p:txBody>
          <a:bodyPr wrap="none">
            <a:spAutoFit/>
          </a:bodyPr>
          <a:lstStyle/>
          <a:p>
            <a:r>
              <a:rPr lang="ru-RU" sz="2400" b="1" i="1" dirty="0" smtClean="0">
                <a:latin typeface="Times New Roman" pitchFamily="18" charset="0"/>
                <a:cs typeface="Times New Roman" pitchFamily="18" charset="0"/>
              </a:rPr>
              <a:t>- технологичность </a:t>
            </a:r>
            <a:r>
              <a:rPr lang="ru-RU" sz="2400" b="1" i="1" dirty="0" smtClean="0">
                <a:latin typeface="Times New Roman" pitchFamily="18" charset="0"/>
                <a:cs typeface="Times New Roman" pitchFamily="18" charset="0"/>
              </a:rPr>
              <a:t>урока</a:t>
            </a:r>
            <a:endParaRPr lang="ru-RU" sz="2400" dirty="0">
              <a:latin typeface="Times New Roman" pitchFamily="18" charset="0"/>
              <a:cs typeface="Times New Roman" pitchFamily="18" charset="0"/>
            </a:endParaRPr>
          </a:p>
        </p:txBody>
      </p:sp>
      <p:sp>
        <p:nvSpPr>
          <p:cNvPr id="5" name="Прямоугольник 4"/>
          <p:cNvSpPr/>
          <p:nvPr/>
        </p:nvSpPr>
        <p:spPr>
          <a:xfrm>
            <a:off x="467544" y="2636912"/>
            <a:ext cx="7920880" cy="830997"/>
          </a:xfrm>
          <a:prstGeom prst="rect">
            <a:avLst/>
          </a:prstGeom>
        </p:spPr>
        <p:txBody>
          <a:bodyPr wrap="square">
            <a:spAutoFit/>
          </a:bodyPr>
          <a:lstStyle/>
          <a:p>
            <a:r>
              <a:rPr lang="ru-RU" sz="2400" b="1" i="1" dirty="0" smtClean="0">
                <a:latin typeface="Times New Roman" pitchFamily="18" charset="0"/>
                <a:cs typeface="Times New Roman" pitchFamily="18" charset="0"/>
              </a:rPr>
              <a:t>- внимание </a:t>
            </a:r>
            <a:r>
              <a:rPr lang="ru-RU" sz="2400" b="1" i="1" dirty="0" smtClean="0">
                <a:latin typeface="Times New Roman" pitchFamily="18" charset="0"/>
                <a:cs typeface="Times New Roman" pitchFamily="18" charset="0"/>
              </a:rPr>
              <a:t>к развивающим и воспитательным задачам (результатам) урока</a:t>
            </a:r>
            <a:endParaRPr lang="ru-RU" sz="2400" dirty="0">
              <a:latin typeface="Times New Roman" pitchFamily="18" charset="0"/>
              <a:cs typeface="Times New Roman" pitchFamily="18" charset="0"/>
            </a:endParaRPr>
          </a:p>
        </p:txBody>
      </p:sp>
      <p:sp>
        <p:nvSpPr>
          <p:cNvPr id="6" name="Прямоугольник 5"/>
          <p:cNvSpPr/>
          <p:nvPr/>
        </p:nvSpPr>
        <p:spPr>
          <a:xfrm>
            <a:off x="539552" y="3645024"/>
            <a:ext cx="4811702" cy="461665"/>
          </a:xfrm>
          <a:prstGeom prst="rect">
            <a:avLst/>
          </a:prstGeom>
        </p:spPr>
        <p:txBody>
          <a:bodyPr wrap="none">
            <a:spAutoFit/>
          </a:bodyPr>
          <a:lstStyle/>
          <a:p>
            <a:r>
              <a:rPr lang="ru-RU" sz="2400" b="1" i="1" dirty="0" smtClean="0">
                <a:latin typeface="Times New Roman" pitchFamily="18" charset="0"/>
                <a:cs typeface="Times New Roman" pitchFamily="18" charset="0"/>
              </a:rPr>
              <a:t>- личностная </a:t>
            </a:r>
            <a:r>
              <a:rPr lang="ru-RU" sz="2400" b="1" i="1" dirty="0" smtClean="0">
                <a:latin typeface="Times New Roman" pitchFamily="18" charset="0"/>
                <a:cs typeface="Times New Roman" pitchFamily="18" charset="0"/>
              </a:rPr>
              <a:t>значимость знаний</a:t>
            </a:r>
            <a:endParaRPr lang="ru-RU" sz="2400" dirty="0">
              <a:latin typeface="Times New Roman" pitchFamily="18" charset="0"/>
              <a:cs typeface="Times New Roman" pitchFamily="18" charset="0"/>
            </a:endParaRPr>
          </a:p>
        </p:txBody>
      </p:sp>
      <p:sp>
        <p:nvSpPr>
          <p:cNvPr id="7" name="Прямоугольник 6"/>
          <p:cNvSpPr/>
          <p:nvPr/>
        </p:nvSpPr>
        <p:spPr>
          <a:xfrm>
            <a:off x="539552" y="4149080"/>
            <a:ext cx="7992888" cy="830997"/>
          </a:xfrm>
          <a:prstGeom prst="rect">
            <a:avLst/>
          </a:prstGeom>
        </p:spPr>
        <p:txBody>
          <a:bodyPr wrap="square">
            <a:spAutoFit/>
          </a:bodyPr>
          <a:lstStyle/>
          <a:p>
            <a:r>
              <a:rPr lang="ru-RU" sz="2400" b="1" i="1" dirty="0" smtClean="0">
                <a:latin typeface="Times New Roman" pitchFamily="18" charset="0"/>
                <a:cs typeface="Times New Roman" pitchFamily="18" charset="0"/>
              </a:rPr>
              <a:t>- обеспечение</a:t>
            </a:r>
            <a:r>
              <a:rPr lang="ru-RU" sz="2400" b="1" i="1" dirty="0" smtClean="0">
                <a:latin typeface="Times New Roman" pitchFamily="18" charset="0"/>
                <a:cs typeface="Times New Roman" pitchFamily="18" charset="0"/>
              </a:rPr>
              <a:t> системных, обобщенных знаний способов деятельности.</a:t>
            </a:r>
            <a:endParaRPr lang="ru-RU" sz="2400" b="1" i="1" dirty="0">
              <a:latin typeface="Times New Roman" pitchFamily="18" charset="0"/>
              <a:cs typeface="Times New Roman" pitchFamily="18" charset="0"/>
            </a:endParaRPr>
          </a:p>
        </p:txBody>
      </p:sp>
      <p:sp>
        <p:nvSpPr>
          <p:cNvPr id="8" name="Прямоугольник 7"/>
          <p:cNvSpPr/>
          <p:nvPr/>
        </p:nvSpPr>
        <p:spPr>
          <a:xfrm>
            <a:off x="467544" y="5013176"/>
            <a:ext cx="7848872" cy="461665"/>
          </a:xfrm>
          <a:prstGeom prst="rect">
            <a:avLst/>
          </a:prstGeom>
        </p:spPr>
        <p:txBody>
          <a:bodyPr wrap="square">
            <a:spAutoFit/>
          </a:bodyPr>
          <a:lstStyle/>
          <a:p>
            <a:r>
              <a:rPr lang="ru-RU" sz="2400" b="1" i="1" dirty="0" smtClean="0">
                <a:latin typeface="Times New Roman" pitchFamily="18" charset="0"/>
                <a:cs typeface="Times New Roman" pitchFamily="18" charset="0"/>
              </a:rPr>
              <a:t>- учет индивидуальные </a:t>
            </a:r>
            <a:r>
              <a:rPr lang="ru-RU" sz="2400" b="1" i="1" dirty="0" smtClean="0">
                <a:latin typeface="Times New Roman" pitchFamily="18" charset="0"/>
                <a:cs typeface="Times New Roman" pitchFamily="18" charset="0"/>
              </a:rPr>
              <a:t>особенности учащихся</a:t>
            </a:r>
            <a:endParaRPr lang="ru-RU" sz="2400" dirty="0">
              <a:latin typeface="Times New Roman" pitchFamily="18" charset="0"/>
              <a:cs typeface="Times New Roman" pitchFamily="18" charset="0"/>
            </a:endParaRPr>
          </a:p>
        </p:txBody>
      </p:sp>
      <p:sp>
        <p:nvSpPr>
          <p:cNvPr id="9" name="Прямоугольник 8"/>
          <p:cNvSpPr/>
          <p:nvPr/>
        </p:nvSpPr>
        <p:spPr>
          <a:xfrm>
            <a:off x="539552" y="5445224"/>
            <a:ext cx="8208912" cy="830997"/>
          </a:xfrm>
          <a:prstGeom prst="rect">
            <a:avLst/>
          </a:prstGeom>
        </p:spPr>
        <p:txBody>
          <a:bodyPr wrap="square">
            <a:spAutoFit/>
          </a:bodyPr>
          <a:lstStyle/>
          <a:p>
            <a:r>
              <a:rPr lang="ru-RU" sz="2400" b="1" i="1" dirty="0" smtClean="0">
                <a:latin typeface="Times New Roman" pitchFamily="18" charset="0"/>
                <a:cs typeface="Times New Roman" pitchFamily="18" charset="0"/>
              </a:rPr>
              <a:t>-  построение диалога, подразумевающего </a:t>
            </a:r>
            <a:r>
              <a:rPr lang="ru-RU" sz="2400" b="1" i="1" dirty="0" smtClean="0">
                <a:latin typeface="Times New Roman" pitchFamily="18" charset="0"/>
                <a:cs typeface="Times New Roman" pitchFamily="18" charset="0"/>
              </a:rPr>
              <a:t>интерактивные формы обучения, динамичность</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221088"/>
            <a:ext cx="7776864" cy="1384995"/>
          </a:xfrm>
          <a:prstGeom prst="rect">
            <a:avLst/>
          </a:prstGeom>
        </p:spPr>
        <p:txBody>
          <a:bodyPr wrap="square">
            <a:spAutoFit/>
          </a:bodyPr>
          <a:lstStyle/>
          <a:p>
            <a:pPr algn="ctr"/>
            <a:r>
              <a:rPr lang="ru-RU" sz="2800" b="1" i="1" u="sng" dirty="0" smtClean="0">
                <a:latin typeface="Times New Roman" pitchFamily="18" charset="0"/>
                <a:cs typeface="Times New Roman" pitchFamily="18" charset="0"/>
              </a:rPr>
              <a:t>Неграмотным человеком завтрашнего дня будет не тот, кто не умеет читать, а тот, кто не научился учиться</a:t>
            </a:r>
            <a:r>
              <a:rPr lang="ru-RU" sz="2800" i="1" u="sng"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
        <p:nvSpPr>
          <p:cNvPr id="3" name="Прямоугольник 2"/>
          <p:cNvSpPr/>
          <p:nvPr/>
        </p:nvSpPr>
        <p:spPr>
          <a:xfrm>
            <a:off x="755576" y="548680"/>
            <a:ext cx="7776864" cy="3108543"/>
          </a:xfrm>
          <a:prstGeom prst="rect">
            <a:avLst/>
          </a:prstGeom>
        </p:spPr>
        <p:txBody>
          <a:bodyPr wrap="square">
            <a:spAutoFit/>
          </a:bodyPr>
          <a:lstStyle/>
          <a:p>
            <a:r>
              <a:rPr lang="ru-RU" sz="2400" i="1" dirty="0" smtClean="0">
                <a:latin typeface="Times New Roman" pitchFamily="18" charset="0"/>
                <a:cs typeface="Times New Roman" pitchFamily="18" charset="0"/>
              </a:rPr>
              <a:t>Если учителя просвещают своих многочисленных учеников, преподнося им всем один и тот же урок и требуя от них одинакового поведения, хотя способности их вовсе не одинаковы, то нет ничего удивительного, что среди огромной толпы детей найдется всего два или три ребенка, которые извлекают настоящую пользу из подобного </a:t>
            </a:r>
            <a:r>
              <a:rPr lang="ru-RU" sz="2400" i="1" dirty="0" smtClean="0">
                <a:latin typeface="Times New Roman" pitchFamily="18" charset="0"/>
                <a:cs typeface="Times New Roman" pitchFamily="18" charset="0"/>
              </a:rPr>
              <a:t>преподавания.</a:t>
            </a:r>
          </a:p>
          <a:p>
            <a:pPr algn="r"/>
            <a:r>
              <a:rPr lang="ru-RU" sz="2800" i="1" dirty="0" smtClean="0">
                <a:latin typeface="Times New Roman" pitchFamily="18" charset="0"/>
                <a:cs typeface="Times New Roman" pitchFamily="18" charset="0"/>
              </a:rPr>
              <a:t>В.А.Сухомлинский</a:t>
            </a:r>
            <a:endParaRPr lang="ru-RU" sz="2800" i="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56"/>
          <p:cNvGraphicFramePr>
            <a:graphicFrameLocks noGrp="1"/>
          </p:cNvGraphicFramePr>
          <p:nvPr/>
        </p:nvGraphicFramePr>
        <p:xfrm>
          <a:off x="323528" y="332656"/>
          <a:ext cx="8534722" cy="6224865"/>
        </p:xfrm>
        <a:graphic>
          <a:graphicData uri="http://schemas.openxmlformats.org/drawingml/2006/table">
            <a:tbl>
              <a:tblPr/>
              <a:tblGrid>
                <a:gridCol w="1871650"/>
                <a:gridCol w="3368969"/>
                <a:gridCol w="3294103"/>
              </a:tblGrid>
              <a:tr h="360040">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Требования к уроку</a:t>
                      </a:r>
                      <a:endParaRPr kumimoji="0" lang="ru-RU" sz="1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endParaRP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1" i="0" u="none" strike="noStrike" cap="none" normalizeH="0" baseline="0" smtClean="0">
                          <a:ln>
                            <a:noFill/>
                          </a:ln>
                          <a:solidFill>
                            <a:srgbClr val="C00000"/>
                          </a:solidFill>
                          <a:effectLst/>
                          <a:latin typeface="Times New Roman" pitchFamily="18" charset="0"/>
                          <a:ea typeface="Calibri" pitchFamily="34" charset="0"/>
                          <a:cs typeface="Times New Roman" pitchFamily="18" charset="0"/>
                        </a:rPr>
                        <a:t>Традиционный урок</a:t>
                      </a:r>
                      <a:endParaRPr kumimoji="0" lang="ru-RU" sz="1400" b="0" i="0" u="none" strike="noStrike" cap="none" normalizeH="0" baseline="0" smtClean="0">
                        <a:ln>
                          <a:noFill/>
                        </a:ln>
                        <a:solidFill>
                          <a:srgbClr val="C00000"/>
                        </a:solidFill>
                        <a:effectLst/>
                        <a:latin typeface="Times New Roman" pitchFamily="18" charset="0"/>
                        <a:ea typeface="Calibri" pitchFamily="34" charset="0"/>
                        <a:cs typeface="Times New Roman" pitchFamily="18" charset="0"/>
                      </a:endParaRP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Современный урок</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840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Объявление темы урока</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сообщает учащимся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Формулируют сами учащиеся </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840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Сообщение целей и задач</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Учитель формулирует и сообщает учащимся, чему должны научиться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Формулируют сами учащиеся, определив границы знания и незнания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654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Планирование</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Учитель сообщает учащимся, какую работу они должны выполнить, чтобы достичь цели</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Планирование учащимися способов достижения намеченной цели</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88729">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Практическая деятельность учащихся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Под руководством учителя учащиеся выполняют ряд практических задач (чаще применяется фронтальный метод организации деятельности)</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Учащиеся осуществляют учебные действия по намеченному плану (применяется групповой, индивидуальный методы)</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654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Осуществление контроля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осуществляет контроль за выполнением учащимися практической работы</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Учащиеся осуществляют контроль (применяются формы самоконтроля, взаимоконтроля)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654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Осуществление коррекции</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в ходе выполнения и по итогам выполненной работы учащимися осуществляет коррекцию</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Учащиеся формулируют затруднения и осуществляют коррекцию самостоятельно</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88729">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Оценивание учащихся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осуществляет оценивание учащихся за работу на уроке</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Учащиеся дают оценку деятельности по её результатам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самооценивание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оценивание результатов деятельности товарищей)</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4365">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Итог урока</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выясняет у учащихся, что они запомнили</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Проводится рефлексия</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6547">
                <a:tc>
                  <a:txBody>
                    <a:body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Домашнее задание</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Учитель объявляет и комментирует (чаще – задание одно для всех)</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Учащиеся могут выбирать задание из предложенных учителем с учётом индивидуальных возможностей</a:t>
                      </a:r>
                    </a:p>
                  </a:txBody>
                  <a:tcPr marL="55604" marR="5560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620688"/>
            <a:ext cx="7920880" cy="954107"/>
          </a:xfrm>
          <a:prstGeom prst="rect">
            <a:avLst/>
          </a:prstGeom>
        </p:spPr>
        <p:txBody>
          <a:bodyPr wrap="square">
            <a:spAutoFit/>
          </a:bodyPr>
          <a:lstStyle/>
          <a:p>
            <a:r>
              <a:rPr lang="ru-RU" sz="2800" b="1" i="1" dirty="0" smtClean="0">
                <a:solidFill>
                  <a:srgbClr val="FF0000"/>
                </a:solidFill>
                <a:latin typeface="Times New Roman" pitchFamily="18" charset="0"/>
                <a:cs typeface="Times New Roman" pitchFamily="18" charset="0"/>
              </a:rPr>
              <a:t>С благодарностью всем коллегам, идущим по нелегкой преподавательской  стезе….</a:t>
            </a:r>
            <a:endParaRPr lang="ru-RU" sz="2800" dirty="0">
              <a:solidFill>
                <a:srgbClr val="FF0000"/>
              </a:solidFill>
            </a:endParaRPr>
          </a:p>
        </p:txBody>
      </p:sp>
      <p:pic>
        <p:nvPicPr>
          <p:cNvPr id="3" name="Picture 2"/>
          <p:cNvPicPr>
            <a:picLocks noChangeAspect="1" noChangeArrowheads="1"/>
          </p:cNvPicPr>
          <p:nvPr/>
        </p:nvPicPr>
        <p:blipFill>
          <a:blip r:embed="rId2" cstate="print"/>
          <a:srcRect/>
          <a:stretch>
            <a:fillRect/>
          </a:stretch>
        </p:blipFill>
        <p:spPr>
          <a:xfrm rot="16885951">
            <a:off x="2715616" y="1626376"/>
            <a:ext cx="3996522" cy="4864297"/>
          </a:xfrm>
          <a:prstGeom prst="rect">
            <a:avLst/>
          </a:prstGeom>
          <a:solidFill>
            <a:srgbClr val="FFFFFF">
              <a:shade val="85000"/>
            </a:srgbClr>
          </a:solidFill>
          <a:ln w="190500" cap="sq">
            <a:solidFill>
              <a:schemeClr val="accent2">
                <a:lumMod val="75000"/>
              </a:schemeClr>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60</TotalTime>
  <Words>375</Words>
  <Application>Microsoft Office PowerPoint</Application>
  <PresentationFormat>Экран (4:3)</PresentationFormat>
  <Paragraphs>54</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Аспект</vt:lpstr>
      <vt:lpstr>Слайд 1</vt:lpstr>
      <vt:lpstr>Слайд 2</vt:lpstr>
      <vt:lpstr>Слайд 3</vt:lpstr>
      <vt:lpstr>Слайд 4</vt:lpstr>
      <vt:lpstr>Слайд 5</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7</cp:revision>
  <dcterms:created xsi:type="dcterms:W3CDTF">2018-10-14T15:30:13Z</dcterms:created>
  <dcterms:modified xsi:type="dcterms:W3CDTF">2018-10-14T16:40:37Z</dcterms:modified>
</cp:coreProperties>
</file>