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Сочинение-рассуждение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Подготовка к ОГЭ</a:t>
            </a:r>
          </a:p>
          <a:p>
            <a:r>
              <a:rPr lang="ru-RU" dirty="0" smtClean="0"/>
              <a:t>Задание 15.2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2"/>
          <p:cNvGraphicFramePr>
            <a:graphicFrameLocks/>
          </p:cNvGraphicFramePr>
          <p:nvPr/>
        </p:nvGraphicFramePr>
        <p:xfrm>
          <a:off x="214282" y="214290"/>
          <a:ext cx="8515352" cy="6504432"/>
        </p:xfrm>
        <a:graphic>
          <a:graphicData uri="http://schemas.openxmlformats.org/drawingml/2006/table">
            <a:tbl>
              <a:tblPr/>
              <a:tblGrid>
                <a:gridCol w="895352"/>
                <a:gridCol w="6553200"/>
                <a:gridCol w="1066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Критерии оценивания  сочинения-рассуждения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лингвистическую тему (15.2)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Баллы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С2К1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Содержание сочинения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Понимание смысла фрагмента текста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дал верное объяснение содержания фрагмента. Ошибок в интерпретации нет.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дал в целом верное объяснение содержания фрагмента,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допустил одну ошибку в его интерпретации.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дал неверное объяснение содержания фрагмента текста,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или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допустил две или более ошибок при интерпретации содержания фрагмента текста,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или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объяснение содержания фрагмента в работе экзаменуемого отсутствует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С2К2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Наличие примеров-аргументов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привёл из текста два примера-аргумента, которые соответствуют объяснению содержания данного фрагмента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привёл из текста один пример-аргумент, который соответствуют объяснению содержания данного фрагмента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привёл пример(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– аргумент(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ы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 не из прочитанного текста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не привёл ни одного примера-аргумента, объясняющего содержание данного фрагмента,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или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экзаменуемый привёл в качестве примера-аргумента данную в задании цитату или её часть.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2"/>
          <p:cNvGraphicFramePr>
            <a:graphicFrameLocks/>
          </p:cNvGraphicFramePr>
          <p:nvPr/>
        </p:nvGraphicFramePr>
        <p:xfrm>
          <a:off x="214282" y="214290"/>
          <a:ext cx="8515352" cy="6336792"/>
        </p:xfrm>
        <a:graphic>
          <a:graphicData uri="http://schemas.openxmlformats.org/drawingml/2006/table">
            <a:tbl>
              <a:tblPr/>
              <a:tblGrid>
                <a:gridCol w="895352"/>
                <a:gridCol w="6553200"/>
                <a:gridCol w="1066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Критерии оценивания  сочинения-рассуждения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 лингвистическую тему (15.2)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Баллы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С2К3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Смысловая цельность, речевая связность и последовательность изложения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Работа экзаменуемого характеризуется смысловой цельностью, речевой связностью и последовательностью изложения: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логические ошибки отсутствуют, последовательность изложения не нарушена;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в работе нет нарушений абзацного членения текста.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Работа экзаменуемого характеризуется смысловой цельностью, речевой связностью и последовательностью изложения,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допущена одна логическая ошибка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и/или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работе имеется одно нарушение абзацного членения текста.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работе экзаменуемого просматривается коммуникативный замысел,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более одной логической ошибки,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и/или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имеется два случая нарушения абзацного членения текста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С2К4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Композиционная стройность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Работа характеризуется композиционной стройностью и завершённостью, ошибок в построении текста нет.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Работа характеризуется композиционной стройностью и завершённостью, ошибок в построении текста нет,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допущена одна ошибка в построении текста.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работе допущено две и более ошибок в построении текста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2"/>
          <p:cNvGraphicFramePr>
            <a:graphicFrameLocks noGrp="1"/>
          </p:cNvGraphicFramePr>
          <p:nvPr/>
        </p:nvGraphicFramePr>
        <p:xfrm>
          <a:off x="533400" y="685800"/>
          <a:ext cx="8077200" cy="5872607"/>
        </p:xfrm>
        <a:graphic>
          <a:graphicData uri="http://schemas.openxmlformats.org/drawingml/2006/table">
            <a:tbl>
              <a:tblPr/>
              <a:tblGrid>
                <a:gridCol w="685800"/>
                <a:gridCol w="6553200"/>
                <a:gridCol w="8382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ГК1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Грамотность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Соблюдение орфографических норм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Орфографических ошибок нет ,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или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допущено не более одной ошибки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две-три ошибки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четыре и более ошибок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ГК2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Соблюдение пунктуационных норм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Пунктуационных ошибок нет , или допущено не более двух ошибок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три-четыре ошибки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пять и более ошибок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8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ГК3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Соблюдение грамматических норм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Грамматических ошибок нет, или допущена одна ошибка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 две ошибки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три и более ошибок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ГК4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Соблюдение речевых норм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Речевых ошибок нет, или допущено не более двух ошибок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три-четыре ошибки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пять и более ошибок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ФК1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Фактическая точность письменной речи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Фактических ошибок в изложении материала , а также в понимании и употреблении терминов нет.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Допущена одна ошибка в изложении материала или в употреблении терминов.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Допущено две и более ошибок в изложении материала или в употреблении терминов.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Аргументация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472518" cy="49117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 smtClean="0"/>
              <a:t>Выберите правильное определение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2643182"/>
            <a:ext cx="2143108" cy="30003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это главная мысль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(текста или выступления), выраженная словами, главное утверждение оратора, которое он старается обосновать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71802" y="3357562"/>
            <a:ext cx="2286016" cy="30003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это рассуждения, пояснительные замечания по поводу проблемы текста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5008" y="2786058"/>
            <a:ext cx="2571768" cy="292895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это доказательства, приводимые в поддержку тезиса: факты, примеры, утверждения, объяснения – словом, всё, что может подтвердить тезис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43174" y="1643050"/>
            <a:ext cx="3643338" cy="8572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Аргументы</a:t>
            </a:r>
            <a:endParaRPr lang="ru-RU" sz="2800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1857356" y="2214554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429388" y="2214554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3963983" y="2964653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472518" cy="214314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Аргументация </a:t>
            </a:r>
            <a:r>
              <a:rPr lang="ru-RU" sz="2400" dirty="0" smtClean="0"/>
              <a:t>– это способ доказательства истинности какой-либо мысли с помощью объяснений, примеров. </a:t>
            </a:r>
            <a:br>
              <a:rPr lang="ru-RU" sz="2400" dirty="0" smtClean="0"/>
            </a:br>
            <a:r>
              <a:rPr lang="ru-RU" sz="2400" b="1" dirty="0" smtClean="0"/>
              <a:t>Аргументы </a:t>
            </a:r>
            <a:r>
              <a:rPr lang="ru-RU" sz="2400" dirty="0" smtClean="0"/>
              <a:t>– это основания, доводы, подтверждающие или опровергающие какую-либо мысль.</a:t>
            </a:r>
            <a:br>
              <a:rPr lang="ru-RU" sz="2400" dirty="0" smtClean="0"/>
            </a:br>
            <a:r>
              <a:rPr lang="ru-RU" sz="2000" u="sng" dirty="0" smtClean="0"/>
              <a:t>Иллюстрации </a:t>
            </a:r>
            <a:r>
              <a:rPr lang="ru-RU" sz="2000" dirty="0" smtClean="0"/>
              <a:t>– важный элемент аргументации, </a:t>
            </a:r>
            <a:r>
              <a:rPr lang="ru-RU" sz="2000" u="sng" dirty="0" smtClean="0"/>
              <a:t>примеры</a:t>
            </a:r>
            <a:r>
              <a:rPr lang="ru-RU" sz="2000" dirty="0" smtClean="0"/>
              <a:t>, поддерживающие аргумент</a:t>
            </a:r>
            <a:br>
              <a:rPr lang="ru-RU" sz="2000" dirty="0" smtClean="0"/>
            </a:b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2643182"/>
            <a:ext cx="235745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Тезис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(ваша позиция)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43306" y="5715016"/>
            <a:ext cx="235745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Вывод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15074" y="3857628"/>
            <a:ext cx="235745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Аргумент2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(иллюстрации)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5786" y="3929066"/>
            <a:ext cx="235745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Аргумент 1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(иллюстрации)</a:t>
            </a:r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785918" y="3643314"/>
            <a:ext cx="57150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035819" y="5250669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6715934" y="5214156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4394199" y="346392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6215074" y="5929330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785918" y="6000768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1643042" y="3786190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7394595" y="374967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аргумента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429684" cy="1571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При написании сочинения следует помнить, что между тезисом и двумя аргументами , подтверждающими вашу позицию, должна просматриваться чёткая связь, которая обычно  выражена так называемыми «логическими переходами» – высказываниями, связывающими известную информацию текста с новой. Кроме того, каждый аргумент сопровождается «</a:t>
            </a:r>
            <a:r>
              <a:rPr lang="ru-RU" sz="1600" dirty="0" err="1" smtClean="0"/>
              <a:t>микровыводом</a:t>
            </a:r>
            <a:r>
              <a:rPr lang="ru-RU" sz="1600" dirty="0" smtClean="0"/>
              <a:t>» – высказыванием, подводящим итог некоторым размышлениям.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643182"/>
            <a:ext cx="164307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Тезис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3429000"/>
            <a:ext cx="164307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Логический переход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8596" y="4286256"/>
            <a:ext cx="164307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Аргумент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7158" y="6072206"/>
            <a:ext cx="1643074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Микровывод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43108" y="2643182"/>
            <a:ext cx="6715172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</a:rPr>
              <a:t>Я согласен с автором: одна из важнейших задач искусства – будить в человеке чувство родины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071670" y="3286124"/>
            <a:ext cx="6786610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</a:rPr>
              <a:t>Не случайно русские писатели и поэты в своих произведениях многократно обращались  к теме родины и создавали удивительные образы России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71670" y="4071942"/>
            <a:ext cx="6786610" cy="18573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</a:rPr>
              <a:t>А.С.Пушкин, М.Ю.Лермонтов, Н.А.Некрасов, С.А.Есенин, А.А.Блок – все эти поэты показывали читателям Россию с разных сторон, с её достоинствами и недостатками, но прежде всего – с большой любовью к своему Отечеству. Особенно мне запомнились строки из стихотворения С.А.Есенина : Если крикнет рать святая: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«Кинь ты Русь, живи в раю!»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 Я скажу: «Не надо рая.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  Дайте Родину мою».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00232" y="6072206"/>
            <a:ext cx="685804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tx1"/>
                </a:solidFill>
              </a:rPr>
              <a:t>Наверное, это одно из самых ярких признаний поэта в любви к своей родине, которое не должно оставить нас, граждан России, равнодушными.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Подготовила </a:t>
            </a:r>
            <a:r>
              <a:rPr lang="ru-RU" dirty="0" err="1"/>
              <a:t>Муранова</a:t>
            </a:r>
            <a:r>
              <a:rPr lang="ru-RU" dirty="0"/>
              <a:t> Елена Николаевна,</a:t>
            </a:r>
          </a:p>
          <a:p>
            <a:r>
              <a:rPr lang="ru-RU" dirty="0"/>
              <a:t>учитель русского языка и литературы</a:t>
            </a:r>
          </a:p>
          <a:p>
            <a:r>
              <a:rPr lang="ru-RU" dirty="0"/>
              <a:t>МБОУ СОШ №14</a:t>
            </a:r>
          </a:p>
          <a:p>
            <a:r>
              <a:rPr lang="ru-RU" dirty="0" err="1"/>
              <a:t>г.Сергиева</a:t>
            </a:r>
            <a:r>
              <a:rPr lang="ru-RU"/>
              <a:t> Посада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7009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755</Words>
  <Application>Microsoft Office PowerPoint</Application>
  <PresentationFormat>Экран (4:3)</PresentationFormat>
  <Paragraphs>163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Сочинение-рассуждение</vt:lpstr>
      <vt:lpstr>Презентация PowerPoint</vt:lpstr>
      <vt:lpstr>Презентация PowerPoint</vt:lpstr>
      <vt:lpstr>Презентация PowerPoint</vt:lpstr>
      <vt:lpstr>Аргументация</vt:lpstr>
      <vt:lpstr>Аргументация – это способ доказательства истинности какой-либо мысли с помощью объяснений, примеров.  Аргументы – это основания, доводы, подтверждающие или опровергающие какую-либо мысль. Иллюстрации – важный элемент аргументации, примеры, поддерживающие аргумент </vt:lpstr>
      <vt:lpstr>Структура аргумента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Сочинение-рассуждение</dc:title>
  <cp:lastModifiedBy>Admin</cp:lastModifiedBy>
  <cp:revision>19</cp:revision>
  <dcterms:modified xsi:type="dcterms:W3CDTF">2018-11-10T14:01:58Z</dcterms:modified>
</cp:coreProperties>
</file>