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54B2-A80F-466A-9E3D-74F63B413775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B17D34-25E3-4863-B9B6-EF16447AAD5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54B2-A80F-466A-9E3D-74F63B413775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7D34-25E3-4863-B9B6-EF16447AAD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54B2-A80F-466A-9E3D-74F63B413775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7D34-25E3-4863-B9B6-EF16447AAD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BE54B2-A80F-466A-9E3D-74F63B413775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BB17D34-25E3-4863-B9B6-EF16447AAD5B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54B2-A80F-466A-9E3D-74F63B413775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7D34-25E3-4863-B9B6-EF16447AAD5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54B2-A80F-466A-9E3D-74F63B413775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7D34-25E3-4863-B9B6-EF16447AAD5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7D34-25E3-4863-B9B6-EF16447AAD5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54B2-A80F-466A-9E3D-74F63B413775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54B2-A80F-466A-9E3D-74F63B413775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7D34-25E3-4863-B9B6-EF16447AAD5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54B2-A80F-466A-9E3D-74F63B413775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7D34-25E3-4863-B9B6-EF16447AAD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BE54B2-A80F-466A-9E3D-74F63B413775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BB17D34-25E3-4863-B9B6-EF16447AAD5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54B2-A80F-466A-9E3D-74F63B413775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B17D34-25E3-4863-B9B6-EF16447AAD5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BE54B2-A80F-466A-9E3D-74F63B413775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BB17D34-25E3-4863-B9B6-EF16447AAD5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Ф.М.Достоевский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Преступление Родиона Романовича Раскольникова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80" y="332656"/>
            <a:ext cx="8208912" cy="6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8354"/>
            <a:ext cx="2857500" cy="4457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8680"/>
            <a:ext cx="5016911" cy="54684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1824"/>
            <a:ext cx="8886381" cy="563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57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59832" y="1524000"/>
            <a:ext cx="5626968" cy="4572000"/>
          </a:xfrm>
        </p:spPr>
        <p:txBody>
          <a:bodyPr/>
          <a:lstStyle/>
          <a:p>
            <a:r>
              <a:rPr lang="ru-RU" dirty="0" smtClean="0"/>
              <a:t>1865 г. Перевод книги Наполеона </a:t>
            </a:r>
            <a:r>
              <a:rPr lang="en-US" dirty="0" smtClean="0"/>
              <a:t>III </a:t>
            </a:r>
            <a:r>
              <a:rPr lang="ru-RU" dirty="0" smtClean="0"/>
              <a:t>«История Юлия Цезаря»</a:t>
            </a:r>
          </a:p>
          <a:p>
            <a:r>
              <a:rPr lang="ru-RU" dirty="0" smtClean="0"/>
              <a:t>Благо с помощью насилия</a:t>
            </a:r>
          </a:p>
          <a:p>
            <a:r>
              <a:rPr lang="ru-RU" dirty="0" smtClean="0"/>
              <a:t>«Помутнение сердца человеческого»</a:t>
            </a:r>
          </a:p>
          <a:p>
            <a:r>
              <a:rPr lang="ru-RU" dirty="0" smtClean="0"/>
              <a:t>«Кто много посмеет – тот и прав»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Документальное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46" l="0" r="971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235267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64"/>
          <a:stretch/>
        </p:blipFill>
        <p:spPr bwMode="auto">
          <a:xfrm>
            <a:off x="353814" y="188640"/>
            <a:ext cx="8394650" cy="637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9419" y="1196752"/>
            <a:ext cx="7799123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«Приговорён к убийству!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Д. Писарев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«Борьба за жизнь»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2772"/>
            <a:ext cx="3930058" cy="21369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50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ЧАСТЬ 5 глава ;</a:t>
            </a:r>
          </a:p>
          <a:p>
            <a:pPr algn="just"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1. Почему Раскольников не может объяснить Соне мотивы убийства?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2. Как он пытается объяснить причины, побудившие совершить это?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3. Почему все его объяснения несостоятельны?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4. В чём отличие правды Р и С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5. Что помогло Соне одержать нравственную победу?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Пересмотр, перечисление и… всех мотивов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59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284984"/>
            <a:ext cx="8229600" cy="2811016"/>
          </a:xfrm>
        </p:spPr>
        <p:txBody>
          <a:bodyPr>
            <a:normAutofit lnSpcReduction="10000"/>
          </a:bodyPr>
          <a:lstStyle/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Душевная сила в глаголах – действиях Сони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Народные представления: покаяние перед матерью – Землёй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Не в церковь – перед людьми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Не «убийца» - «несчастный»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Основа правды Сони – любовь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6347048" cy="2844552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4400" b="1" i="1" dirty="0">
                <a:effectLst/>
                <a:latin typeface="Times New Roman"/>
                <a:ea typeface="Calibri"/>
                <a:cs typeface="Times New Roman"/>
              </a:rPr>
              <a:t>Без логики – только крик сердца. Раскольников становится беспомощным, а робкая Соня – сильной. (</a:t>
            </a:r>
            <a:r>
              <a:rPr lang="ru-RU" sz="4400" b="1" i="1" dirty="0" err="1">
                <a:effectLst/>
                <a:latin typeface="Times New Roman"/>
                <a:ea typeface="Calibri"/>
                <a:cs typeface="Times New Roman"/>
              </a:rPr>
              <a:t>см.ремарки</a:t>
            </a:r>
            <a:r>
              <a:rPr lang="ru-RU" sz="4400" b="1" i="1" dirty="0">
                <a:effectLst/>
                <a:latin typeface="Times New Roman"/>
                <a:ea typeface="Calibri"/>
                <a:cs typeface="Times New Roman"/>
              </a:rPr>
              <a:t> Достоевского)</a:t>
            </a: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0"/>
            <a:ext cx="2157645" cy="35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3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«благо смешано со злом»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- мысли Раскольникова о предстоящем.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- Мучения после : «нет, те люди не так сделаны»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- «Страдание и боль всегда обязательны для широкого сознания и глубокого сердца» (</a:t>
            </a:r>
            <a:r>
              <a:rPr lang="ru-RU" sz="2800" dirty="0" err="1">
                <a:latin typeface="Times New Roman"/>
                <a:ea typeface="Calibri"/>
                <a:cs typeface="Times New Roman"/>
              </a:rPr>
              <a:t>всп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. слова Мармеладова)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Лизавета и тема ДЕТСКИХ СТРАДАНИЙ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- Алёна Ивановна 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–двойственность оценки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АВТОРСКОЕ ОТНОШЕНИЕ:</a:t>
            </a:r>
            <a:r>
              <a:rPr lang="ru-RU" sz="4000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4000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endParaRPr lang="ru-RU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3818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820030" cy="476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3850"/>
            <a:ext cx="7620000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3888"/>
            <a:ext cx="7620000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3850"/>
            <a:ext cx="5021213" cy="634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70" y="174869"/>
            <a:ext cx="6120680" cy="66438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90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6000" b="1" dirty="0">
                <a:effectLst/>
                <a:latin typeface="Times New Roman"/>
                <a:ea typeface="Calibri"/>
                <a:cs typeface="Times New Roman"/>
              </a:rPr>
              <a:t>Часть 3 гл. 5 </a:t>
            </a:r>
            <a:r>
              <a:rPr lang="ru-RU" sz="4400" dirty="0">
                <a:effectLst/>
                <a:latin typeface="Times New Roman"/>
                <a:ea typeface="Calibri"/>
                <a:cs typeface="Times New Roman"/>
              </a:rPr>
              <a:t>Первый разговор с Порфирием </a:t>
            </a:r>
            <a:r>
              <a:rPr lang="ru-RU" sz="4400" dirty="0" smtClean="0">
                <a:effectLst/>
                <a:latin typeface="Times New Roman"/>
                <a:ea typeface="Calibri"/>
                <a:cs typeface="Times New Roman"/>
              </a:rPr>
              <a:t>Петровичем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488832" cy="524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3016"/>
            <a:ext cx="59245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53880"/>
            <a:ext cx="4178774" cy="516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Иисус уже по дороге в </a:t>
            </a:r>
            <a:r>
              <a:rPr lang="ru-RU" dirty="0" err="1"/>
              <a:t>Вифанию</a:t>
            </a:r>
            <a:r>
              <a:rPr lang="ru-RU" dirty="0"/>
              <a:t> знал, что Лазарь умер, но шёл с учениками «дабы вы уверовали» (Ин.11:15). На дороге он был встречен Марфой, которая на его вопрос: «Я </a:t>
            </a:r>
            <a:r>
              <a:rPr lang="ru-RU" dirty="0" err="1"/>
              <a:t>есмь</a:t>
            </a:r>
            <a:r>
              <a:rPr lang="ru-RU" dirty="0"/>
              <a:t> воскресение и жизнь; верующий в Меня, если и умрет, оживет. И всякий, живущий и верующий в Меня, не умрет вовек. Веришь ли сему?» ответила: «Господи! я верую, что Ты Христос, Сын Божий, грядущий в мир»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Воскрешение Лазаря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7"/>
            <a:ext cx="8424936" cy="642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2808312" cy="240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9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3535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По дороге к гробнице Лазаря Иисус заплакал, и иудеи, видевшие это, говорили: «смотри, как Он любил его». Когда подошли к пещере, в которой был погребён Лазарь, и отвалили от неё камень, Иисус стал молиться:	Отче! благодарю Тебя, что Ты услышал Меня. Я и знал, что Ты всегда услышишь Меня; но сказал [сие] для народа, здесь стоящего, чтобы поверили, что Ты послал Меня. Сказав это, Он воззвал громким голосом: Лазарь! иди вон.</a:t>
            </a:r>
          </a:p>
          <a:p>
            <a:r>
              <a:rPr lang="ru-RU" dirty="0" smtClean="0"/>
              <a:t>После </a:t>
            </a:r>
            <a:r>
              <a:rPr lang="ru-RU" dirty="0"/>
              <a:t>этих слов из пещеры вышел воскресший Лазарь, «обвитый по рукам и ногам погребальными пеленами». Иисус повелел развязать его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Как повествует Иоанн Богослов, многие видевшие это чудо уверовали в Иисуса, но фарисеи из страха «c этого дня положили убить Его» (Ин.11:53</a:t>
            </a:r>
            <a:r>
              <a:rPr lang="ru-RU" dirty="0" smtClean="0"/>
              <a:t>).</a:t>
            </a:r>
            <a:endParaRPr lang="ru-RU" dirty="0"/>
          </a:p>
          <a:p>
            <a:r>
              <a:rPr lang="ru-RU" dirty="0"/>
              <a:t>После воскрешения Лазарь упоминается как один из возлежавших на вечере в </a:t>
            </a:r>
            <a:r>
              <a:rPr lang="ru-RU" dirty="0" err="1"/>
              <a:t>Вифании</a:t>
            </a:r>
            <a:r>
              <a:rPr lang="ru-RU" dirty="0"/>
              <a:t> на которой Мария помазала ноги Иисуса миром (Ин.12:1-3). Как повествует евангелист многие из иудеев в тот день пришли в </a:t>
            </a:r>
            <a:r>
              <a:rPr lang="ru-RU" dirty="0" err="1"/>
              <a:t>Вифанию</a:t>
            </a:r>
            <a:r>
              <a:rPr lang="ru-RU" dirty="0"/>
              <a:t> «не только для Иисуса, но чтобы видеть и Лазаря, которого Он воскресил из мертвых» (Ин.12:9).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96944" cy="662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1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Нерешённое</a:t>
            </a:r>
          </a:p>
          <a:p>
            <a:r>
              <a:rPr lang="ru-RU" dirty="0" smtClean="0"/>
              <a:t>Чем чётче мысли – тем безобразнее предстоящее</a:t>
            </a:r>
          </a:p>
          <a:p>
            <a:r>
              <a:rPr lang="ru-RU" dirty="0" smtClean="0"/>
              <a:t>Клочок одежды в движущемся механизме Теории</a:t>
            </a:r>
          </a:p>
          <a:p>
            <a:r>
              <a:rPr lang="ru-RU" dirty="0" smtClean="0"/>
              <a:t>Упадок ВОЛИ и легкомыслие</a:t>
            </a:r>
          </a:p>
          <a:p>
            <a:r>
              <a:rPr lang="ru-RU" dirty="0" smtClean="0"/>
              <a:t>Что первично? Болезнь или преступление?</a:t>
            </a:r>
          </a:p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Мысли о дизайне пространства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Вариантов оценки много – поговорим о деталях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12776"/>
            <a:ext cx="5222354" cy="522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30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908720"/>
            <a:ext cx="253691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Юсупов сад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4" y="431667"/>
            <a:ext cx="874214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5517232"/>
            <a:ext cx="3023328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4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Летний сад</a:t>
            </a:r>
            <a:endParaRPr lang="ru-RU" sz="4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84" y="200088"/>
            <a:ext cx="8205142" cy="634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43808" y="620688"/>
            <a:ext cx="4039439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Марсово поле</a:t>
            </a:r>
            <a:endParaRPr lang="ru-RU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1330" cy="635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0088"/>
            <a:ext cx="8641330" cy="648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7624" y="4895582"/>
            <a:ext cx="5231369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Дворцовый Михайловский сад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23888"/>
            <a:ext cx="5572125" cy="56102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5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Вызов в участок – чувства</a:t>
            </a:r>
          </a:p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Резкая смена чувств/настроений</a:t>
            </a:r>
          </a:p>
          <a:p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Многолюдие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улиц Петербурга</a:t>
            </a:r>
          </a:p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этаж. Разумихин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«Казнь наступает»</a:t>
            </a:r>
            <a:endParaRPr lang="ru-RU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 rot="20370912">
            <a:off x="838171" y="1774651"/>
            <a:ext cx="6863097" cy="212365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dirty="0" smtClean="0"/>
              <a:t>«</a:t>
            </a:r>
            <a:r>
              <a:rPr lang="ru-RU" sz="4400" dirty="0" smtClean="0"/>
              <a:t>Основная тайна романа </a:t>
            </a:r>
          </a:p>
          <a:p>
            <a:r>
              <a:rPr lang="ru-RU" sz="4400" dirty="0" smtClean="0"/>
              <a:t>лежит не в преступлении,</a:t>
            </a:r>
          </a:p>
          <a:p>
            <a:r>
              <a:rPr lang="ru-RU" sz="4400" dirty="0" smtClean="0"/>
              <a:t>а в мотивах»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5030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Сущность теории и её связь с идейными течениями 60-х годов</a:t>
            </a:r>
          </a:p>
          <a:p>
            <a:r>
              <a:rPr lang="ru-RU" sz="3600" dirty="0" smtClean="0"/>
              <a:t>Созревание идеи</a:t>
            </a:r>
          </a:p>
          <a:p>
            <a:r>
              <a:rPr lang="ru-RU" sz="3600" dirty="0" smtClean="0"/>
              <a:t>Как обнаруживается ложность теории?</a:t>
            </a:r>
          </a:p>
          <a:p>
            <a:r>
              <a:rPr lang="ru-RU" sz="3600" dirty="0" smtClean="0"/>
              <a:t>Отношение автора к Раскольникову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 темы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5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Социально-философский</a:t>
            </a:r>
          </a:p>
          <a:p>
            <a:r>
              <a:rPr lang="ru-RU" dirty="0" smtClean="0"/>
              <a:t>С детективными элементами</a:t>
            </a:r>
          </a:p>
          <a:p>
            <a:r>
              <a:rPr lang="ru-RU" dirty="0" smtClean="0"/>
              <a:t>Разгадка мотива – сюжетная тайна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Роман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378709"/>
            <a:ext cx="7344816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 smtClean="0"/>
              <a:t>МОТИВ ПРЕСТУПЛЕНИЯ (лат. </a:t>
            </a:r>
            <a:r>
              <a:rPr lang="ru-RU" sz="2800" dirty="0" err="1" smtClean="0"/>
              <a:t>morus</a:t>
            </a:r>
            <a:r>
              <a:rPr lang="ru-RU" sz="2800" dirty="0" smtClean="0"/>
              <a:t> - движение; греч. </a:t>
            </a:r>
            <a:r>
              <a:rPr lang="ru-RU" sz="2800" dirty="0" err="1" smtClean="0"/>
              <a:t>moveo</a:t>
            </a:r>
            <a:r>
              <a:rPr lang="ru-RU" sz="2800" dirty="0" smtClean="0"/>
              <a:t> - то, что движет) осознанное внутреннее побуждение, которое вызывает у человека решимость совершить преступление и которым он затем руководствуется при его осуществлении.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97658"/>
            <a:ext cx="7344816" cy="34163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dirty="0" smtClean="0"/>
              <a:t>Сюжет (от фр. </a:t>
            </a:r>
            <a:r>
              <a:rPr lang="ru-RU" sz="3600" dirty="0" err="1" smtClean="0"/>
              <a:t>sujet</a:t>
            </a:r>
            <a:r>
              <a:rPr lang="ru-RU" sz="3600" dirty="0" smtClean="0"/>
              <a:t> — предмет) — в литературе, драматургии, театре, кино и играх — ряд событий (последовательность сцен, актов), происходящих в художественном </a:t>
            </a:r>
            <a:r>
              <a:rPr lang="ru-RU" sz="2400" dirty="0" smtClean="0"/>
              <a:t>произведении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456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1152128"/>
          </a:xfrm>
        </p:spPr>
        <p:txBody>
          <a:bodyPr/>
          <a:lstStyle/>
          <a:p>
            <a:r>
              <a:rPr lang="ru-RU" dirty="0" smtClean="0"/>
              <a:t>Виноват ли Раскольников?</a:t>
            </a:r>
          </a:p>
          <a:p>
            <a:r>
              <a:rPr lang="ru-RU" dirty="0" smtClean="0"/>
              <a:t>Что мы видим как читатели?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620416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spc="0" dirty="0" smtClean="0">
                <a:ln/>
                <a:solidFill>
                  <a:schemeClr val="accent3"/>
                </a:solidFill>
                <a:effectLst/>
              </a:rPr>
              <a:t>«Нескончаемый диспут и столкновение противоположных начал»</a:t>
            </a:r>
            <a:endParaRPr lang="ru-RU" b="1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3573016"/>
            <a:ext cx="73432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Всё видим глазами Раскольникова</a:t>
            </a:r>
          </a:p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Сочувствие и сострадание</a:t>
            </a:r>
          </a:p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Отвращение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2276872"/>
            <a:ext cx="4597156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УБИЙЦА</a:t>
            </a:r>
            <a:endParaRPr lang="ru-RU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2113">
            <a:off x="5384722" y="1587959"/>
            <a:ext cx="2977587" cy="39701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64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4258816" cy="4572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Часть 3. глава 5</a:t>
            </a:r>
          </a:p>
          <a:p>
            <a:r>
              <a:rPr lang="ru-RU" sz="3600" dirty="0" smtClean="0"/>
              <a:t>Часть 3. глава 6</a:t>
            </a:r>
          </a:p>
          <a:p>
            <a:r>
              <a:rPr lang="ru-RU" sz="3600" dirty="0" smtClean="0"/>
              <a:t>Часть 6. глава 7</a:t>
            </a:r>
          </a:p>
          <a:p>
            <a:r>
              <a:rPr lang="ru-RU" sz="3600" dirty="0" smtClean="0"/>
              <a:t>* Часть 5. глава 4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Сущность теории Раскольникова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99992" y="1700808"/>
            <a:ext cx="4628062" cy="230832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Порфирий Петрович</a:t>
            </a:r>
          </a:p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Раздумья</a:t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Дуня</a:t>
            </a:r>
          </a:p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Соня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20583827">
            <a:off x="662659" y="3974501"/>
            <a:ext cx="7674665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000" dirty="0" smtClean="0"/>
              <a:t>Не философская концепция, а …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644008" y="4437112"/>
            <a:ext cx="3265317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</a:t>
            </a:r>
          </a:p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Метание</a:t>
            </a:r>
          </a:p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Заблуждение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40960" cy="612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4705" y="5951637"/>
            <a:ext cx="8358891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dirty="0" smtClean="0"/>
              <a:t>ЖИВОЙ человек + теоретические ПОСТРОЕНИЯ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045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 smtClean="0"/>
              <a:t>Взгляды Раскольникова – это его ЛИЧНОСТЬ:</a:t>
            </a:r>
          </a:p>
          <a:p>
            <a:pPr>
              <a:buFontTx/>
              <a:buChar char="-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(а)  рождения теории</a:t>
            </a:r>
          </a:p>
          <a:p>
            <a:pPr>
              <a:buFontTx/>
              <a:buChar char="-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Состояние человека</a:t>
            </a:r>
          </a:p>
          <a:p>
            <a:pPr>
              <a:buFontTx/>
              <a:buChar char="-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Объективные предпосылки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Можно ли оспорить научные выводы?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4437112"/>
            <a:ext cx="8180253" cy="10772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Неприятие мира ЗЛА И НАСИЛИЯ</a:t>
            </a:r>
          </a:p>
          <a:p>
            <a:r>
              <a:rPr lang="ru-RU" sz="3200" dirty="0" smtClean="0"/>
              <a:t>«Невыносимое положение» (</a:t>
            </a:r>
            <a:r>
              <a:rPr lang="ru-RU" sz="3200" dirty="0" err="1" smtClean="0"/>
              <a:t>Д.И.Писарев</a:t>
            </a:r>
            <a:r>
              <a:rPr lang="ru-RU" sz="3200" dirty="0" smtClean="0"/>
              <a:t>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8980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141</TotalTime>
  <Words>661</Words>
  <Application>Microsoft Office PowerPoint</Application>
  <PresentationFormat>Экран (4:3)</PresentationFormat>
  <Paragraphs>94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Бумажная</vt:lpstr>
      <vt:lpstr>Преступление Родиона Романовича Раскольникова</vt:lpstr>
      <vt:lpstr>Вариантов оценки много – поговорим о деталях</vt:lpstr>
      <vt:lpstr>Презентация PowerPoint</vt:lpstr>
      <vt:lpstr>«Казнь наступает»</vt:lpstr>
      <vt:lpstr>Содержание темы</vt:lpstr>
      <vt:lpstr>Роман</vt:lpstr>
      <vt:lpstr>«Нескончаемый диспут и столкновение противоположных начал»</vt:lpstr>
      <vt:lpstr>Сущность теории Раскольникова</vt:lpstr>
      <vt:lpstr>Можно ли оспорить научные выводы?</vt:lpstr>
      <vt:lpstr>Документальное</vt:lpstr>
      <vt:lpstr>Пересмотр, перечисление и… всех мотивов</vt:lpstr>
      <vt:lpstr> Без логики – только крик сердца. Раскольников становится беспомощным, а робкая Соня – сильной. (см.ремарки Достоевского)</vt:lpstr>
      <vt:lpstr>АВТОРСКОЕ ОТНОШЕНИЕ: </vt:lpstr>
      <vt:lpstr>Часть 3 гл. 5 Первый разговор с Порфирием Петровичем</vt:lpstr>
      <vt:lpstr>Воскрешение Лазаря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Преступление Родиона Романовича Раскольникова</dc:title>
  <dc:creator>Palagin</dc:creator>
  <cp:lastModifiedBy>Дмитрий</cp:lastModifiedBy>
  <cp:revision>9</cp:revision>
  <dcterms:created xsi:type="dcterms:W3CDTF">2012-12-16T19:07:33Z</dcterms:created>
  <dcterms:modified xsi:type="dcterms:W3CDTF">2018-11-09T17:51:48Z</dcterms:modified>
</cp:coreProperties>
</file>