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2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57439C-70E6-4822-B984-6A447712A98C}" type="datetimeFigureOut">
              <a:rPr lang="ru-RU" smtClean="0"/>
              <a:t>26.12.2015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FB8C411-C198-4AA4-B013-1D7C19EFE8A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439C-70E6-4822-B984-6A447712A98C}" type="datetimeFigureOut">
              <a:rPr lang="ru-RU" smtClean="0"/>
              <a:t>26.12.2015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C411-C198-4AA4-B013-1D7C19EFE8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439C-70E6-4822-B984-6A447712A98C}" type="datetimeFigureOut">
              <a:rPr lang="ru-RU" smtClean="0"/>
              <a:t>26.12.2015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C411-C198-4AA4-B013-1D7C19EFE8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57439C-70E6-4822-B984-6A447712A98C}" type="datetimeFigureOut">
              <a:rPr lang="ru-RU" smtClean="0"/>
              <a:t>26.12.2015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FB8C411-C198-4AA4-B013-1D7C19EFE8A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57439C-70E6-4822-B984-6A447712A98C}" type="datetimeFigureOut">
              <a:rPr lang="ru-RU" smtClean="0"/>
              <a:t>26.12.2015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FB8C411-C198-4AA4-B013-1D7C19EFE8A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439C-70E6-4822-B984-6A447712A98C}" type="datetimeFigureOut">
              <a:rPr lang="ru-RU" smtClean="0"/>
              <a:t>26.12.2015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C411-C198-4AA4-B013-1D7C19EFE8A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439C-70E6-4822-B984-6A447712A98C}" type="datetimeFigureOut">
              <a:rPr lang="ru-RU" smtClean="0"/>
              <a:t>26.12.2015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C411-C198-4AA4-B013-1D7C19EFE8A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57439C-70E6-4822-B984-6A447712A98C}" type="datetimeFigureOut">
              <a:rPr lang="ru-RU" smtClean="0"/>
              <a:t>26.12.2015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B8C411-C198-4AA4-B013-1D7C19EFE8A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439C-70E6-4822-B984-6A447712A98C}" type="datetimeFigureOut">
              <a:rPr lang="ru-RU" smtClean="0"/>
              <a:t>26.12.2015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C411-C198-4AA4-B013-1D7C19EFE8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57439C-70E6-4822-B984-6A447712A98C}" type="datetimeFigureOut">
              <a:rPr lang="ru-RU" smtClean="0"/>
              <a:t>26.12.2015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FB8C411-C198-4AA4-B013-1D7C19EFE8A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57439C-70E6-4822-B984-6A447712A98C}" type="datetimeFigureOut">
              <a:rPr lang="ru-RU" smtClean="0"/>
              <a:t>26.12.2015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B8C411-C198-4AA4-B013-1D7C19EFE8A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57439C-70E6-4822-B984-6A447712A98C}" type="datetimeFigureOut">
              <a:rPr lang="ru-RU" smtClean="0"/>
              <a:t>26.12.2015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FB8C411-C198-4AA4-B013-1D7C19EFE8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764704"/>
            <a:ext cx="7848872" cy="1894362"/>
          </a:xfrm>
        </p:spPr>
        <p:txBody>
          <a:bodyPr>
            <a:noAutofit/>
          </a:bodyPr>
          <a:lstStyle/>
          <a:p>
            <a:pPr algn="ctr"/>
            <a:r>
              <a:rPr lang="ru-RU" sz="6600" dirty="0"/>
              <a:t/>
            </a:r>
            <a:br>
              <a:rPr lang="ru-RU" sz="6600" dirty="0"/>
            </a:br>
            <a:r>
              <a:rPr lang="ru-RU" sz="6000" dirty="0"/>
              <a:t>Гидролиз </a:t>
            </a:r>
            <a:r>
              <a:rPr lang="ru-RU" sz="6000" dirty="0" smtClean="0"/>
              <a:t>солей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4941168"/>
            <a:ext cx="5796136" cy="1371600"/>
          </a:xfrm>
        </p:spPr>
        <p:txBody>
          <a:bodyPr/>
          <a:lstStyle/>
          <a:p>
            <a:r>
              <a:rPr lang="ru-RU" dirty="0" smtClean="0"/>
              <a:t>Выполнил: </a:t>
            </a:r>
            <a:r>
              <a:rPr lang="ru-RU" dirty="0" err="1" smtClean="0"/>
              <a:t>Саввин</a:t>
            </a:r>
            <a:r>
              <a:rPr lang="ru-RU" dirty="0" smtClean="0"/>
              <a:t> Максим Павлович 1ФВМ</a:t>
            </a:r>
          </a:p>
          <a:p>
            <a:r>
              <a:rPr lang="ru-RU" dirty="0" smtClean="0"/>
              <a:t>Проверил: </a:t>
            </a:r>
            <a:r>
              <a:rPr lang="ru-RU" dirty="0" err="1" smtClean="0"/>
              <a:t>Нижельская</a:t>
            </a:r>
            <a:r>
              <a:rPr lang="ru-RU" dirty="0" smtClean="0"/>
              <a:t> Елена Ивановна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35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52371" y="260648"/>
            <a:ext cx="36952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Гидролиз солей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340768"/>
            <a:ext cx="777686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/>
              <a:t>Соли, образованные сильной кислотой и сильным основанием</a:t>
            </a:r>
          </a:p>
          <a:p>
            <a:r>
              <a:rPr lang="ru-RU" sz="2800" dirty="0" err="1" smtClean="0"/>
              <a:t>КСl</a:t>
            </a:r>
            <a:r>
              <a:rPr lang="ru-RU" sz="2800" dirty="0" smtClean="0"/>
              <a:t> + H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O ≠ </a:t>
            </a:r>
          </a:p>
          <a:p>
            <a:r>
              <a:rPr lang="ru-RU" sz="2800" dirty="0" err="1" smtClean="0"/>
              <a:t>КСl</a:t>
            </a:r>
            <a:r>
              <a:rPr lang="ru-RU" sz="2800" dirty="0" smtClean="0"/>
              <a:t> ↔ К + + </a:t>
            </a:r>
            <a:r>
              <a:rPr lang="ru-RU" sz="2800" dirty="0" err="1" smtClean="0"/>
              <a:t>Сl</a:t>
            </a:r>
            <a:r>
              <a:rPr lang="ru-RU" sz="2800" baseline="30000" dirty="0" smtClean="0"/>
              <a:t>¯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Н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О ↔ OH</a:t>
            </a:r>
            <a:r>
              <a:rPr lang="ru-RU" sz="2800" baseline="30000" dirty="0" smtClean="0"/>
              <a:t>¯</a:t>
            </a:r>
            <a:r>
              <a:rPr lang="ru-RU" sz="2800" dirty="0" smtClean="0"/>
              <a:t> + H</a:t>
            </a:r>
            <a:r>
              <a:rPr lang="ru-RU" sz="2800" baseline="30000" dirty="0" smtClean="0"/>
              <a:t>+</a:t>
            </a:r>
            <a:r>
              <a:rPr lang="ru-RU" sz="2800" dirty="0" smtClean="0"/>
              <a:t> </a:t>
            </a:r>
          </a:p>
          <a:p>
            <a:endParaRPr lang="ru-RU" sz="2800" dirty="0" smtClean="0"/>
          </a:p>
          <a:p>
            <a:r>
              <a:rPr lang="ru-RU" sz="2800" dirty="0" smtClean="0"/>
              <a:t>Все ионы остаются в растворе – гидролиз не происходит. Среда нейтральная, рН =7, т.к. концентрации катионов водорода и гидроксид - анионов в растворе равны, как в чистой воде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0341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5056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Количественные характеристики гидролиза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856" y="1124744"/>
            <a:ext cx="8784976" cy="4811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Константа гидролиза </a:t>
            </a:r>
            <a:r>
              <a:rPr lang="ru-RU" sz="2000" dirty="0" smtClean="0"/>
              <a:t>– константа равновесия процесса гидролиза</a:t>
            </a:r>
          </a:p>
          <a:p>
            <a:endParaRPr lang="ru-RU" sz="2000" dirty="0" smtClean="0"/>
          </a:p>
          <a:p>
            <a:r>
              <a:rPr lang="en-US" sz="2000" dirty="0" smtClean="0"/>
              <a:t>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Cl +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 ↔ 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OH + </a:t>
            </a:r>
            <a:r>
              <a:rPr lang="en-US" sz="2000" dirty="0" err="1" smtClean="0"/>
              <a:t>HCl</a:t>
            </a:r>
            <a:endParaRPr lang="en-US" sz="2000" dirty="0" smtClean="0"/>
          </a:p>
          <a:p>
            <a:r>
              <a:rPr lang="en-US" sz="2000" dirty="0" smtClean="0"/>
              <a:t>NH</a:t>
            </a:r>
            <a:r>
              <a:rPr lang="en-US" sz="2000" baseline="-25000" dirty="0" smtClean="0"/>
              <a:t>4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+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 </a:t>
            </a:r>
            <a:r>
              <a:rPr lang="ru-RU" sz="2000" dirty="0" smtClean="0"/>
              <a:t>↔</a:t>
            </a:r>
            <a:r>
              <a:rPr lang="en-US" sz="2000" dirty="0" smtClean="0"/>
              <a:t> 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OH + H</a:t>
            </a:r>
            <a:r>
              <a:rPr lang="en-US" sz="2000" baseline="30000" dirty="0" smtClean="0"/>
              <a:t>+</a:t>
            </a:r>
            <a:endParaRPr lang="ru-RU" sz="2000" baseline="30000" dirty="0" smtClean="0"/>
          </a:p>
          <a:p>
            <a:endParaRPr lang="en-US" sz="2000" baseline="30000" dirty="0" smtClean="0"/>
          </a:p>
          <a:p>
            <a:r>
              <a:rPr lang="en-US" sz="2000" dirty="0" smtClean="0"/>
              <a:t>K</a:t>
            </a:r>
            <a:r>
              <a:rPr lang="ru-RU" sz="2000" baseline="-25000" dirty="0" smtClean="0"/>
              <a:t>г</a:t>
            </a:r>
            <a:r>
              <a:rPr lang="en-US" sz="2000" baseline="-25000" dirty="0" smtClean="0"/>
              <a:t>(NH4Cl)</a:t>
            </a:r>
            <a:r>
              <a:rPr lang="en-US" sz="2000" dirty="0" smtClean="0"/>
              <a:t>=[NH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OH][H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]/[NH</a:t>
            </a:r>
            <a:r>
              <a:rPr lang="en-US" sz="2000" baseline="-25000" dirty="0" smtClean="0"/>
              <a:t>4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][H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O] →</a:t>
            </a:r>
            <a:r>
              <a:rPr lang="en-US" sz="2000" dirty="0" smtClean="0"/>
              <a:t>K</a:t>
            </a:r>
            <a:r>
              <a:rPr lang="ru-RU" sz="2000" baseline="-25000" dirty="0" smtClean="0"/>
              <a:t>г</a:t>
            </a:r>
            <a:r>
              <a:rPr lang="en-US" sz="2000" baseline="-25000" dirty="0" smtClean="0"/>
              <a:t>(NH4Cl)</a:t>
            </a:r>
            <a:r>
              <a:rPr lang="en-US" sz="2000" dirty="0" smtClean="0"/>
              <a:t>=[NH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OH][H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]/[NH</a:t>
            </a:r>
            <a:r>
              <a:rPr lang="en-US" sz="2000" baseline="-25000" dirty="0" smtClean="0"/>
              <a:t>4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</a:t>
            </a:r>
          </a:p>
          <a:p>
            <a:endParaRPr lang="en-US" sz="2000" dirty="0"/>
          </a:p>
          <a:p>
            <a:r>
              <a:rPr lang="ru-RU" sz="2000" b="1" i="1" dirty="0" smtClean="0"/>
              <a:t>Степень гидролиза </a:t>
            </a:r>
            <a:r>
              <a:rPr lang="ru-RU" sz="2000" dirty="0" smtClean="0"/>
              <a:t>– отношение числа подвергшихся гидролизу молекул соли к общему числу растворенных молекул соли </a:t>
            </a:r>
          </a:p>
          <a:p>
            <a:endParaRPr lang="ru-RU" sz="2000" dirty="0"/>
          </a:p>
          <a:p>
            <a:r>
              <a:rPr lang="en-US" sz="2000" dirty="0" smtClean="0"/>
              <a:t>K</a:t>
            </a:r>
            <a:r>
              <a:rPr lang="ru-RU" sz="2000" baseline="-25000" dirty="0" smtClean="0"/>
              <a:t>г</a:t>
            </a:r>
            <a:r>
              <a:rPr lang="ru-RU" sz="2000" dirty="0" smtClean="0"/>
              <a:t>=</a:t>
            </a:r>
            <a:r>
              <a:rPr lang="en-US" sz="2000" dirty="0" smtClean="0"/>
              <a:t>h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×C</a:t>
            </a:r>
            <a:r>
              <a:rPr lang="en-US" sz="2000" baseline="-25000" dirty="0" smtClean="0"/>
              <a:t>M(</a:t>
            </a:r>
            <a:r>
              <a:rPr lang="ru-RU" sz="2000" baseline="-25000" dirty="0" smtClean="0"/>
              <a:t>соли) </a:t>
            </a:r>
            <a:r>
              <a:rPr lang="ru-RU" sz="2000" dirty="0" smtClean="0"/>
              <a:t>/1-</a:t>
            </a:r>
            <a:r>
              <a:rPr lang="en-US" sz="2000" dirty="0" smtClean="0"/>
              <a:t>h    </a:t>
            </a:r>
            <a:r>
              <a:rPr lang="ru-RU" sz="2000" dirty="0" smtClean="0"/>
              <a:t>если </a:t>
            </a:r>
            <a:r>
              <a:rPr lang="en-US" sz="2000" dirty="0" smtClean="0"/>
              <a:t>h≤1</a:t>
            </a:r>
            <a:r>
              <a:rPr lang="ru-RU" sz="2000" dirty="0" smtClean="0"/>
              <a:t>, то </a:t>
            </a:r>
            <a:r>
              <a:rPr lang="en-US" sz="2000" dirty="0" smtClean="0"/>
              <a:t>K</a:t>
            </a:r>
            <a:r>
              <a:rPr lang="ru-RU" sz="2000" baseline="-25000" dirty="0" smtClean="0"/>
              <a:t>г</a:t>
            </a:r>
            <a:r>
              <a:rPr lang="ru-RU" sz="2000" dirty="0" smtClean="0"/>
              <a:t>=</a:t>
            </a:r>
            <a:r>
              <a:rPr lang="en-US" sz="2000" dirty="0" smtClean="0"/>
              <a:t>h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×C</a:t>
            </a:r>
            <a:r>
              <a:rPr lang="en-US" sz="2000" baseline="-25000" dirty="0" smtClean="0"/>
              <a:t>M</a:t>
            </a:r>
            <a:r>
              <a:rPr lang="ru-RU" sz="2000" baseline="-25000" dirty="0" smtClean="0"/>
              <a:t>(соли) </a:t>
            </a:r>
            <a:r>
              <a:rPr lang="ru-RU" sz="2000" dirty="0" smtClean="0"/>
              <a:t>→ </a:t>
            </a:r>
            <a:r>
              <a:rPr lang="en-US" sz="2000" dirty="0" smtClean="0"/>
              <a:t>h= √K</a:t>
            </a:r>
            <a:r>
              <a:rPr lang="ru-RU" sz="2000" baseline="-25000" dirty="0" smtClean="0"/>
              <a:t>г</a:t>
            </a:r>
            <a:r>
              <a:rPr lang="en-US" sz="2000" dirty="0" smtClean="0"/>
              <a:t>/√C</a:t>
            </a:r>
            <a:r>
              <a:rPr lang="en-US" sz="2000" baseline="-25000" dirty="0" smtClean="0"/>
              <a:t>M</a:t>
            </a:r>
            <a:r>
              <a:rPr lang="ru-RU" sz="2000" dirty="0" smtClean="0"/>
              <a:t>(соли)</a:t>
            </a:r>
          </a:p>
          <a:p>
            <a:endParaRPr lang="ru-RU" sz="2000" dirty="0"/>
          </a:p>
          <a:p>
            <a:endParaRPr lang="ru-RU" sz="2000" dirty="0" smtClean="0"/>
          </a:p>
          <a:p>
            <a:r>
              <a:rPr lang="en-US" sz="2000" dirty="0" smtClean="0"/>
              <a:t>K</a:t>
            </a:r>
            <a:r>
              <a:rPr lang="ru-RU" sz="2000" baseline="-25000" dirty="0" smtClean="0"/>
              <a:t>г</a:t>
            </a:r>
            <a:r>
              <a:rPr lang="ru-RU" sz="2000" dirty="0" smtClean="0"/>
              <a:t>=</a:t>
            </a:r>
            <a:r>
              <a:rPr lang="en-US" sz="2000" dirty="0" smtClean="0"/>
              <a:t>K</a:t>
            </a:r>
            <a:r>
              <a:rPr lang="ru-RU" sz="2000" baseline="-25000" dirty="0" smtClean="0"/>
              <a:t>д</a:t>
            </a:r>
            <a:r>
              <a:rPr lang="en-US" sz="2000" baseline="-25000" dirty="0" smtClean="0"/>
              <a:t>(</a:t>
            </a:r>
            <a:r>
              <a:rPr lang="ru-RU" sz="2000" baseline="-25000" dirty="0" smtClean="0"/>
              <a:t>воды) </a:t>
            </a:r>
            <a:r>
              <a:rPr lang="ru-RU" sz="2000" dirty="0" smtClean="0"/>
              <a:t>/</a:t>
            </a:r>
            <a:r>
              <a:rPr lang="en-US" sz="2000" dirty="0" smtClean="0"/>
              <a:t>K</a:t>
            </a:r>
            <a:r>
              <a:rPr lang="ru-RU" sz="2000" baseline="-25000" dirty="0" smtClean="0"/>
              <a:t>д(слабого электролита соли по </a:t>
            </a:r>
            <a:r>
              <a:rPr lang="ru-RU" sz="2000" baseline="-25000" dirty="0" err="1" smtClean="0"/>
              <a:t>посл.ступ</a:t>
            </a:r>
            <a:r>
              <a:rPr lang="ru-RU" sz="2000" baseline="-25000" dirty="0" smtClean="0"/>
              <a:t>.)</a:t>
            </a:r>
          </a:p>
          <a:p>
            <a:endParaRPr lang="en-US" sz="2000" baseline="-25000" dirty="0" smtClean="0"/>
          </a:p>
          <a:p>
            <a:r>
              <a:rPr lang="en-US" sz="2000" dirty="0" smtClean="0"/>
              <a:t>K</a:t>
            </a:r>
            <a:r>
              <a:rPr lang="ru-RU" sz="2000" baseline="-25000" dirty="0" smtClean="0"/>
              <a:t>г(сл.кис.+</a:t>
            </a:r>
            <a:r>
              <a:rPr lang="ru-RU" sz="2000" baseline="-25000" dirty="0" err="1" smtClean="0"/>
              <a:t>сл.осн</a:t>
            </a:r>
            <a:r>
              <a:rPr lang="ru-RU" sz="2000" baseline="-25000" dirty="0" smtClean="0"/>
              <a:t>.)</a:t>
            </a:r>
            <a:r>
              <a:rPr lang="ru-RU" sz="2000" dirty="0" smtClean="0"/>
              <a:t>=</a:t>
            </a:r>
            <a:r>
              <a:rPr lang="en-US" sz="2000" dirty="0" smtClean="0"/>
              <a:t>K</a:t>
            </a:r>
            <a:r>
              <a:rPr lang="ru-RU" sz="2000" baseline="-25000" dirty="0" smtClean="0"/>
              <a:t>д(воды)</a:t>
            </a:r>
            <a:r>
              <a:rPr lang="ru-RU" sz="2000" dirty="0" smtClean="0"/>
              <a:t>/</a:t>
            </a:r>
            <a:r>
              <a:rPr lang="en-US" sz="2000" dirty="0" smtClean="0"/>
              <a:t>K</a:t>
            </a:r>
            <a:r>
              <a:rPr lang="ru-RU" sz="2000" baseline="-25000" dirty="0" smtClean="0"/>
              <a:t>д(кислоты)</a:t>
            </a:r>
            <a:r>
              <a:rPr lang="ru-RU" sz="2000" dirty="0" smtClean="0"/>
              <a:t>×</a:t>
            </a:r>
            <a:r>
              <a:rPr lang="en-US" sz="2000" dirty="0" smtClean="0"/>
              <a:t>K</a:t>
            </a:r>
            <a:r>
              <a:rPr lang="ru-RU" sz="2000" baseline="-25000" dirty="0" smtClean="0"/>
              <a:t>д(основ.)</a:t>
            </a:r>
            <a:endParaRPr lang="ru-RU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330477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6632"/>
            <a:ext cx="82444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3508" y="0"/>
            <a:ext cx="8748464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Факторы, влияющие на степень гидролиза </a:t>
            </a:r>
          </a:p>
          <a:p>
            <a:endParaRPr lang="ru-RU" dirty="0" smtClean="0"/>
          </a:p>
          <a:p>
            <a:r>
              <a:rPr lang="ru-RU" sz="2400" dirty="0" smtClean="0"/>
              <a:t>Степень гидролиза зависит: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/>
              <a:t>от природы соли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/>
              <a:t>концентрации раствора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/>
              <a:t>температуры раствора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/>
              <a:t>наличия в растворе одноименных ионов. </a:t>
            </a:r>
          </a:p>
          <a:p>
            <a:endParaRPr lang="ru-RU" sz="2400" i="1" dirty="0" smtClean="0"/>
          </a:p>
          <a:p>
            <a:r>
              <a:rPr lang="ru-RU" sz="2400" i="1" u="sng" dirty="0" smtClean="0"/>
              <a:t>Степень гидролиза увеличивается </a:t>
            </a:r>
            <a:r>
              <a:rPr lang="ru-RU" sz="2400" dirty="0" smtClean="0"/>
              <a:t>при разбавлении раствора и повышении температуры. </a:t>
            </a:r>
          </a:p>
          <a:p>
            <a:endParaRPr lang="ru-RU" sz="2400" dirty="0" smtClean="0"/>
          </a:p>
          <a:p>
            <a:r>
              <a:rPr lang="ru-RU" sz="2400" i="1" u="sng" dirty="0" smtClean="0"/>
              <a:t>Степень гидролиза уменьшается </a:t>
            </a:r>
            <a:r>
              <a:rPr lang="ru-RU" sz="2400" dirty="0" smtClean="0"/>
              <a:t>с понижением температуры раствора, повышением концентрации раствора, введением в раствор одноименных ионов. Так, если в раствор фторида калия (F- + H2O ↔ HF + OH-) добавить щелочь, то равновесие гидролиза сместится влево и гидролиз уменьшится.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86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20891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Необратимый гидролиз </a:t>
            </a:r>
          </a:p>
          <a:p>
            <a:endParaRPr lang="ru-RU" sz="2400" dirty="0" smtClean="0"/>
          </a:p>
          <a:p>
            <a:pPr algn="just"/>
            <a:r>
              <a:rPr lang="ru-RU" sz="2400" dirty="0" smtClean="0"/>
              <a:t>Для большинства солей гидролиз обратимый процесс. Однако есть соли, </a:t>
            </a:r>
            <a:r>
              <a:rPr lang="ru-RU" sz="2400" u="sng" dirty="0" smtClean="0"/>
              <a:t>продукты гидролиза которых выводятся из сферы реакции</a:t>
            </a:r>
            <a:r>
              <a:rPr lang="ru-RU" sz="2400" dirty="0" smtClean="0"/>
              <a:t>, и </a:t>
            </a:r>
            <a:r>
              <a:rPr lang="ru-RU" sz="2400" i="1" dirty="0" smtClean="0"/>
              <a:t>гидролиз становится необратимым</a:t>
            </a:r>
            <a:r>
              <a:rPr lang="ru-RU" sz="2400" dirty="0" smtClean="0"/>
              <a:t>. Такими солями являются: Al2S3, (NH4)2S, Fe2(CO3)3, (NH4)2SiO3 В уравнениях необратимого гидролиза солей ставится знак равенства: 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Al2S3 + 6H2O = 2Al(OH)3↓+ 3H2S↑. 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 smtClean="0"/>
              <a:t>Необратимому гидролизу подвергаются также бинарные соединения: Mg3N2, CaC2, Р2S5 </a:t>
            </a:r>
          </a:p>
        </p:txBody>
      </p:sp>
    </p:spTree>
    <p:extLst>
      <p:ext uri="{BB962C8B-B14F-4D97-AF65-F5344CB8AC3E}">
        <p14:creationId xmlns:p14="http://schemas.microsoft.com/office/powerpoint/2010/main" val="362505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73174" y="260648"/>
            <a:ext cx="62536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Ионное произведение воды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268760"/>
            <a:ext cx="7632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/>
              <a:t>Ионное произведение воды </a:t>
            </a:r>
            <a:r>
              <a:rPr lang="ru-RU" sz="2400" dirty="0" smtClean="0"/>
              <a:t>– это константа диссоциации воды при определенной температуре, представляющее собой произведение концентраций водорода и гидроксид-иона и равной при 22-25</a:t>
            </a:r>
            <a:r>
              <a:rPr lang="en-US" sz="2400" b="1" dirty="0" smtClean="0"/>
              <a:t>°</a:t>
            </a:r>
            <a:r>
              <a:rPr lang="en-US" sz="2400" dirty="0" smtClean="0"/>
              <a:t>C</a:t>
            </a:r>
            <a:r>
              <a:rPr lang="ru-RU" sz="2400" dirty="0" smtClean="0"/>
              <a:t>  – 10</a:t>
            </a:r>
            <a:r>
              <a:rPr lang="ru-RU" sz="2400" baseline="30000" dirty="0" smtClean="0"/>
              <a:t>-14 </a:t>
            </a:r>
            <a:endParaRPr lang="ru-RU" sz="2400" baseline="30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3244334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 </a:t>
            </a:r>
            <a:r>
              <a:rPr lang="ru-RU" sz="2400" dirty="0" smtClean="0"/>
              <a:t>↔</a:t>
            </a:r>
            <a:r>
              <a:rPr lang="en-US" sz="2400" dirty="0" smtClean="0"/>
              <a:t> 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+OH</a:t>
            </a:r>
            <a:r>
              <a:rPr lang="en-US" sz="2400" baseline="30000" dirty="0" smtClean="0"/>
              <a:t>-</a:t>
            </a:r>
          </a:p>
          <a:p>
            <a:endParaRPr lang="en-US" sz="2400" baseline="30000" dirty="0"/>
          </a:p>
          <a:p>
            <a:r>
              <a:rPr lang="en-US" sz="2400" dirty="0" smtClean="0"/>
              <a:t>K</a:t>
            </a:r>
            <a:r>
              <a:rPr lang="en-US" sz="2400" baseline="-25000" dirty="0" smtClean="0"/>
              <a:t>P(H2O) </a:t>
            </a:r>
            <a:r>
              <a:rPr lang="en-US" sz="2400" dirty="0" smtClean="0"/>
              <a:t>=[H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][OH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]/[H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O]</a:t>
            </a:r>
            <a:r>
              <a:rPr lang="ru-RU" sz="2400" dirty="0" smtClean="0"/>
              <a:t>  →</a:t>
            </a:r>
            <a:r>
              <a:rPr lang="en-US" sz="2400" dirty="0" smtClean="0"/>
              <a:t> </a:t>
            </a:r>
            <a:r>
              <a:rPr lang="ru-RU" sz="2400" dirty="0" smtClean="0"/>
              <a:t> </a:t>
            </a:r>
            <a:r>
              <a:rPr lang="en-US" sz="2400" dirty="0" smtClean="0"/>
              <a:t>K</a:t>
            </a:r>
            <a:r>
              <a:rPr lang="en-US" sz="2400" baseline="-25000" dirty="0" smtClean="0"/>
              <a:t>P</a:t>
            </a:r>
            <a:r>
              <a:rPr lang="ru-RU" sz="2400" baseline="-25000" dirty="0" smtClean="0"/>
              <a:t>(</a:t>
            </a:r>
            <a:r>
              <a:rPr lang="en-US" sz="2400" baseline="-25000" dirty="0" smtClean="0"/>
              <a:t>H2O) </a:t>
            </a:r>
            <a:r>
              <a:rPr lang="en-US" sz="2400" dirty="0" smtClean="0"/>
              <a:t>=</a:t>
            </a:r>
            <a:r>
              <a:rPr lang="en-US" sz="2400" dirty="0" smtClean="0"/>
              <a:t> =[H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][OH]=10</a:t>
            </a:r>
            <a:r>
              <a:rPr lang="en-US" sz="2400" baseline="30000" dirty="0" smtClean="0"/>
              <a:t>-14</a:t>
            </a:r>
          </a:p>
          <a:p>
            <a:endParaRPr lang="en-US" sz="2400" baseline="30000" dirty="0"/>
          </a:p>
          <a:p>
            <a:endParaRPr lang="en-US" sz="2400" baseline="30000" dirty="0" smtClean="0"/>
          </a:p>
          <a:p>
            <a:r>
              <a:rPr lang="ru-RU" sz="2400" dirty="0" smtClean="0"/>
              <a:t>Диссоциация воды – процесс эндотермический.</a:t>
            </a:r>
          </a:p>
          <a:p>
            <a:r>
              <a:rPr lang="ru-RU" sz="2400" u="sng" dirty="0" smtClean="0"/>
              <a:t>Если</a:t>
            </a:r>
            <a:r>
              <a:rPr lang="ru-RU" sz="2400" dirty="0" smtClean="0"/>
              <a:t>:</a:t>
            </a:r>
          </a:p>
          <a:p>
            <a:r>
              <a:rPr lang="en-US" sz="2400" dirty="0" smtClean="0"/>
              <a:t>[H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]</a:t>
            </a:r>
            <a:r>
              <a:rPr lang="ru-RU" sz="2400" dirty="0" smtClean="0"/>
              <a:t>=</a:t>
            </a:r>
            <a:r>
              <a:rPr lang="en-US" sz="2400" dirty="0" smtClean="0"/>
              <a:t>[OH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] =10</a:t>
            </a:r>
            <a:r>
              <a:rPr lang="en-US" sz="2400" baseline="30000" dirty="0" smtClean="0"/>
              <a:t>-14 </a:t>
            </a:r>
            <a:r>
              <a:rPr lang="en-US" sz="2400" dirty="0" smtClean="0"/>
              <a:t> - </a:t>
            </a:r>
            <a:r>
              <a:rPr lang="ru-RU" sz="2400" dirty="0" smtClean="0"/>
              <a:t>нейтральная</a:t>
            </a:r>
          </a:p>
          <a:p>
            <a:r>
              <a:rPr lang="en-US" sz="2400" dirty="0" smtClean="0"/>
              <a:t>[H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]&gt;[OH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]</a:t>
            </a:r>
            <a:r>
              <a:rPr lang="ru-RU" sz="2400" dirty="0" smtClean="0"/>
              <a:t> - кислая</a:t>
            </a:r>
          </a:p>
          <a:p>
            <a:r>
              <a:rPr lang="en-US" sz="2400" dirty="0" smtClean="0"/>
              <a:t>[H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]&lt;[OH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]</a:t>
            </a:r>
            <a:r>
              <a:rPr lang="ru-RU" sz="2400" dirty="0" smtClean="0"/>
              <a:t> - щелочная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5406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3176" y="233541"/>
            <a:ext cx="83535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Водородный и гидроксильный показатель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3683" y="756761"/>
            <a:ext cx="889248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Водородный показатель (</a:t>
            </a:r>
            <a:r>
              <a:rPr lang="en-US" sz="2000" i="1" dirty="0" smtClean="0"/>
              <a:t>pH</a:t>
            </a:r>
            <a:r>
              <a:rPr lang="ru-RU" sz="2000" i="1" dirty="0" smtClean="0"/>
              <a:t>) </a:t>
            </a:r>
            <a:r>
              <a:rPr lang="ru-RU" sz="2000" dirty="0" smtClean="0"/>
              <a:t>– это десятичный отрицательный логарифм концентрации ионов водорода в растворе.</a:t>
            </a:r>
          </a:p>
          <a:p>
            <a:r>
              <a:rPr lang="en-US" sz="2000" dirty="0" smtClean="0"/>
              <a:t>pH= -</a:t>
            </a:r>
            <a:r>
              <a:rPr lang="en-US" sz="2000" dirty="0" err="1" smtClean="0"/>
              <a:t>lg</a:t>
            </a:r>
            <a:r>
              <a:rPr lang="en-US" sz="2000" dirty="0" smtClean="0"/>
              <a:t>[H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</a:t>
            </a:r>
          </a:p>
          <a:p>
            <a:endParaRPr lang="en-US" sz="2000" dirty="0"/>
          </a:p>
          <a:p>
            <a:r>
              <a:rPr lang="ru-RU" sz="2000" i="1" dirty="0" smtClean="0"/>
              <a:t>Гидроксильный показатель (</a:t>
            </a:r>
            <a:r>
              <a:rPr lang="en-US" sz="2000" i="1" dirty="0" err="1" smtClean="0"/>
              <a:t>pOH</a:t>
            </a:r>
            <a:r>
              <a:rPr lang="en-US" sz="2000" i="1" dirty="0" smtClean="0"/>
              <a:t>) </a:t>
            </a:r>
            <a:r>
              <a:rPr lang="ru-RU" sz="2000" dirty="0" smtClean="0"/>
              <a:t>– это десятичный отрицательный логарифм концентрации гидроксид-ионов в растворе.</a:t>
            </a:r>
          </a:p>
          <a:p>
            <a:r>
              <a:rPr lang="en-US" sz="2000" dirty="0" err="1" smtClean="0"/>
              <a:t>pOH</a:t>
            </a:r>
            <a:r>
              <a:rPr lang="en-US" sz="2000" dirty="0" smtClean="0"/>
              <a:t>= -</a:t>
            </a:r>
            <a:r>
              <a:rPr lang="en-US" sz="2000" dirty="0" err="1" smtClean="0"/>
              <a:t>lg</a:t>
            </a:r>
            <a:r>
              <a:rPr lang="en-US" sz="2000" dirty="0" smtClean="0"/>
              <a:t>[OH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]H</a:t>
            </a:r>
          </a:p>
          <a:p>
            <a:endParaRPr lang="en-US" sz="2000" dirty="0"/>
          </a:p>
          <a:p>
            <a:r>
              <a:rPr lang="en-US" sz="2000" dirty="0" smtClean="0"/>
              <a:t>pH=7 – </a:t>
            </a:r>
            <a:r>
              <a:rPr lang="ru-RU" sz="2000" dirty="0" smtClean="0"/>
              <a:t>нейтральная среда</a:t>
            </a:r>
            <a:r>
              <a:rPr lang="en-US" sz="2000" dirty="0" smtClean="0"/>
              <a:t>                      </a:t>
            </a:r>
            <a:r>
              <a:rPr lang="en-US" sz="2000" dirty="0" err="1" smtClean="0"/>
              <a:t>pH+pOH</a:t>
            </a:r>
            <a:r>
              <a:rPr lang="en-US" sz="2000" dirty="0" smtClean="0"/>
              <a:t>=14   →  pH=14-pOH</a:t>
            </a:r>
          </a:p>
          <a:p>
            <a:r>
              <a:rPr lang="en-US" sz="2000" dirty="0" smtClean="0"/>
              <a:t>pH&gt;7</a:t>
            </a:r>
            <a:r>
              <a:rPr lang="ru-RU" sz="2000" dirty="0" smtClean="0"/>
              <a:t> – щелочная среда</a:t>
            </a:r>
            <a:r>
              <a:rPr lang="en-US" sz="2000" dirty="0" smtClean="0"/>
              <a:t>                                                         </a:t>
            </a:r>
            <a:r>
              <a:rPr lang="en-US" sz="2000" dirty="0" err="1" smtClean="0"/>
              <a:t>pOH</a:t>
            </a:r>
            <a:r>
              <a:rPr lang="en-US" sz="2000" dirty="0" smtClean="0"/>
              <a:t>=14-pH</a:t>
            </a:r>
            <a:endParaRPr lang="en-US" sz="2000" dirty="0" smtClean="0"/>
          </a:p>
          <a:p>
            <a:r>
              <a:rPr lang="en-US" sz="2000" dirty="0" smtClean="0"/>
              <a:t>pH&lt;7</a:t>
            </a:r>
            <a:r>
              <a:rPr lang="ru-RU" sz="2000" dirty="0" smtClean="0"/>
              <a:t> – кислая среда</a:t>
            </a:r>
            <a:endParaRPr lang="ru-RU" sz="1400" dirty="0" smtClean="0"/>
          </a:p>
          <a:p>
            <a:endParaRPr lang="en-US" sz="1200" dirty="0"/>
          </a:p>
          <a:p>
            <a:r>
              <a:rPr lang="ru-RU" sz="2000" dirty="0" smtClean="0"/>
              <a:t>При определении </a:t>
            </a:r>
            <a:r>
              <a:rPr lang="en-US" sz="2000" dirty="0" smtClean="0"/>
              <a:t>pH</a:t>
            </a:r>
            <a:r>
              <a:rPr lang="ru-RU" sz="2000" dirty="0" smtClean="0"/>
              <a:t> </a:t>
            </a:r>
            <a:r>
              <a:rPr lang="ru-RU" sz="2000" u="sng" dirty="0" smtClean="0"/>
              <a:t>у сильных одноосновных кислот </a:t>
            </a:r>
            <a:r>
              <a:rPr lang="ru-RU" sz="2000" dirty="0" smtClean="0"/>
              <a:t>концентрация катионов водорода равна молярной концентрации кислоты.</a:t>
            </a:r>
          </a:p>
          <a:p>
            <a:r>
              <a:rPr lang="en-US" sz="2000" dirty="0" smtClean="0"/>
              <a:t>[H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]=C</a:t>
            </a:r>
            <a:r>
              <a:rPr lang="en-US" sz="2000" baseline="-25000" dirty="0" smtClean="0"/>
              <a:t>M(</a:t>
            </a:r>
            <a:r>
              <a:rPr lang="ru-RU" sz="2000" baseline="-25000" dirty="0" smtClean="0"/>
              <a:t>кислоты)</a:t>
            </a:r>
          </a:p>
          <a:p>
            <a:endParaRPr lang="ru-RU" sz="2000" dirty="0"/>
          </a:p>
          <a:p>
            <a:r>
              <a:rPr lang="ru-RU" sz="2000" dirty="0" smtClean="0"/>
              <a:t>При определении </a:t>
            </a:r>
            <a:r>
              <a:rPr lang="en-US" sz="2000" dirty="0" err="1" smtClean="0"/>
              <a:t>pOH</a:t>
            </a:r>
            <a:r>
              <a:rPr lang="en-US" sz="2000" dirty="0" smtClean="0"/>
              <a:t> </a:t>
            </a:r>
            <a:r>
              <a:rPr lang="ru-RU" sz="2000" u="sng" dirty="0" smtClean="0"/>
              <a:t>у одноосновных сильных щелочей </a:t>
            </a:r>
            <a:r>
              <a:rPr lang="ru-RU" sz="2000" dirty="0" smtClean="0"/>
              <a:t>концентрация гидроксид-ионов равна молярной концентрации щелочи</a:t>
            </a:r>
            <a:endParaRPr lang="ru-RU" sz="2000" dirty="0"/>
          </a:p>
          <a:p>
            <a:r>
              <a:rPr lang="en-US" sz="2000" dirty="0" smtClean="0"/>
              <a:t>[OH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]=C</a:t>
            </a:r>
            <a:r>
              <a:rPr lang="en-US" sz="2000" baseline="-25000" dirty="0" smtClean="0"/>
              <a:t>M</a:t>
            </a:r>
            <a:r>
              <a:rPr lang="ru-RU" sz="2000" baseline="-25000" dirty="0" smtClean="0"/>
              <a:t>(щелочи)</a:t>
            </a:r>
            <a:endParaRPr lang="ru-RU" baseline="-25000" dirty="0"/>
          </a:p>
        </p:txBody>
      </p:sp>
    </p:spTree>
    <p:extLst>
      <p:ext uri="{BB962C8B-B14F-4D97-AF65-F5344CB8AC3E}">
        <p14:creationId xmlns:p14="http://schemas.microsoft.com/office/powerpoint/2010/main" val="262014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19" y="19650"/>
            <a:ext cx="864096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У слабых электролитов концентрация</a:t>
            </a:r>
            <a:r>
              <a:rPr lang="en-US" sz="2800" b="1" dirty="0" smtClean="0"/>
              <a:t> H</a:t>
            </a:r>
            <a:r>
              <a:rPr lang="ru-RU" sz="2800" b="1" baseline="30000" dirty="0"/>
              <a:t>+</a:t>
            </a:r>
            <a:r>
              <a:rPr lang="ru-RU" sz="2800" b="1" dirty="0" smtClean="0"/>
              <a:t> и</a:t>
            </a:r>
            <a:r>
              <a:rPr lang="en-US" sz="2800" b="1" dirty="0" smtClean="0"/>
              <a:t> OH</a:t>
            </a:r>
            <a:r>
              <a:rPr lang="ru-RU" sz="2800" b="1" baseline="30000" dirty="0" smtClean="0"/>
              <a:t>- </a:t>
            </a:r>
            <a:r>
              <a:rPr lang="ru-RU" sz="2800" b="1" dirty="0" smtClean="0"/>
              <a:t>:</a:t>
            </a:r>
          </a:p>
          <a:p>
            <a:endParaRPr lang="ru-RU" sz="2000" b="1" dirty="0" smtClean="0"/>
          </a:p>
          <a:p>
            <a:r>
              <a:rPr lang="en-US" sz="2000" b="1" dirty="0" smtClean="0"/>
              <a:t>I)</a:t>
            </a:r>
            <a:r>
              <a:rPr lang="ru-RU" sz="2000" dirty="0" smtClean="0"/>
              <a:t> </a:t>
            </a:r>
            <a:r>
              <a:rPr lang="en-US" sz="2000" dirty="0" smtClean="0"/>
              <a:t> [H+]</a:t>
            </a:r>
          </a:p>
          <a:p>
            <a:r>
              <a:rPr lang="en-US" sz="2000" dirty="0" smtClean="0"/>
              <a:t>             </a:t>
            </a:r>
            <a:r>
              <a:rPr lang="ru-RU" sz="2000" dirty="0" smtClean="0"/>
              <a:t> </a:t>
            </a:r>
            <a:r>
              <a:rPr lang="en-US" sz="2000" dirty="0" smtClean="0"/>
              <a:t>= √K</a:t>
            </a:r>
            <a:r>
              <a:rPr lang="ru-RU" sz="2000" baseline="-25000" dirty="0" smtClean="0"/>
              <a:t>д</a:t>
            </a:r>
            <a:r>
              <a:rPr lang="en-US" sz="2000" dirty="0" smtClean="0"/>
              <a:t>*√C</a:t>
            </a:r>
            <a:r>
              <a:rPr lang="en-US" sz="2000" baseline="-25000" dirty="0" smtClean="0"/>
              <a:t>M  </a:t>
            </a:r>
            <a:r>
              <a:rPr lang="en-US" sz="2000" dirty="0" smtClean="0"/>
              <a:t>      </a:t>
            </a:r>
          </a:p>
          <a:p>
            <a:r>
              <a:rPr lang="en-US" sz="2000" dirty="0" smtClean="0"/>
              <a:t>   [OH-]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b="1" dirty="0" smtClean="0"/>
              <a:t>II)</a:t>
            </a:r>
            <a:r>
              <a:rPr lang="en-US" sz="2000" dirty="0" smtClean="0"/>
              <a:t> [H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</a:t>
            </a:r>
          </a:p>
          <a:p>
            <a:r>
              <a:rPr lang="en-US" sz="2000" dirty="0" smtClean="0"/>
              <a:t>             </a:t>
            </a:r>
            <a:r>
              <a:rPr lang="ru-RU" sz="2000" dirty="0" smtClean="0"/>
              <a:t> </a:t>
            </a:r>
            <a:r>
              <a:rPr lang="en-US" sz="2000" dirty="0" smtClean="0"/>
              <a:t>= </a:t>
            </a:r>
            <a:r>
              <a:rPr lang="el-GR" sz="2000" dirty="0" smtClean="0"/>
              <a:t>ά</a:t>
            </a:r>
            <a:r>
              <a:rPr lang="en-US" sz="2000" dirty="0" smtClean="0"/>
              <a:t>(h)</a:t>
            </a:r>
            <a:r>
              <a:rPr lang="el-GR" sz="2000" dirty="0" smtClean="0"/>
              <a:t>×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M</a:t>
            </a:r>
            <a:r>
              <a:rPr lang="en-US" sz="2000" dirty="0" smtClean="0"/>
              <a:t>        </a:t>
            </a:r>
          </a:p>
          <a:p>
            <a:r>
              <a:rPr lang="en-US" sz="2000" dirty="0" smtClean="0"/>
              <a:t>   [OH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]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b="1" dirty="0" smtClean="0"/>
              <a:t>III) </a:t>
            </a:r>
            <a:r>
              <a:rPr lang="en-US" sz="2000" dirty="0" smtClean="0"/>
              <a:t> [H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]=10</a:t>
            </a:r>
            <a:r>
              <a:rPr lang="en-US" sz="2000" baseline="30000" dirty="0" smtClean="0"/>
              <a:t>-pH</a:t>
            </a:r>
          </a:p>
          <a:p>
            <a:r>
              <a:rPr lang="en-US" sz="2000" dirty="0" smtClean="0"/>
              <a:t>         [OH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]=10</a:t>
            </a:r>
            <a:r>
              <a:rPr lang="en-US" sz="2000" baseline="30000" dirty="0" smtClean="0"/>
              <a:t>-pOH</a:t>
            </a:r>
          </a:p>
          <a:p>
            <a:endParaRPr lang="en-US" sz="2000" dirty="0" smtClean="0"/>
          </a:p>
          <a:p>
            <a:r>
              <a:rPr lang="en-US" sz="2000" b="1" dirty="0" smtClean="0"/>
              <a:t>IV) </a:t>
            </a:r>
            <a:r>
              <a:rPr lang="en-US" sz="2000" dirty="0" smtClean="0"/>
              <a:t>[H+]</a:t>
            </a:r>
          </a:p>
          <a:p>
            <a:r>
              <a:rPr lang="en-US" sz="2000" dirty="0" smtClean="0"/>
              <a:t>             </a:t>
            </a:r>
            <a:r>
              <a:rPr lang="ru-RU" sz="2000" dirty="0" smtClean="0"/>
              <a:t>   </a:t>
            </a:r>
            <a:r>
              <a:rPr lang="en-US" sz="2000" dirty="0" smtClean="0"/>
              <a:t>=√K</a:t>
            </a:r>
            <a:r>
              <a:rPr lang="ru-RU" sz="2000" baseline="-25000" dirty="0" smtClean="0"/>
              <a:t>д</a:t>
            </a:r>
            <a:r>
              <a:rPr lang="en-US" sz="2000" baseline="-25000" dirty="0" smtClean="0"/>
              <a:t>(</a:t>
            </a:r>
            <a:r>
              <a:rPr lang="ru-RU" sz="2000" baseline="-25000" dirty="0" smtClean="0"/>
              <a:t>воды)</a:t>
            </a:r>
            <a:r>
              <a:rPr lang="en-US" sz="2000" dirty="0" smtClean="0"/>
              <a:t>×√C</a:t>
            </a:r>
            <a:r>
              <a:rPr lang="en-US" sz="2000" baseline="-25000" dirty="0" smtClean="0"/>
              <a:t>M </a:t>
            </a:r>
            <a:r>
              <a:rPr lang="ru-RU" sz="2000" baseline="-25000" dirty="0" smtClean="0"/>
              <a:t>(соли) </a:t>
            </a:r>
            <a:r>
              <a:rPr lang="ru-RU" sz="2000" dirty="0" smtClean="0"/>
              <a:t>/√</a:t>
            </a:r>
            <a:r>
              <a:rPr lang="en-US" sz="2000" dirty="0" smtClean="0"/>
              <a:t>K</a:t>
            </a:r>
            <a:r>
              <a:rPr lang="ru-RU" sz="2000" baseline="-25000" dirty="0" smtClean="0"/>
              <a:t>д(</a:t>
            </a:r>
            <a:r>
              <a:rPr lang="ru-RU" sz="2000" baseline="-25000" dirty="0" err="1" smtClean="0"/>
              <a:t>посл.ст.слаб.элект</a:t>
            </a:r>
            <a:r>
              <a:rPr lang="ru-RU" sz="2000" baseline="-25000" dirty="0" smtClean="0"/>
              <a:t>.)</a:t>
            </a:r>
            <a:r>
              <a:rPr lang="en-US" sz="2000" baseline="-25000" dirty="0" smtClean="0"/>
              <a:t>       </a:t>
            </a:r>
          </a:p>
          <a:p>
            <a:r>
              <a:rPr lang="en-US" sz="2000" dirty="0" smtClean="0"/>
              <a:t>   </a:t>
            </a:r>
            <a:r>
              <a:rPr lang="ru-RU" sz="2000" dirty="0" smtClean="0"/>
              <a:t>   </a:t>
            </a:r>
            <a:r>
              <a:rPr lang="en-US" sz="2000" dirty="0" smtClean="0"/>
              <a:t>[OH-]</a:t>
            </a:r>
          </a:p>
          <a:p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24824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80363" y="211025"/>
            <a:ext cx="36952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Гидролиз солей</a:t>
            </a:r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268760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/>
              <a:t>Гидролиз солей </a:t>
            </a:r>
            <a:r>
              <a:rPr lang="ru-RU" sz="2400" dirty="0" smtClean="0"/>
              <a:t>– это обменная реакция соли с водой, протекающая с образованием слабого электролита и изменением характера среды.</a:t>
            </a:r>
          </a:p>
          <a:p>
            <a:pPr algn="just"/>
            <a:endParaRPr lang="ru-RU" sz="2400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400" dirty="0" smtClean="0"/>
              <a:t>Гидролиз – это обратный процесс реакции нейтрализации, </a:t>
            </a:r>
            <a:r>
              <a:rPr lang="ru-RU" sz="2400" dirty="0" err="1" smtClean="0"/>
              <a:t>т.е</a:t>
            </a:r>
            <a:r>
              <a:rPr lang="ru-RU" sz="2400" dirty="0" smtClean="0"/>
              <a:t> обратимый процесс. Конечными продуктами гидролиза являются кислота и основание. </a:t>
            </a:r>
          </a:p>
          <a:p>
            <a:pPr algn="just"/>
            <a:endParaRPr lang="ru-RU" sz="2400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400" dirty="0" smtClean="0"/>
              <a:t>Гидролиз процесс ступенчатый, количество ступеней определяет степень окисления </a:t>
            </a:r>
            <a:r>
              <a:rPr lang="ru-RU" sz="2400" dirty="0" err="1" smtClean="0"/>
              <a:t>гидролизирующегося</a:t>
            </a:r>
            <a:r>
              <a:rPr lang="ru-RU" sz="2400" dirty="0" smtClean="0"/>
              <a:t> иона соли. Промежуточными продуктами гидролиза являются кислые и основные соли.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2608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806620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Любая соль – это продукт взаимодействия основания с кислотой. В зависимости от силы основания и кислоты выделяют  </a:t>
            </a:r>
            <a:r>
              <a:rPr lang="ru-RU" sz="2400" u="sng" dirty="0" smtClean="0"/>
              <a:t>4 типа солей</a:t>
            </a:r>
            <a:endParaRPr lang="en-US" sz="2400" u="sng" dirty="0" smtClean="0"/>
          </a:p>
          <a:p>
            <a:pPr algn="just"/>
            <a:endParaRPr lang="ru-RU" sz="2400" dirty="0" smtClean="0"/>
          </a:p>
          <a:p>
            <a:pPr marL="514350" indent="-514350" algn="just">
              <a:buAutoNum type="romanUcPeriod"/>
            </a:pPr>
            <a:r>
              <a:rPr lang="ru-RU" sz="2400" b="1" dirty="0" smtClean="0"/>
              <a:t>Соли</a:t>
            </a:r>
            <a:r>
              <a:rPr lang="ru-RU" sz="2400" b="1" dirty="0"/>
              <a:t>, образованные сильным основанием и слабой кислотой </a:t>
            </a:r>
            <a:r>
              <a:rPr lang="ru-RU" sz="2400" b="1" dirty="0" smtClean="0"/>
              <a:t>(</a:t>
            </a:r>
            <a:r>
              <a:rPr lang="en-US" sz="2400" b="1" dirty="0" err="1" smtClean="0"/>
              <a:t>BaS</a:t>
            </a:r>
            <a:r>
              <a:rPr lang="ru-RU" sz="2400" b="1" dirty="0" smtClean="0"/>
              <a:t>,</a:t>
            </a:r>
            <a:r>
              <a:rPr lang="en-US" sz="2400" b="1" dirty="0" smtClean="0"/>
              <a:t> KCN</a:t>
            </a:r>
            <a:r>
              <a:rPr lang="ru-RU" sz="2400" b="1" dirty="0" smtClean="0"/>
              <a:t>, </a:t>
            </a:r>
            <a:r>
              <a:rPr lang="ru-RU" sz="2400" b="1" dirty="0"/>
              <a:t>NaCH3COO</a:t>
            </a:r>
            <a:r>
              <a:rPr lang="ru-RU" sz="2400" b="1" dirty="0" smtClean="0"/>
              <a:t>).</a:t>
            </a:r>
            <a:endParaRPr lang="en-US" sz="2400" b="1" dirty="0" smtClean="0"/>
          </a:p>
          <a:p>
            <a:pPr marL="514350" indent="-514350" algn="just">
              <a:buAutoNum type="romanUcPeriod"/>
            </a:pPr>
            <a:endParaRPr lang="en-US" sz="2400" dirty="0" smtClean="0"/>
          </a:p>
          <a:p>
            <a:pPr marL="514350" indent="-514350" algn="just">
              <a:buAutoNum type="romanUcPeriod"/>
            </a:pPr>
            <a:r>
              <a:rPr lang="ru-RU" sz="2400" b="1" dirty="0" smtClean="0"/>
              <a:t> Соли</a:t>
            </a:r>
            <a:r>
              <a:rPr lang="ru-RU" sz="2400" b="1" dirty="0"/>
              <a:t>, образованные сильной кислотой и слабым основанием (СuCl2, FeSO4, </a:t>
            </a:r>
            <a:r>
              <a:rPr lang="ru-RU" sz="2400" b="1" dirty="0" err="1" smtClean="0"/>
              <a:t>Mn</a:t>
            </a:r>
            <a:r>
              <a:rPr lang="ru-RU" sz="2400" b="1" dirty="0" smtClean="0"/>
              <a:t>(NO3)2</a:t>
            </a:r>
            <a:endParaRPr lang="en-US" sz="2400" b="1" dirty="0" smtClean="0"/>
          </a:p>
          <a:p>
            <a:pPr marL="514350" indent="-514350" algn="just">
              <a:buAutoNum type="romanUcPeriod"/>
            </a:pPr>
            <a:endParaRPr lang="en-US" sz="2400" dirty="0" smtClean="0"/>
          </a:p>
          <a:p>
            <a:pPr marL="514350" indent="-514350" algn="just">
              <a:buAutoNum type="romanUcPeriod" startAt="3"/>
            </a:pPr>
            <a:r>
              <a:rPr lang="en-US" sz="2400" b="1" dirty="0" smtClean="0"/>
              <a:t>  </a:t>
            </a:r>
            <a:r>
              <a:rPr lang="ru-RU" sz="2400" b="1" dirty="0" smtClean="0"/>
              <a:t>Соли, образованные слабой кислотой и слабым основанием (NH4CN, </a:t>
            </a:r>
            <a:r>
              <a:rPr lang="ru-RU" sz="2400" b="1" dirty="0" err="1" smtClean="0"/>
              <a:t>Cu</a:t>
            </a:r>
            <a:r>
              <a:rPr lang="ru-RU" sz="2400" b="1" dirty="0" smtClean="0"/>
              <a:t>(CH3COO)2)</a:t>
            </a:r>
            <a:endParaRPr lang="en-US" sz="2400" b="1" dirty="0" smtClean="0"/>
          </a:p>
          <a:p>
            <a:pPr marL="514350" indent="-514350" algn="just">
              <a:buAutoNum type="romanUcPeriod" startAt="3"/>
            </a:pPr>
            <a:endParaRPr lang="en-US" sz="2400" b="1" dirty="0" smtClean="0"/>
          </a:p>
          <a:p>
            <a:pPr algn="just"/>
            <a:r>
              <a:rPr lang="en-US" sz="2400" b="1" dirty="0" smtClean="0"/>
              <a:t>IV. </a:t>
            </a:r>
            <a:r>
              <a:rPr lang="ru-RU" sz="2400" b="1" dirty="0" smtClean="0"/>
              <a:t>Соли, образованные сильной кислотой и сильным основанием (</a:t>
            </a:r>
            <a:r>
              <a:rPr lang="ru-RU" sz="2400" b="1" dirty="0" err="1" smtClean="0"/>
              <a:t>NaCl</a:t>
            </a:r>
            <a:r>
              <a:rPr lang="ru-RU" sz="2400" b="1" dirty="0" smtClean="0"/>
              <a:t>, K2SO4, BaI2)</a:t>
            </a:r>
            <a:endParaRPr lang="en-US" sz="2400" b="1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2472351" y="203755"/>
            <a:ext cx="36952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Гидролиз солей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97061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188638"/>
            <a:ext cx="36952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Гидролиз солей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66993" y="980728"/>
            <a:ext cx="7848872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Гидролиз по аниону соли</a:t>
            </a:r>
          </a:p>
          <a:p>
            <a:pPr algn="ctr"/>
            <a:r>
              <a:rPr lang="ru-RU" sz="2400" dirty="0" smtClean="0"/>
              <a:t>Соль, образованная сильным основанием и слабой кислотой, </a:t>
            </a:r>
            <a:r>
              <a:rPr lang="ru-RU" sz="2400" dirty="0" err="1" smtClean="0"/>
              <a:t>гидролизуется</a:t>
            </a:r>
            <a:r>
              <a:rPr lang="ru-RU" sz="2400" dirty="0" smtClean="0"/>
              <a:t> по аниону</a:t>
            </a:r>
            <a:endParaRPr lang="en-US" sz="2400" dirty="0" smtClean="0"/>
          </a:p>
          <a:p>
            <a:endParaRPr lang="en-US" dirty="0" smtClean="0"/>
          </a:p>
          <a:p>
            <a:r>
              <a:rPr lang="en-US" sz="2400" dirty="0" err="1" smtClean="0"/>
              <a:t>BaS</a:t>
            </a:r>
            <a:r>
              <a:rPr lang="en-US" sz="2400" dirty="0" smtClean="0"/>
              <a:t>+</a:t>
            </a:r>
            <a:r>
              <a:rPr lang="ru-RU" sz="2400" dirty="0" smtClean="0"/>
              <a:t>Н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О ↔ </a:t>
            </a:r>
            <a:r>
              <a:rPr lang="en-US" sz="2400" dirty="0" smtClean="0"/>
              <a:t>Ba(OH)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+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            BaS→Ba</a:t>
            </a:r>
            <a:r>
              <a:rPr lang="en-US" sz="2400" baseline="30000" dirty="0" smtClean="0"/>
              <a:t>2+ </a:t>
            </a:r>
            <a:r>
              <a:rPr lang="en-US" sz="2400" dirty="0" smtClean="0"/>
              <a:t>+ S</a:t>
            </a:r>
            <a:r>
              <a:rPr lang="en-US" sz="2400" baseline="30000" dirty="0" smtClean="0"/>
              <a:t>2-</a:t>
            </a:r>
          </a:p>
          <a:p>
            <a:endParaRPr lang="en-US" sz="2400" dirty="0" smtClean="0"/>
          </a:p>
          <a:p>
            <a:r>
              <a:rPr lang="en-US" sz="2400" dirty="0" smtClean="0"/>
              <a:t>I  S</a:t>
            </a:r>
            <a:r>
              <a:rPr lang="en-US" sz="2400" baseline="30000" dirty="0" smtClean="0"/>
              <a:t>2-</a:t>
            </a:r>
            <a:r>
              <a:rPr lang="en-US" sz="2400" dirty="0" smtClean="0"/>
              <a:t>+HOH↔HS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+OH</a:t>
            </a:r>
            <a:r>
              <a:rPr lang="en-US" sz="2400" baseline="30000" dirty="0" smtClean="0"/>
              <a:t>-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dirty="0" err="1" smtClean="0"/>
              <a:t>BaS</a:t>
            </a:r>
            <a:r>
              <a:rPr lang="en-US" sz="2400" dirty="0" smtClean="0"/>
              <a:t>+</a:t>
            </a:r>
            <a:r>
              <a:rPr lang="ru-RU" sz="2400" dirty="0" smtClean="0"/>
              <a:t>Н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О↔</a:t>
            </a:r>
            <a:r>
              <a:rPr lang="en-US" sz="2400" dirty="0" smtClean="0"/>
              <a:t>Ba(HS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)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+Ba(OH)</a:t>
            </a:r>
            <a:r>
              <a:rPr lang="en-US" sz="2400" baseline="-25000" dirty="0" smtClean="0"/>
              <a:t>2</a:t>
            </a:r>
          </a:p>
          <a:p>
            <a:endParaRPr lang="en-US" sz="2400" dirty="0" smtClean="0"/>
          </a:p>
          <a:p>
            <a:r>
              <a:rPr lang="en-US" sz="2400" dirty="0" smtClean="0"/>
              <a:t>II  HS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+HOH↔H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S+OH</a:t>
            </a:r>
            <a:r>
              <a:rPr lang="en-US" sz="2400" baseline="30000" dirty="0" smtClean="0"/>
              <a:t>-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Ba(HS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)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+H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O↔H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S+Ba(OH)</a:t>
            </a:r>
            <a:r>
              <a:rPr lang="en-US" sz="2400" baseline="-25000" dirty="0" smtClean="0"/>
              <a:t>2</a:t>
            </a:r>
          </a:p>
          <a:p>
            <a:endParaRPr lang="en-US" dirty="0" smtClean="0"/>
          </a:p>
          <a:p>
            <a:endParaRPr lang="ru-RU" sz="2400" b="1" dirty="0" smtClean="0"/>
          </a:p>
          <a:p>
            <a:r>
              <a:rPr lang="ru-RU" sz="2400" b="1" dirty="0" smtClean="0"/>
              <a:t>Характер среды – щелочной (</a:t>
            </a:r>
            <a:r>
              <a:rPr lang="en-US" sz="2400" b="1" dirty="0" smtClean="0"/>
              <a:t>pH&gt;7)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т.к</a:t>
            </a:r>
            <a:r>
              <a:rPr lang="ru-RU" sz="2400" b="1" dirty="0" smtClean="0"/>
              <a:t> избыток гидроксид-ионов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557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260647"/>
            <a:ext cx="36952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Гидролиз солей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72018" y="959319"/>
            <a:ext cx="820677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Гидролиз по катиону соли</a:t>
            </a:r>
          </a:p>
          <a:p>
            <a:pPr algn="ctr"/>
            <a:r>
              <a:rPr lang="ru-RU" sz="2400" dirty="0" smtClean="0"/>
              <a:t>Соль, образованная сильной кислотой и слабым основанием, </a:t>
            </a:r>
            <a:r>
              <a:rPr lang="ru-RU" sz="2400" dirty="0" err="1" smtClean="0"/>
              <a:t>гидролизуется</a:t>
            </a:r>
            <a:r>
              <a:rPr lang="ru-RU" sz="2400" dirty="0" smtClean="0"/>
              <a:t> по катиону соли</a:t>
            </a:r>
          </a:p>
          <a:p>
            <a:endParaRPr lang="ru-RU" sz="2400" dirty="0" smtClean="0"/>
          </a:p>
          <a:p>
            <a:r>
              <a:rPr lang="en-US" sz="2400" dirty="0" smtClean="0"/>
              <a:t>ZnCl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+H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 ↔ Zn(OH)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+HCl             ZnCl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→Zn</a:t>
            </a:r>
            <a:r>
              <a:rPr lang="en-US" sz="2400" baseline="30000" dirty="0" smtClean="0"/>
              <a:t>2+</a:t>
            </a:r>
            <a:r>
              <a:rPr lang="ru-RU" sz="2400" baseline="30000" dirty="0" smtClean="0"/>
              <a:t> </a:t>
            </a:r>
            <a:r>
              <a:rPr lang="en-US" sz="2400" dirty="0" smtClean="0"/>
              <a:t>+</a:t>
            </a:r>
            <a:r>
              <a:rPr lang="ru-RU" sz="2400" dirty="0" smtClean="0"/>
              <a:t> </a:t>
            </a:r>
            <a:r>
              <a:rPr lang="en-US" sz="2400" dirty="0" smtClean="0"/>
              <a:t>2Cl</a:t>
            </a:r>
            <a:r>
              <a:rPr lang="en-US" sz="2400" baseline="30000" dirty="0" smtClean="0"/>
              <a:t>-</a:t>
            </a:r>
          </a:p>
          <a:p>
            <a:endParaRPr lang="en-US" sz="2400" dirty="0"/>
          </a:p>
          <a:p>
            <a:r>
              <a:rPr lang="en-US" sz="2400" dirty="0" smtClean="0"/>
              <a:t>I </a:t>
            </a:r>
            <a:r>
              <a:rPr lang="ru-RU" sz="2400" dirty="0" smtClean="0"/>
              <a:t>  </a:t>
            </a:r>
            <a:r>
              <a:rPr lang="en-US" sz="2400" dirty="0" smtClean="0"/>
              <a:t>Zn</a:t>
            </a:r>
            <a:r>
              <a:rPr lang="en-US" sz="2400" baseline="30000" dirty="0" smtClean="0"/>
              <a:t>2+</a:t>
            </a:r>
            <a:r>
              <a:rPr lang="en-US" sz="2400" dirty="0" smtClean="0"/>
              <a:t>+</a:t>
            </a:r>
            <a:r>
              <a:rPr lang="en-US" sz="2400" dirty="0" err="1" smtClean="0"/>
              <a:t>HOH↔ZnOH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+H</a:t>
            </a:r>
            <a:r>
              <a:rPr lang="en-US" sz="2400" baseline="30000" dirty="0" smtClean="0"/>
              <a:t>+</a:t>
            </a:r>
          </a:p>
          <a:p>
            <a:r>
              <a:rPr lang="en-US" sz="2400" dirty="0"/>
              <a:t> </a:t>
            </a:r>
            <a:r>
              <a:rPr lang="ru-RU" sz="2400" dirty="0" smtClean="0"/>
              <a:t>  </a:t>
            </a:r>
            <a:r>
              <a:rPr lang="en-US" sz="2400" dirty="0" smtClean="0"/>
              <a:t> ZnCl2+H2O</a:t>
            </a:r>
            <a:r>
              <a:rPr lang="ru-RU" sz="2400" dirty="0" smtClean="0"/>
              <a:t> ↔</a:t>
            </a:r>
            <a:r>
              <a:rPr lang="en-US" sz="2400" dirty="0" smtClean="0"/>
              <a:t> </a:t>
            </a:r>
            <a:r>
              <a:rPr lang="en-US" sz="2400" dirty="0" err="1" smtClean="0"/>
              <a:t>ZnOHCl+HCl</a:t>
            </a:r>
            <a:endParaRPr lang="ru-RU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II </a:t>
            </a:r>
            <a:r>
              <a:rPr lang="en-US" sz="2400" dirty="0" err="1" smtClean="0"/>
              <a:t>ZnOH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+HOH </a:t>
            </a:r>
            <a:r>
              <a:rPr lang="ru-RU" sz="2400" dirty="0" smtClean="0"/>
              <a:t>↔</a:t>
            </a:r>
            <a:r>
              <a:rPr lang="en-US" sz="2400" dirty="0" smtClean="0"/>
              <a:t> Zn(OH)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+H</a:t>
            </a:r>
            <a:r>
              <a:rPr lang="en-US" sz="2400" baseline="30000" dirty="0" smtClean="0"/>
              <a:t>+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ZnOHCl+H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 </a:t>
            </a:r>
            <a:r>
              <a:rPr lang="ru-RU" sz="2400" dirty="0" smtClean="0"/>
              <a:t>↔</a:t>
            </a:r>
            <a:r>
              <a:rPr lang="en-US" sz="2400" dirty="0" smtClean="0"/>
              <a:t> Zn(OH)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+HCl</a:t>
            </a:r>
          </a:p>
          <a:p>
            <a:endParaRPr lang="en-US" sz="2400" dirty="0"/>
          </a:p>
          <a:p>
            <a:r>
              <a:rPr lang="ru-RU" sz="2400" b="1" dirty="0" smtClean="0"/>
              <a:t>Характер среды – </a:t>
            </a:r>
            <a:r>
              <a:rPr lang="ru-RU" sz="2400" b="1" dirty="0" smtClean="0"/>
              <a:t>кислый</a:t>
            </a:r>
            <a:r>
              <a:rPr lang="ru-RU" sz="2400" b="1" dirty="0" smtClean="0"/>
              <a:t>(</a:t>
            </a:r>
            <a:r>
              <a:rPr lang="en-US" sz="2400" b="1" dirty="0" smtClean="0"/>
              <a:t>pH&lt;7)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т.к</a:t>
            </a:r>
            <a:r>
              <a:rPr lang="ru-RU" sz="2400" b="1" dirty="0" smtClean="0"/>
              <a:t> избыток катионов водорода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92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183316"/>
            <a:ext cx="36952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Гидролиз солей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8961" y="963929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Гидролиз по катиону и аниону соли</a:t>
            </a:r>
          </a:p>
          <a:p>
            <a:pPr algn="ctr"/>
            <a:r>
              <a:rPr lang="ru-RU" sz="2400" dirty="0" smtClean="0"/>
              <a:t>Соль, образованная слабой кислотой и слабым основанием, </a:t>
            </a:r>
            <a:r>
              <a:rPr lang="ru-RU" sz="2400" dirty="0" err="1" smtClean="0"/>
              <a:t>гидролизуется</a:t>
            </a:r>
            <a:r>
              <a:rPr lang="ru-RU" sz="2400" dirty="0" smtClean="0"/>
              <a:t> по катиону и аниону соли</a:t>
            </a:r>
          </a:p>
          <a:p>
            <a:pPr algn="ctr"/>
            <a:endParaRPr lang="en-US" sz="2400" dirty="0" smtClean="0"/>
          </a:p>
          <a:p>
            <a:r>
              <a:rPr lang="en-US" sz="2400" dirty="0" smtClean="0"/>
              <a:t>NH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COO</a:t>
            </a:r>
            <a:r>
              <a:rPr lang="ru-RU" sz="2400" dirty="0" smtClean="0"/>
              <a:t> →</a:t>
            </a:r>
            <a:r>
              <a:rPr lang="en-US" sz="2400" dirty="0" smtClean="0"/>
              <a:t> NH</a:t>
            </a:r>
            <a:r>
              <a:rPr lang="en-US" sz="2400" baseline="-25000" dirty="0" smtClean="0"/>
              <a:t>4</a:t>
            </a:r>
            <a:r>
              <a:rPr lang="en-US" sz="2400" baseline="30000" dirty="0" smtClean="0"/>
              <a:t>+ </a:t>
            </a:r>
            <a:r>
              <a:rPr lang="en-US" sz="2400" dirty="0" smtClean="0"/>
              <a:t>+ 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COO</a:t>
            </a:r>
            <a:r>
              <a:rPr lang="ru-RU" sz="2400" baseline="30000" dirty="0"/>
              <a:t>-</a:t>
            </a:r>
            <a:endParaRPr lang="ru-RU" sz="2400" baseline="30000" dirty="0" smtClean="0"/>
          </a:p>
          <a:p>
            <a:endParaRPr lang="ru-RU" sz="2400" dirty="0" smtClean="0"/>
          </a:p>
          <a:p>
            <a:r>
              <a:rPr lang="en-US" sz="2400" dirty="0" smtClean="0"/>
              <a:t>NH</a:t>
            </a:r>
            <a:r>
              <a:rPr lang="en-US" sz="2400" baseline="-25000" dirty="0" smtClean="0"/>
              <a:t>4</a:t>
            </a:r>
            <a:r>
              <a:rPr lang="en-US" sz="2400" baseline="30000" dirty="0" smtClean="0"/>
              <a:t>+ </a:t>
            </a:r>
            <a:r>
              <a:rPr lang="en-US" sz="2400" dirty="0" smtClean="0"/>
              <a:t>+ 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COO</a:t>
            </a:r>
            <a:r>
              <a:rPr lang="en-US" sz="2400" baseline="30000" dirty="0" smtClean="0"/>
              <a:t>- </a:t>
            </a:r>
            <a:r>
              <a:rPr lang="en-US" sz="2400" dirty="0" smtClean="0"/>
              <a:t>+H2O </a:t>
            </a:r>
            <a:r>
              <a:rPr lang="en-US" sz="2400" dirty="0" smtClean="0"/>
              <a:t>↔ CH</a:t>
            </a:r>
            <a:r>
              <a:rPr lang="ru-RU" sz="2400" baseline="-25000" dirty="0" smtClean="0"/>
              <a:t>3</a:t>
            </a:r>
            <a:r>
              <a:rPr lang="en-US" sz="2400" dirty="0" smtClean="0"/>
              <a:t>COOH+NH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OH</a:t>
            </a:r>
          </a:p>
          <a:p>
            <a:endParaRPr lang="en-US" sz="2400" dirty="0" smtClean="0"/>
          </a:p>
          <a:p>
            <a:pPr algn="just"/>
            <a:r>
              <a:rPr lang="ru-RU" sz="2400" b="1" dirty="0" smtClean="0"/>
              <a:t>Реакция </a:t>
            </a:r>
            <a:r>
              <a:rPr lang="ru-RU" sz="2400" b="1" dirty="0" smtClean="0"/>
              <a:t>гидролиза или нейтральная, или слабокислая, или слабощелочная, что зависит от констант диссоциации кислоты и основания. Гидролиз может быть необратимым, если хотя бы один из продуктов реакции гидролиза уходит из сферы реакции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428</TotalTime>
  <Words>972</Words>
  <Application>Microsoft Office PowerPoint</Application>
  <PresentationFormat>Экран (4:3)</PresentationFormat>
  <Paragraphs>150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 Гидролиз солей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Гидролиз солей</dc:title>
  <dc:creator>Максим</dc:creator>
  <cp:lastModifiedBy>Павел</cp:lastModifiedBy>
  <cp:revision>28</cp:revision>
  <dcterms:created xsi:type="dcterms:W3CDTF">2015-12-26T10:25:29Z</dcterms:created>
  <dcterms:modified xsi:type="dcterms:W3CDTF">2015-12-26T17:34:23Z</dcterms:modified>
</cp:coreProperties>
</file>