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1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C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3" autoAdjust="0"/>
  </p:normalViewPr>
  <p:slideViewPr>
    <p:cSldViewPr snapToGrid="0">
      <p:cViewPr>
        <p:scale>
          <a:sx n="60" d="100"/>
          <a:sy n="60" d="100"/>
        </p:scale>
        <p:origin x="-102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763390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7906157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2668365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531198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572444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00955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197816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369121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503006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8111047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194339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5177-406C-46A7-862F-1D8A6E04ADD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5554-4053-4343-B4D9-DA7445A4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407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15b2861-5e83-4a1d-895e-db9e5961d66f/%5bINF_019%5d_%5bAM_01%5d.sw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files.school-collection.edu.ru/dlrstore/c7e12acb-61f6-4714-8385-0c892973055b/%5bINF_015%5d_%5bPD_01%5d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992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такое «текстовый документ»?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197" y="1856935"/>
            <a:ext cx="1032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Текстовый документ </a:t>
            </a:r>
            <a:r>
              <a:rPr lang="ru-RU" sz="2400" dirty="0" smtClean="0"/>
              <a:t>— это представленная на бумажном, электронном или ином материальном носителе информация в текстовой форме.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Работа с фрагментами текста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53835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965824" y="971083"/>
            <a:ext cx="345757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непрерывная часть текста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500187" y="2268070"/>
            <a:ext cx="1079500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+mj-lt"/>
                <a:cs typeface="Arial" charset="0"/>
              </a:rPr>
              <a:t>Символ 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573212" y="4715995"/>
            <a:ext cx="1573400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Удалить из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текста 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(клавиши 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+mj-lt"/>
                <a:cs typeface="Arial" charset="0"/>
              </a:rPr>
              <a:t>Delete </a:t>
            </a:r>
            <a:endParaRPr lang="ru-RU" sz="2000" b="1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+mj-lt"/>
                <a:cs typeface="Arial" charset="0"/>
              </a:rPr>
              <a:t>Backspace)</a:t>
            </a: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rot="5400000">
            <a:off x="5533231" y="1043314"/>
            <a:ext cx="0" cy="619283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8629649" y="4139733"/>
            <a:ext cx="0" cy="503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652712" y="2268070"/>
            <a:ext cx="1079500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+mj-lt"/>
                <a:cs typeface="Arial" charset="0"/>
              </a:rPr>
              <a:t>Слово 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3876674" y="2268070"/>
            <a:ext cx="1079500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Строка 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100637" y="2268070"/>
            <a:ext cx="1800225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Предложение 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972299" y="2268070"/>
            <a:ext cx="1079500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Абзац 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124824" y="2268070"/>
            <a:ext cx="1223963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Документ </a:t>
            </a: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rot="5400000">
            <a:off x="5425281" y="-1441124"/>
            <a:ext cx="0" cy="640873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605462" y="1186983"/>
            <a:ext cx="3238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rot="5400000">
            <a:off x="1986755" y="1997402"/>
            <a:ext cx="468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46" name="Line 23"/>
          <p:cNvSpPr>
            <a:spLocks noChangeShapeType="1"/>
          </p:cNvSpPr>
          <p:nvPr/>
        </p:nvSpPr>
        <p:spPr bwMode="auto">
          <a:xfrm rot="5400000">
            <a:off x="2994817" y="1997402"/>
            <a:ext cx="468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rot="5400000">
            <a:off x="4147342" y="1997402"/>
            <a:ext cx="468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rot="5400000">
            <a:off x="5731667" y="1997402"/>
            <a:ext cx="468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rot="5400000">
            <a:off x="7315992" y="1997402"/>
            <a:ext cx="468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rot="5400000">
            <a:off x="8395492" y="1997402"/>
            <a:ext cx="468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rot="5400000" flipV="1">
            <a:off x="4355397" y="1571860"/>
            <a:ext cx="345237" cy="728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3589337" y="971083"/>
            <a:ext cx="2016125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+mj-lt"/>
                <a:cs typeface="Arial" charset="0"/>
              </a:rPr>
              <a:t>Фрагмент</a:t>
            </a: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rot="5400000">
            <a:off x="5264149" y="3904783"/>
            <a:ext cx="396875" cy="31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516312" y="3276133"/>
            <a:ext cx="3960812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+mj-lt"/>
                <a:cs typeface="Arial" charset="0"/>
              </a:rPr>
              <a:t>Действия с фрагментом 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3388659" y="4715995"/>
            <a:ext cx="1949823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Вырезать из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текста 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(поместить 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в буфер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обмена</a:t>
            </a:r>
            <a:r>
              <a:rPr lang="en-US" sz="2000" b="1" dirty="0">
                <a:solidFill>
                  <a:srgbClr val="FFFFFF"/>
                </a:solidFill>
                <a:latin typeface="+mj-lt"/>
                <a:cs typeface="Arial" charset="0"/>
              </a:rPr>
              <a:t>)</a:t>
            </a: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748336" y="4715995"/>
            <a:ext cx="1849251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Копировать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в  буфер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обмена 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7908924" y="4715995"/>
            <a:ext cx="1512888" cy="151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Вставить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из буфера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cs typeface="Arial" charset="0"/>
              </a:rPr>
              <a:t>обмена</a:t>
            </a: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6684962" y="4139733"/>
            <a:ext cx="0" cy="503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4308474" y="4139733"/>
            <a:ext cx="0" cy="503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2436812" y="4139733"/>
            <a:ext cx="0" cy="503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905" y="2129050"/>
            <a:ext cx="7206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Откройте учебник на странице 200</a:t>
            </a:r>
          </a:p>
          <a:p>
            <a:pPr algn="ctr"/>
            <a:r>
              <a:rPr lang="ru-RU" sz="2800" b="1" dirty="0" smtClean="0"/>
              <a:t>Задание 4.8</a:t>
            </a:r>
            <a:endParaRPr lang="ru-RU" sz="2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r="68534" b="47692"/>
          <a:stretch>
            <a:fillRect/>
          </a:stretch>
        </p:blipFill>
        <p:spPr bwMode="auto">
          <a:xfrm>
            <a:off x="1505242" y="706919"/>
            <a:ext cx="4199522" cy="418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7108" y="1223889"/>
            <a:ext cx="1941341" cy="731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27384" t="45043" r="58583" b="21552"/>
          <a:stretch>
            <a:fillRect/>
          </a:stretch>
        </p:blipFill>
        <p:spPr bwMode="auto">
          <a:xfrm>
            <a:off x="6794938" y="961696"/>
            <a:ext cx="2948151" cy="394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10703" y="993228"/>
            <a:ext cx="2916621" cy="1024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Вопросы и задания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53835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694237" y="1649506"/>
            <a:ext cx="77771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Как вы понимаете высказывание о том, что «навык квалифицированного клавиатурного письма сегодня считается социальным, общекультурным»? </a:t>
            </a:r>
          </a:p>
          <a:p>
            <a:pPr algn="ctr"/>
            <a:r>
              <a:rPr lang="ru-RU" sz="2400">
                <a:latin typeface="Calibri" pitchFamily="34" charset="0"/>
              </a:rPr>
              <a:t>Нужен ли этот навык лично вам?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94237" y="1649506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По какому принципу расположены на клавиатуре русские буквы?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945062" y="1073244"/>
            <a:ext cx="777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Перечислите основные рекомендации, которых следует придерживаться при работе на клавиатуре.</a:t>
            </a:r>
          </a:p>
          <a:p>
            <a:pPr algn="ctr"/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945062" y="1216119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Каких правил следует придерживаться при клавиатурном письме?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694237" y="1505044"/>
            <a:ext cx="77771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В каком из перечисленных ниже предложений правильно расставлены пробелы между словами и знаками препинания?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ru-RU" dirty="0">
                <a:latin typeface="Calibri" pitchFamily="34" charset="0"/>
              </a:rPr>
              <a:t>1) Синица на море пустилась :она хвалилась, что хочет море сжечь.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ru-RU" dirty="0">
                <a:latin typeface="Calibri" pitchFamily="34" charset="0"/>
              </a:rPr>
              <a:t>2) Синица на море </a:t>
            </a:r>
            <a:r>
              <a:rPr lang="ru-RU" dirty="0" err="1">
                <a:latin typeface="Calibri" pitchFamily="34" charset="0"/>
              </a:rPr>
              <a:t>пустилась:она</a:t>
            </a:r>
            <a:r>
              <a:rPr lang="ru-RU" dirty="0">
                <a:latin typeface="Calibri" pitchFamily="34" charset="0"/>
              </a:rPr>
              <a:t> хвалилась, что хочет море сжечь.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ru-RU" dirty="0">
                <a:latin typeface="Calibri" pitchFamily="34" charset="0"/>
              </a:rPr>
              <a:t>3) Синица на море пустилась: она хвалилась, что хочет море сжечь.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ru-RU" dirty="0">
                <a:latin typeface="Calibri" pitchFamily="34" charset="0"/>
              </a:rPr>
              <a:t>4) Синица на море пустилась : она хвалилась, что хочет море сжечь.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945062" y="1720944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Как можно переместить курсор к обнаруженной ошибке?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45062" y="2008281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Что может рассматриваться в качестве фрагмента текста?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945062" y="1000219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Сколько раз можно вставить в текст один и тот же фрагмент из буфера обмена? 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63071" y="928781"/>
            <a:ext cx="1124174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itchFamily="34" charset="0"/>
              </a:rPr>
              <a:t>Выберите (отметьте галочкой) действия, которые могут быть выполнены в режиме работы с файлами: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45" name="Group 14"/>
          <p:cNvGraphicFramePr>
            <a:graphicFrameLocks noGrp="1"/>
          </p:cNvGraphicFramePr>
          <p:nvPr/>
        </p:nvGraphicFramePr>
        <p:xfrm>
          <a:off x="2933607" y="2098209"/>
          <a:ext cx="6480175" cy="4267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06550"/>
                <a:gridCol w="48736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Открытие файла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Редактирование файла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Форматирование файла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Поиск и замена текста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Проверка правописания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Изменение параметров страницы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Перемещение фрагментов текста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Обращение к справочной системе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Сохранение файла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Печать файла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363071" y="712881"/>
            <a:ext cx="11308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>
                <a:latin typeface="Calibri" pitchFamily="34" charset="0"/>
              </a:rPr>
              <a:t>Установите соответствие между пиктограммами и обозначенными ими действиями: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6173694" y="1953746"/>
            <a:ext cx="3095625" cy="36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Открыть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173694" y="2530009"/>
            <a:ext cx="3095625" cy="360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Создать</a:t>
            </a:r>
            <a:endParaRPr lang="ru-RU">
              <a:latin typeface="Calibri" pitchFamily="34" charset="0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173694" y="3106271"/>
            <a:ext cx="3095625" cy="36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Сохранить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173694" y="3682534"/>
            <a:ext cx="3095625" cy="360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Печать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173694" y="4257209"/>
            <a:ext cx="3095625" cy="360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Вставить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6173694" y="4833471"/>
            <a:ext cx="3095625" cy="36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Сохранить как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6173694" y="5409734"/>
            <a:ext cx="3095625" cy="360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Копировать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6173694" y="5985996"/>
            <a:ext cx="3095625" cy="36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alibri" pitchFamily="34" charset="0"/>
              </a:rPr>
              <a:t>Вырезать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55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407" y="2026771"/>
            <a:ext cx="501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407" y="2601446"/>
            <a:ext cx="504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407" y="3034834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5407" y="3538071"/>
            <a:ext cx="539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5407" y="4114334"/>
            <a:ext cx="527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432" y="5843121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65"/>
          <p:cNvGrpSpPr>
            <a:grpSpLocks/>
          </p:cNvGrpSpPr>
          <p:nvPr/>
        </p:nvGrpSpPr>
        <p:grpSpPr bwMode="auto">
          <a:xfrm>
            <a:off x="3438432" y="5266859"/>
            <a:ext cx="433387" cy="360362"/>
            <a:chOff x="2109" y="2931"/>
            <a:chExt cx="272" cy="317"/>
          </a:xfrm>
        </p:grpSpPr>
        <p:sp>
          <p:nvSpPr>
            <p:cNvPr id="62" name="AutoShape 66"/>
            <p:cNvSpPr>
              <a:spLocks noChangeArrowheads="1"/>
            </p:cNvSpPr>
            <p:nvPr/>
          </p:nvSpPr>
          <p:spPr bwMode="auto">
            <a:xfrm flipV="1">
              <a:off x="2109" y="2931"/>
              <a:ext cx="181" cy="27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-----</a:t>
              </a:r>
            </a:p>
          </p:txBody>
        </p:sp>
        <p:sp>
          <p:nvSpPr>
            <p:cNvPr id="63" name="AutoShape 67"/>
            <p:cNvSpPr>
              <a:spLocks noChangeArrowheads="1"/>
            </p:cNvSpPr>
            <p:nvPr/>
          </p:nvSpPr>
          <p:spPr bwMode="auto">
            <a:xfrm flipV="1">
              <a:off x="2200" y="2976"/>
              <a:ext cx="181" cy="27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</a:t>
              </a:r>
            </a:p>
            <a:p>
              <a:pPr algn="ctr">
                <a:lnSpc>
                  <a:spcPct val="35000"/>
                </a:lnSpc>
              </a:pPr>
              <a:r>
                <a:rPr lang="ru-RU" sz="1200">
                  <a:latin typeface="Calibri" pitchFamily="34" charset="0"/>
                </a:rPr>
                <a:t>----</a:t>
              </a:r>
            </a:p>
          </p:txBody>
        </p:sp>
      </p:grpSp>
      <p:pic>
        <p:nvPicPr>
          <p:cNvPr id="64" name="Picture 6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8432" y="4762034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268941" y="641444"/>
            <a:ext cx="113762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100" dirty="0">
                <a:latin typeface="Calibri" pitchFamily="34" charset="0"/>
              </a:rPr>
              <a:t>Выберите (отметьте галочкой) команды, при выполнении которых выделенный фрагмент текста попадёт в буфер обмена: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66" name="Group 71"/>
          <p:cNvGraphicFramePr>
            <a:graphicFrameLocks noGrp="1"/>
          </p:cNvGraphicFramePr>
          <p:nvPr/>
        </p:nvGraphicFramePr>
        <p:xfrm>
          <a:off x="4086132" y="2098209"/>
          <a:ext cx="4464050" cy="44370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06488"/>
                <a:gridCol w="3357562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Копировать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Удалить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Вырезать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Вставить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Переместить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Отменить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Повторить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Заменить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Найти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Сохранить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7153835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Опорный конспект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4274" y="1741301"/>
            <a:ext cx="1584325" cy="1225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Режим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текстового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редактора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15224" y="1885763"/>
            <a:ext cx="1800225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Вставка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80299" y="2462026"/>
            <a:ext cx="1835150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Замена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580187" y="2065151"/>
            <a:ext cx="97155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543674" y="2281051"/>
            <a:ext cx="936625" cy="3238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755312" y="2966851"/>
            <a:ext cx="187325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Лишний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символ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718799" y="4119376"/>
            <a:ext cx="1908175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Пропущенный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символ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720387" y="5235388"/>
            <a:ext cx="1906587" cy="755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Неверный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символ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515224" y="3830451"/>
            <a:ext cx="1908175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Удалять  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442199" y="4549588"/>
            <a:ext cx="1943100" cy="395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Вырезать 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515224" y="5198876"/>
            <a:ext cx="1906588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Копировать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515224" y="5846576"/>
            <a:ext cx="1906588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Вставлять</a:t>
            </a: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7250487" y="2714438"/>
            <a:ext cx="0" cy="29162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7250487" y="3254188"/>
            <a:ext cx="468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7250487" y="4406713"/>
            <a:ext cx="468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7250487" y="5630676"/>
            <a:ext cx="468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3507162" y="4009838"/>
            <a:ext cx="1042987" cy="10445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V="1">
            <a:off x="3507162" y="4767076"/>
            <a:ext cx="935037" cy="287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>
            <a:off x="3578599" y="5054413"/>
            <a:ext cx="863600" cy="3603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>
            <a:off x="3507162" y="5054413"/>
            <a:ext cx="1008062" cy="10080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142537" y="1958788"/>
            <a:ext cx="1584325" cy="755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Виды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 ошибок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51329" y="733238"/>
            <a:ext cx="10690412" cy="730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Подготовка документа на компьютере</a:t>
            </a:r>
            <a:r>
              <a:rPr lang="ru-RU" sz="2000" dirty="0"/>
              <a:t> состоит из таких этапов, как </a:t>
            </a:r>
            <a:r>
              <a:rPr lang="ru-RU" sz="2000" b="1" dirty="0"/>
              <a:t>набор, редактирование и форматирование.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922837" y="4406713"/>
            <a:ext cx="1655762" cy="1404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Фрагмент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текста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непрерывная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часть текста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38" y="1852315"/>
            <a:ext cx="7206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Домашнее задание:</a:t>
            </a:r>
          </a:p>
          <a:p>
            <a:pPr algn="ctr"/>
            <a:r>
              <a:rPr lang="ru-RU" sz="2800" b="1" dirty="0" smtClean="0"/>
              <a:t>Страница учебника 197</a:t>
            </a:r>
          </a:p>
          <a:p>
            <a:pPr algn="ctr"/>
            <a:r>
              <a:rPr lang="ru-RU" sz="2800" b="1" dirty="0" smtClean="0"/>
              <a:t>Задание 4.1</a:t>
            </a:r>
          </a:p>
          <a:p>
            <a:pPr algn="ctr"/>
            <a:r>
              <a:rPr lang="ru-RU" sz="2800" b="1" dirty="0" smtClean="0"/>
              <a:t>Выполненное задание принести на </a:t>
            </a:r>
            <a:r>
              <a:rPr lang="ru-RU" sz="2800" b="1" dirty="0" err="1" smtClean="0"/>
              <a:t>флешке</a:t>
            </a:r>
            <a:r>
              <a:rPr lang="ru-RU" sz="2800" b="1" dirty="0" smtClean="0"/>
              <a:t>, скинуть в свою папку</a:t>
            </a:r>
            <a:endParaRPr lang="ru-RU" sz="2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79" y="189675"/>
            <a:ext cx="11152991" cy="2387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+mn-lt"/>
              </a:rPr>
              <a:t>СОЗДАНИЕ ТЕКСТОВЫХ ДОКУМЕНТОВ НА КОМПЬЮТЕРЕ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633" y="2545223"/>
            <a:ext cx="6132576" cy="490709"/>
          </a:xfrm>
        </p:spPr>
        <p:txBody>
          <a:bodyPr/>
          <a:lstStyle/>
          <a:p>
            <a:pPr algn="l"/>
            <a:r>
              <a:rPr lang="ru-RU" dirty="0" smtClean="0"/>
              <a:t>ОБРАБОТКА ТЕКСТОВОЙ ИНФОРМАЦИИ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72655701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992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Набор (ввод) текста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8940" y="832411"/>
            <a:ext cx="11564471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ru-RU" sz="2200" dirty="0"/>
              <a:t>Подготовка документа на компьютере состоит из таких этапов, как </a:t>
            </a:r>
            <a:r>
              <a:rPr lang="ru-RU" sz="2200" b="1" dirty="0"/>
              <a:t>набор</a:t>
            </a:r>
            <a:r>
              <a:rPr lang="ru-RU" sz="2200" dirty="0"/>
              <a:t>, </a:t>
            </a:r>
            <a:r>
              <a:rPr lang="ru-RU" sz="2200" b="1" dirty="0"/>
              <a:t>редактирование</a:t>
            </a:r>
            <a:r>
              <a:rPr lang="ru-RU" sz="2200" dirty="0"/>
              <a:t> и </a:t>
            </a:r>
            <a:r>
              <a:rPr lang="ru-RU" sz="2200" b="1" dirty="0"/>
              <a:t>форматирование</a:t>
            </a:r>
            <a:r>
              <a:rPr lang="ru-RU" sz="2200" dirty="0"/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8940" y="1753254"/>
            <a:ext cx="11564471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4138" algn="just"/>
            <a:r>
              <a:rPr lang="ru-RU" sz="2200" b="1" dirty="0"/>
              <a:t>Набор (ввод)</a:t>
            </a:r>
            <a:r>
              <a:rPr lang="ru-RU" sz="2200" dirty="0"/>
              <a:t> текста осуществляется с помощью </a:t>
            </a:r>
            <a:r>
              <a:rPr lang="ru-RU" sz="2200" dirty="0" smtClean="0"/>
              <a:t>………………</a:t>
            </a:r>
            <a:r>
              <a:rPr lang="ru-RU" sz="2200" dirty="0" smtClean="0"/>
              <a:t>. </a:t>
            </a:r>
            <a:r>
              <a:rPr lang="ru-RU" sz="2200" dirty="0"/>
              <a:t>Навык квалифицированного клавиатурного письма сегодня считается социальным, общекультурным.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53835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Рисунок 6" descr="pechat-v-slepuyu-2-removebg-preview.png"/>
          <p:cNvPicPr>
            <a:picLocks noChangeAspect="1"/>
          </p:cNvPicPr>
          <p:nvPr/>
        </p:nvPicPr>
        <p:blipFill>
          <a:blip r:embed="rId2" cstate="print"/>
          <a:srcRect b="9214"/>
          <a:stretch>
            <a:fillRect/>
          </a:stretch>
        </p:blipFill>
        <p:spPr>
          <a:xfrm>
            <a:off x="2891118" y="2510491"/>
            <a:ext cx="6172199" cy="36617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39617" y="6229581"/>
            <a:ext cx="6243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84138" algn="ctr"/>
            <a:r>
              <a:rPr lang="ru-RU" sz="2400" dirty="0" smtClean="0"/>
              <a:t>Зоны ответственности пальцев на клавиатуре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Правила ввода текста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24437" y="885733"/>
            <a:ext cx="111207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</a:rPr>
              <a:t>Не </a:t>
            </a:r>
            <a:r>
              <a:rPr lang="ru-RU" sz="2200" b="1" dirty="0">
                <a:latin typeface="Calibri" pitchFamily="34" charset="0"/>
              </a:rPr>
              <a:t>следите </a:t>
            </a:r>
            <a:r>
              <a:rPr lang="ru-RU" sz="2200" dirty="0">
                <a:latin typeface="Calibri" pitchFamily="34" charset="0"/>
              </a:rPr>
              <a:t>за концом строки: как только он будет достигнут, курсор автоматически перейдёт на начало следующей </a:t>
            </a:r>
            <a:r>
              <a:rPr lang="ru-RU" sz="2200" dirty="0" smtClean="0">
                <a:latin typeface="Calibri" pitchFamily="34" charset="0"/>
              </a:rPr>
              <a:t>строки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36177" y="1010958"/>
            <a:ext cx="11187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Д</a:t>
            </a:r>
            <a:r>
              <a:rPr lang="ru-RU" sz="2200" dirty="0" smtClean="0">
                <a:latin typeface="Calibri" pitchFamily="34" charset="0"/>
              </a:rPr>
              <a:t>ля </a:t>
            </a:r>
            <a:r>
              <a:rPr lang="ru-RU" sz="2200" dirty="0">
                <a:latin typeface="Calibri" pitchFamily="34" charset="0"/>
              </a:rPr>
              <a:t>того чтобы перейти к вводу нового абзаца, нажмите клавишу </a:t>
            </a:r>
            <a:r>
              <a:rPr lang="ru-RU" sz="2200" dirty="0" err="1" smtClean="0">
                <a:latin typeface="Calibri" pitchFamily="34" charset="0"/>
              </a:rPr>
              <a:t>Enter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9267" y="2271060"/>
            <a:ext cx="25146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1037852"/>
            <a:ext cx="110534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Calibri" pitchFamily="34" charset="0"/>
              </a:rPr>
              <a:t>Там</a:t>
            </a:r>
            <a:r>
              <a:rPr lang="ru-RU" sz="2200" dirty="0">
                <a:latin typeface="Calibri" pitchFamily="34" charset="0"/>
              </a:rPr>
              <a:t>, где это нужно, используйте прописные буквы (</a:t>
            </a:r>
            <a:r>
              <a:rPr lang="ru-RU" sz="2200" dirty="0" err="1" smtClean="0">
                <a:latin typeface="Calibri" pitchFamily="34" charset="0"/>
              </a:rPr>
              <a:t>Shift</a:t>
            </a:r>
            <a:r>
              <a:rPr lang="ru-RU" sz="2200" dirty="0" smtClean="0">
                <a:latin typeface="Calibri" pitchFamily="34" charset="0"/>
              </a:rPr>
              <a:t> + буква)</a:t>
            </a:r>
            <a:endParaRPr lang="ru-RU" sz="2200" dirty="0">
              <a:latin typeface="Calibri" pitchFamily="34" charset="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951256" y="2486213"/>
            <a:ext cx="5257800" cy="863600"/>
            <a:chOff x="1156" y="1888"/>
            <a:chExt cx="3312" cy="544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1156" y="1933"/>
              <a:ext cx="1724" cy="499"/>
              <a:chOff x="1111" y="3430"/>
              <a:chExt cx="1724" cy="499"/>
            </a:xfrm>
          </p:grpSpPr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>
                <a:off x="1111" y="3430"/>
                <a:ext cx="1724" cy="499"/>
              </a:xfrm>
              <a:prstGeom prst="bevel">
                <a:avLst>
                  <a:gd name="adj" fmla="val 12500"/>
                </a:avLst>
              </a:prstGeom>
              <a:solidFill>
                <a:srgbClr val="B2B2B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latin typeface="Calibri" pitchFamily="34" charset="0"/>
                  </a:rPr>
                  <a:t>Shift</a:t>
                </a:r>
                <a:endParaRPr lang="ru-RU" sz="2400" b="1">
                  <a:latin typeface="Calibri" pitchFamily="34" charset="0"/>
                </a:endParaRPr>
              </a:p>
            </p:txBody>
          </p:sp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1429" y="3566"/>
                <a:ext cx="90" cy="227"/>
              </a:xfrm>
              <a:prstGeom prst="upArrow">
                <a:avLst>
                  <a:gd name="adj1" fmla="val 50000"/>
                  <a:gd name="adj2" fmla="val 6305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3787" y="1933"/>
              <a:ext cx="681" cy="499"/>
            </a:xfrm>
            <a:prstGeom prst="bevel">
              <a:avLst>
                <a:gd name="adj" fmla="val 12500"/>
              </a:avLst>
            </a:prstGeom>
            <a:solidFill>
              <a:srgbClr val="B2B2B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>
                  <a:latin typeface="Calibri" pitchFamily="34" charset="0"/>
                </a:rPr>
                <a:t>Буква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3152" y="1888"/>
              <a:ext cx="4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37883" y="1051300"/>
            <a:ext cx="1108037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Calibri" pitchFamily="34" charset="0"/>
              </a:rPr>
              <a:t> Соседние </a:t>
            </a:r>
            <a:r>
              <a:rPr lang="ru-RU" sz="2200" dirty="0">
                <a:latin typeface="Calibri" pitchFamily="34" charset="0"/>
              </a:rPr>
              <a:t>слова отделяйте одним </a:t>
            </a:r>
            <a:r>
              <a:rPr lang="ru-RU" sz="2200" dirty="0" smtClean="0">
                <a:latin typeface="Calibri" pitchFamily="34" charset="0"/>
              </a:rPr>
              <a:t>пробелом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3648542" y="2198035"/>
            <a:ext cx="4897437" cy="504825"/>
          </a:xfrm>
          <a:prstGeom prst="bevel">
            <a:avLst>
              <a:gd name="adj" fmla="val 125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03411" y="992123"/>
            <a:ext cx="112148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Знаки </a:t>
            </a:r>
            <a:r>
              <a:rPr lang="ru-RU" sz="2200" dirty="0"/>
              <a:t>препинания (запятую, двоеточие, точку, восклицательный и вопросительный знаки) пишите слитно с предшествующим словом и отделяйте пробелом от следующего </a:t>
            </a:r>
            <a:r>
              <a:rPr lang="ru-RU" sz="2200" dirty="0" smtClean="0"/>
              <a:t>слова</a:t>
            </a:r>
            <a:endParaRPr lang="ru-RU" sz="2200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411132" y="3562258"/>
            <a:ext cx="795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  <a:latin typeface="Calibri" pitchFamily="34" charset="0"/>
              </a:rPr>
              <a:t>  Хорошо? Отлично! Лето, солнце.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880567" y="2558398"/>
            <a:ext cx="1512887" cy="4857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CC0000"/>
                </a:solidFill>
                <a:latin typeface="Calibri" pitchFamily="34" charset="0"/>
              </a:rPr>
              <a:t>слитно 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050613" y="4817717"/>
            <a:ext cx="2016125" cy="485775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660066"/>
                </a:solidFill>
                <a:latin typeface="Calibri" pitchFamily="34" charset="0"/>
              </a:rPr>
              <a:t>отделить</a:t>
            </a:r>
            <a:r>
              <a:rPr lang="ru-RU" sz="2400" dirty="0">
                <a:solidFill>
                  <a:srgbClr val="CC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V="1">
            <a:off x="4296242" y="3017185"/>
            <a:ext cx="4799012" cy="46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4286717" y="3052110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6309192" y="3063223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7523629" y="3063223"/>
            <a:ext cx="0" cy="719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9084142" y="3020360"/>
            <a:ext cx="0" cy="7921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V="1">
            <a:off x="4523254" y="4766610"/>
            <a:ext cx="3071813" cy="4603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4534367" y="3937935"/>
            <a:ext cx="0" cy="863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6452067" y="3855385"/>
            <a:ext cx="0" cy="93503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7595067" y="3855385"/>
            <a:ext cx="0" cy="93503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13" grpId="0"/>
      <p:bldP spid="13" grpId="1"/>
      <p:bldP spid="14" grpId="0" animBg="1"/>
      <p:bldP spid="14" grpId="1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Правила ввода текста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845144" y="2410479"/>
            <a:ext cx="1512887" cy="4857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  <a:latin typeface="Calibri" pitchFamily="34" charset="0"/>
              </a:rPr>
              <a:t>слитно </a:t>
            </a: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 flipV="1">
            <a:off x="3260819" y="2869266"/>
            <a:ext cx="4799012" cy="46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273519" y="2915304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6320118" y="2904565"/>
            <a:ext cx="2988" cy="65526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 flipH="1">
            <a:off x="8041341" y="2861329"/>
            <a:ext cx="7378" cy="72903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2496484" y="3399584"/>
            <a:ext cx="6840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Calibri" pitchFamily="34" charset="0"/>
              </a:rPr>
              <a:t>    «Хорошо летом!»           (5)</a:t>
            </a: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7774081" y="2896254"/>
            <a:ext cx="0" cy="719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860612" y="1060543"/>
            <a:ext cx="103004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Calibri" pitchFamily="34" charset="0"/>
              </a:rPr>
              <a:t>Кавычки </a:t>
            </a:r>
            <a:r>
              <a:rPr lang="ru-RU" sz="2200" dirty="0">
                <a:latin typeface="Calibri" pitchFamily="34" charset="0"/>
              </a:rPr>
              <a:t>и скобки </a:t>
            </a:r>
            <a:r>
              <a:rPr lang="ru-RU" sz="2200" dirty="0"/>
              <a:t>пишите</a:t>
            </a:r>
            <a:r>
              <a:rPr lang="ru-RU" sz="2200" dirty="0">
                <a:latin typeface="Calibri" pitchFamily="34" charset="0"/>
              </a:rPr>
              <a:t> слитно с соответствующими </a:t>
            </a:r>
            <a:r>
              <a:rPr lang="ru-RU" sz="2200" dirty="0" smtClean="0">
                <a:latin typeface="Calibri" pitchFamily="34" charset="0"/>
              </a:rPr>
              <a:t>словами</a:t>
            </a:r>
            <a:endParaRPr lang="ru-R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Правила ввода текста</a:t>
            </a:r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423832" y="3178548"/>
            <a:ext cx="6840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Calibri" pitchFamily="34" charset="0"/>
              </a:rPr>
              <a:t>Справка – это документ.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4271682" y="2457823"/>
            <a:ext cx="2016125" cy="485775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  <a:latin typeface="Calibri" pitchFamily="34" charset="0"/>
              </a:rPr>
              <a:t>отделить</a:t>
            </a:r>
            <a:r>
              <a:rPr lang="ru-RU" sz="2400">
                <a:solidFill>
                  <a:srgbClr val="CC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5062257" y="2961061"/>
            <a:ext cx="0" cy="5048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5495645" y="2961061"/>
            <a:ext cx="0" cy="5048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943941" y="1235355"/>
            <a:ext cx="79216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Тире </a:t>
            </a:r>
            <a:r>
              <a:rPr lang="ru-RU" sz="2200" dirty="0">
                <a:latin typeface="Calibri" pitchFamily="34" charset="0"/>
              </a:rPr>
              <a:t>выделяйте пробелами с двух </a:t>
            </a:r>
            <a:r>
              <a:rPr lang="ru-RU" sz="2200" dirty="0" smtClean="0">
                <a:latin typeface="Calibri" pitchFamily="34" charset="0"/>
              </a:rPr>
              <a:t>сторон</a:t>
            </a:r>
            <a:endParaRPr lang="ru-R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Правила ввода текста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245972" y="2488346"/>
            <a:ext cx="1512887" cy="4857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  <a:latin typeface="Calibri" pitchFamily="34" charset="0"/>
              </a:rPr>
              <a:t>слитно </a:t>
            </a: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5817472" y="2988408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5960346" y="2988408"/>
            <a:ext cx="2521" cy="64209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388596" y="3345596"/>
            <a:ext cx="389930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  <a:latin typeface="Calibri" pitchFamily="34" charset="0"/>
              </a:rPr>
              <a:t>    «</a:t>
            </a:r>
            <a:r>
              <a:rPr lang="ru-RU" sz="3600" b="1" dirty="0" smtClean="0">
                <a:solidFill>
                  <a:srgbClr val="000066"/>
                </a:solidFill>
                <a:latin typeface="Calibri" pitchFamily="34" charset="0"/>
              </a:rPr>
              <a:t>Человек-паук»  </a:t>
            </a:r>
            <a:endParaRPr lang="ru-RU" sz="36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1406058" y="1127779"/>
            <a:ext cx="79216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/>
              <a:t> </a:t>
            </a:r>
            <a:r>
              <a:rPr lang="ru-RU" sz="2200" dirty="0" smtClean="0"/>
              <a:t>Дефис </a:t>
            </a:r>
            <a:r>
              <a:rPr lang="ru-RU" sz="2200" dirty="0"/>
              <a:t>пишите слитно с соединяемыми им </a:t>
            </a:r>
            <a:r>
              <a:rPr lang="ru-RU" sz="2200" dirty="0" smtClean="0"/>
              <a:t>словами</a:t>
            </a:r>
            <a:endParaRPr lang="ru-RU" sz="2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0515600" cy="6992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Редактирование текста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153835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4128247"/>
            <a:ext cx="5038165" cy="272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57200" y="732491"/>
            <a:ext cx="108921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200" dirty="0">
                <a:latin typeface="Calibri" pitchFamily="34" charset="0"/>
              </a:rPr>
              <a:t>При </a:t>
            </a:r>
            <a:r>
              <a:rPr lang="ru-RU" sz="2200" b="1" dirty="0">
                <a:latin typeface="Calibri" pitchFamily="34" charset="0"/>
              </a:rPr>
              <a:t>редактировании (правке)</a:t>
            </a:r>
            <a:r>
              <a:rPr lang="ru-RU" sz="2200" dirty="0">
                <a:latin typeface="Calibri" pitchFamily="34" charset="0"/>
              </a:rPr>
              <a:t> текста его просматривают, чтобы убедиться, что всё правильно, исправляют обнаруженные ошибки и вносят необходимые изменения.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552887" y="1885016"/>
            <a:ext cx="6551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>
                <a:latin typeface="Calibri" pitchFamily="34" charset="0"/>
              </a:rPr>
              <a:t>Быстрое перемещение курсора:</a:t>
            </a: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2768787" y="2461279"/>
            <a:ext cx="1150938" cy="43338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Home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224775" y="2461279"/>
            <a:ext cx="2592387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- в начало строки</a:t>
            </a:r>
          </a:p>
        </p:txBody>
      </p:sp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2768787" y="3108979"/>
            <a:ext cx="1150938" cy="43338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End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6224775" y="3108979"/>
            <a:ext cx="2592387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Calibri" pitchFamily="34" charset="0"/>
              </a:rPr>
              <a:t>- в конец строки</a:t>
            </a:r>
          </a:p>
        </p:txBody>
      </p:sp>
      <p:sp>
        <p:nvSpPr>
          <p:cNvPr id="60" name="AutoShape 10"/>
          <p:cNvSpPr>
            <a:spLocks noChangeArrowheads="1"/>
          </p:cNvSpPr>
          <p:nvPr/>
        </p:nvSpPr>
        <p:spPr bwMode="auto">
          <a:xfrm>
            <a:off x="2768787" y="3756679"/>
            <a:ext cx="1150938" cy="43338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Ctrl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224775" y="3758266"/>
            <a:ext cx="2592387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Calibri" pitchFamily="34" charset="0"/>
              </a:rPr>
              <a:t>- на слово вправо</a:t>
            </a: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2768787" y="4405966"/>
            <a:ext cx="1150938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Ctrl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6224775" y="4405966"/>
            <a:ext cx="2592387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Calibri" pitchFamily="34" charset="0"/>
              </a:rPr>
              <a:t>- на слово влево</a:t>
            </a: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auto">
          <a:xfrm>
            <a:off x="2768787" y="5053666"/>
            <a:ext cx="1150938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Page Up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6224775" y="5053666"/>
            <a:ext cx="2592387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- на «экран» вверх </a:t>
            </a:r>
          </a:p>
        </p:txBody>
      </p:sp>
      <p:sp>
        <p:nvSpPr>
          <p:cNvPr id="66" name="AutoShape 16"/>
          <p:cNvSpPr>
            <a:spLocks noChangeArrowheads="1"/>
          </p:cNvSpPr>
          <p:nvPr/>
        </p:nvSpPr>
        <p:spPr bwMode="auto">
          <a:xfrm>
            <a:off x="2768787" y="5701366"/>
            <a:ext cx="1150938" cy="720725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latin typeface="Calibri" pitchFamily="34" charset="0"/>
              </a:rPr>
              <a:t>Page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latin typeface="Calibri" pitchFamily="34" charset="0"/>
              </a:rPr>
              <a:t>Down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6224775" y="5845829"/>
            <a:ext cx="2592387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Calibri" pitchFamily="34" charset="0"/>
              </a:rPr>
              <a:t>- на «экран» вниз</a:t>
            </a:r>
          </a:p>
        </p:txBody>
      </p:sp>
      <p:sp>
        <p:nvSpPr>
          <p:cNvPr id="68" name="AutoShape 18"/>
          <p:cNvSpPr>
            <a:spLocks noChangeArrowheads="1"/>
          </p:cNvSpPr>
          <p:nvPr/>
        </p:nvSpPr>
        <p:spPr bwMode="auto">
          <a:xfrm>
            <a:off x="4711887" y="3756679"/>
            <a:ext cx="576263" cy="43338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200" b="1">
                <a:latin typeface="Calibri" pitchFamily="34" charset="0"/>
                <a:sym typeface="Symbol" pitchFamily="18" charset="2"/>
              </a:rPr>
              <a:t></a:t>
            </a:r>
          </a:p>
        </p:txBody>
      </p:sp>
      <p:sp>
        <p:nvSpPr>
          <p:cNvPr id="69" name="AutoShape 19"/>
          <p:cNvSpPr>
            <a:spLocks noChangeArrowheads="1"/>
          </p:cNvSpPr>
          <p:nvPr/>
        </p:nvSpPr>
        <p:spPr bwMode="auto">
          <a:xfrm flipH="1">
            <a:off x="4711887" y="4405966"/>
            <a:ext cx="576263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3200" b="1">
                <a:latin typeface="Calibri" pitchFamily="34" charset="0"/>
                <a:sym typeface="Symbol" pitchFamily="18" charset="2"/>
              </a:rPr>
              <a:t>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4137212" y="3829704"/>
            <a:ext cx="3587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latin typeface="Calibri" pitchFamily="34" charset="0"/>
              </a:rPr>
              <a:t>+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4137212" y="4405966"/>
            <a:ext cx="358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latin typeface="Calibri" pitchFamily="34" charset="0"/>
              </a:rPr>
              <a:t>+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552887" y="1885016"/>
            <a:ext cx="6551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>
                <a:latin typeface="Calibri" pitchFamily="34" charset="0"/>
              </a:rPr>
              <a:t>Комбинации клавиш для режима прокрутки</a:t>
            </a:r>
          </a:p>
        </p:txBody>
      </p:sp>
      <p:sp>
        <p:nvSpPr>
          <p:cNvPr id="73" name="AutoShape 23"/>
          <p:cNvSpPr>
            <a:spLocks noChangeArrowheads="1"/>
          </p:cNvSpPr>
          <p:nvPr/>
        </p:nvSpPr>
        <p:spPr bwMode="auto">
          <a:xfrm>
            <a:off x="2768787" y="3756679"/>
            <a:ext cx="1150938" cy="43338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Ctrl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6231176" y="2561496"/>
            <a:ext cx="2951163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- на страницу вверх</a:t>
            </a:r>
          </a:p>
        </p:txBody>
      </p:sp>
      <p:sp>
        <p:nvSpPr>
          <p:cNvPr id="75" name="AutoShape 25"/>
          <p:cNvSpPr>
            <a:spLocks noChangeArrowheads="1"/>
          </p:cNvSpPr>
          <p:nvPr/>
        </p:nvSpPr>
        <p:spPr bwMode="auto">
          <a:xfrm>
            <a:off x="2768787" y="4837766"/>
            <a:ext cx="1150938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Ctrl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6" name="Text Box 26"/>
          <p:cNvSpPr txBox="1">
            <a:spLocks noChangeArrowheads="1"/>
          </p:cNvSpPr>
          <p:nvPr/>
        </p:nvSpPr>
        <p:spPr bwMode="auto">
          <a:xfrm>
            <a:off x="6585137" y="3756679"/>
            <a:ext cx="2951163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- на страницу вниз</a:t>
            </a:r>
          </a:p>
        </p:txBody>
      </p:sp>
      <p:sp>
        <p:nvSpPr>
          <p:cNvPr id="77" name="AutoShape 27"/>
          <p:cNvSpPr>
            <a:spLocks noChangeArrowheads="1"/>
          </p:cNvSpPr>
          <p:nvPr/>
        </p:nvSpPr>
        <p:spPr bwMode="auto">
          <a:xfrm>
            <a:off x="4711887" y="4837766"/>
            <a:ext cx="1008063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Home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8" name="Text Box 28"/>
          <p:cNvSpPr txBox="1">
            <a:spLocks noChangeArrowheads="1"/>
          </p:cNvSpPr>
          <p:nvPr/>
        </p:nvSpPr>
        <p:spPr bwMode="auto">
          <a:xfrm>
            <a:off x="6656575" y="4909204"/>
            <a:ext cx="2951162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- в  начало текста</a:t>
            </a: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6656575" y="5774391"/>
            <a:ext cx="2951162" cy="406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Calibri" pitchFamily="34" charset="0"/>
              </a:rPr>
              <a:t>- в конец текста</a:t>
            </a: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4137212" y="3829704"/>
            <a:ext cx="3587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latin typeface="Calibri" pitchFamily="34" charset="0"/>
              </a:rPr>
              <a:t>+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4137212" y="4837766"/>
            <a:ext cx="358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latin typeface="Calibri" pitchFamily="34" charset="0"/>
              </a:rPr>
              <a:t>+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2" name="AutoShape 32"/>
          <p:cNvSpPr>
            <a:spLocks noChangeArrowheads="1"/>
          </p:cNvSpPr>
          <p:nvPr/>
        </p:nvSpPr>
        <p:spPr bwMode="auto">
          <a:xfrm>
            <a:off x="2695762" y="2605741"/>
            <a:ext cx="1150938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Ctrl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4064187" y="2605741"/>
            <a:ext cx="358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latin typeface="Calibri" pitchFamily="34" charset="0"/>
              </a:rPr>
              <a:t>+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4" name="AutoShape 34"/>
          <p:cNvSpPr>
            <a:spLocks noChangeArrowheads="1"/>
          </p:cNvSpPr>
          <p:nvPr/>
        </p:nvSpPr>
        <p:spPr bwMode="auto">
          <a:xfrm>
            <a:off x="4569012" y="2605741"/>
            <a:ext cx="1150938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Page Up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5" name="AutoShape 35"/>
          <p:cNvSpPr>
            <a:spLocks noChangeArrowheads="1"/>
          </p:cNvSpPr>
          <p:nvPr/>
        </p:nvSpPr>
        <p:spPr bwMode="auto">
          <a:xfrm>
            <a:off x="4569012" y="3685241"/>
            <a:ext cx="1150938" cy="6477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>
                <a:latin typeface="Calibri" pitchFamily="34" charset="0"/>
              </a:rPr>
              <a:t>Page</a:t>
            </a:r>
          </a:p>
          <a:p>
            <a:pPr algn="ctr">
              <a:lnSpc>
                <a:spcPct val="80000"/>
              </a:lnSpc>
            </a:pPr>
            <a:r>
              <a:rPr lang="en-US">
                <a:latin typeface="Calibri" pitchFamily="34" charset="0"/>
              </a:rPr>
              <a:t>Down</a:t>
            </a:r>
            <a:endParaRPr lang="ru-RU">
              <a:latin typeface="Calibri" pitchFamily="34" charset="0"/>
            </a:endParaRPr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2768787" y="5774391"/>
            <a:ext cx="1150938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Ctrl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4137212" y="5774391"/>
            <a:ext cx="358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latin typeface="Calibri" pitchFamily="34" charset="0"/>
              </a:rPr>
              <a:t>+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>
            <a:off x="4711887" y="5774391"/>
            <a:ext cx="1008063" cy="43338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End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89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2336987" y="3324879"/>
            <a:ext cx="3097213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Текст сдвигается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вправо, освобождая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место вводимому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символу</a:t>
            </a:r>
          </a:p>
        </p:txBody>
      </p:sp>
      <p:sp>
        <p:nvSpPr>
          <p:cNvPr id="90" name="AutoShape 40"/>
          <p:cNvSpPr>
            <a:spLocks noChangeArrowheads="1"/>
          </p:cNvSpPr>
          <p:nvPr/>
        </p:nvSpPr>
        <p:spPr bwMode="auto">
          <a:xfrm>
            <a:off x="5216712" y="2461279"/>
            <a:ext cx="1150938" cy="433387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Insert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91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6377174" y="3383873"/>
            <a:ext cx="3097212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Символ, стоящий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за курсором,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заменяется символом,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вводимым с клавиатуры</a:t>
            </a:r>
          </a:p>
        </p:txBody>
      </p:sp>
      <p:sp>
        <p:nvSpPr>
          <p:cNvPr id="92" name="Line 15"/>
          <p:cNvSpPr>
            <a:spLocks noChangeShapeType="1"/>
          </p:cNvSpPr>
          <p:nvPr/>
        </p:nvSpPr>
        <p:spPr bwMode="auto">
          <a:xfrm flipV="1">
            <a:off x="3919725" y="2893079"/>
            <a:ext cx="0" cy="4318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Line 15"/>
          <p:cNvSpPr>
            <a:spLocks noChangeShapeType="1"/>
          </p:cNvSpPr>
          <p:nvPr/>
        </p:nvSpPr>
        <p:spPr bwMode="auto">
          <a:xfrm flipV="1">
            <a:off x="7809100" y="2893079"/>
            <a:ext cx="0" cy="4318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Rectangle 6">
            <a:hlinkClick r:id="rId4"/>
          </p:cNvPr>
          <p:cNvSpPr>
            <a:spLocks noChangeArrowheads="1"/>
          </p:cNvSpPr>
          <p:nvPr/>
        </p:nvSpPr>
        <p:spPr bwMode="auto">
          <a:xfrm>
            <a:off x="3129150" y="2389841"/>
            <a:ext cx="1620837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Вставка </a:t>
            </a:r>
          </a:p>
        </p:txBody>
      </p:sp>
      <p:sp>
        <p:nvSpPr>
          <p:cNvPr id="95" name="Rectangle 6">
            <a:hlinkClick r:id="rId4"/>
          </p:cNvPr>
          <p:cNvSpPr>
            <a:spLocks noChangeArrowheads="1"/>
          </p:cNvSpPr>
          <p:nvPr/>
        </p:nvSpPr>
        <p:spPr bwMode="auto">
          <a:xfrm>
            <a:off x="6945500" y="2389841"/>
            <a:ext cx="1620837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Замена </a:t>
            </a:r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V="1">
            <a:off x="4711887" y="1885016"/>
            <a:ext cx="1152525" cy="504825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 flipH="1" flipV="1">
            <a:off x="5792975" y="1885016"/>
            <a:ext cx="1152525" cy="504825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2840225" y="1237316"/>
            <a:ext cx="6048375" cy="649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Режимы работы текстового редактора</a:t>
            </a:r>
          </a:p>
        </p:txBody>
      </p:sp>
      <p:sp>
        <p:nvSpPr>
          <p:cNvPr id="99" name="Text Box 49"/>
          <p:cNvSpPr txBox="1">
            <a:spLocks noChangeArrowheads="1"/>
          </p:cNvSpPr>
          <p:nvPr/>
        </p:nvSpPr>
        <p:spPr bwMode="auto">
          <a:xfrm>
            <a:off x="591671" y="948391"/>
            <a:ext cx="1074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200" dirty="0">
                <a:latin typeface="Calibri" pitchFamily="34" charset="0"/>
              </a:rPr>
              <a:t>Современные текстовые процессоры снабжены средствами проверки правописания. </a:t>
            </a:r>
          </a:p>
        </p:txBody>
      </p:sp>
      <p:graphicFrame>
        <p:nvGraphicFramePr>
          <p:cNvPr id="100" name="Object 5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10462" y="1308754"/>
          <a:ext cx="2855913" cy="687387"/>
        </p:xfrm>
        <a:graphic>
          <a:graphicData uri="http://schemas.openxmlformats.org/presentationml/2006/ole">
            <p:oleObj spid="_x0000_s16387" name="Объект упаковщика для оболочки" showAsIcon="1" r:id="rId5" imgW="2855520" imgH="686880" progId="Package">
              <p:embed/>
            </p:oleObj>
          </a:graphicData>
        </a:graphic>
      </p:graphicFrame>
      <p:sp>
        <p:nvSpPr>
          <p:cNvPr id="101" name="Text Box 51"/>
          <p:cNvSpPr txBox="1">
            <a:spLocks noChangeArrowheads="1"/>
          </p:cNvSpPr>
          <p:nvPr/>
        </p:nvSpPr>
        <p:spPr bwMode="auto">
          <a:xfrm>
            <a:off x="618564" y="1899210"/>
            <a:ext cx="108383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200" dirty="0">
                <a:latin typeface="Calibri" pitchFamily="34" charset="0"/>
              </a:rPr>
              <a:t>Всё многообразие ошибок, допускаемых при вводе текста, может быть сведено к трём типам: лишний символ, пропущенный символ и ошибочный символ.</a:t>
            </a:r>
          </a:p>
        </p:txBody>
      </p:sp>
      <p:graphicFrame>
        <p:nvGraphicFramePr>
          <p:cNvPr id="102" name="Group 52"/>
          <p:cNvGraphicFramePr>
            <a:graphicFrameLocks noGrp="1"/>
          </p:cNvGraphicFramePr>
          <p:nvPr/>
        </p:nvGraphicFramePr>
        <p:xfrm>
          <a:off x="2047163" y="2934269"/>
          <a:ext cx="8393373" cy="34812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98339"/>
                <a:gridCol w="6395034"/>
              </a:tblGrid>
              <a:tr h="487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Типы ошибок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Способы устранения ошибок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8602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Лишний символ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Установить курсор перед лишним символом.</a:t>
                      </a:r>
                    </a:p>
                    <a:p>
                      <a:pPr marL="265113" marR="0" lvl="0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Нажать кнопку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Delete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8602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Пропущенный символ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Установить курсор на место вставки символа</a:t>
                      </a:r>
                    </a:p>
                    <a:p>
                      <a:pPr marL="265113" marR="0" lvl="0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Нажать клавишу с нужным символом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1273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Неверный символ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Установить курсор перед ошибочным символом</a:t>
                      </a:r>
                    </a:p>
                    <a:p>
                      <a:pPr marL="265113" marR="0" lvl="0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Нажать клавишу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Delete</a:t>
                      </a:r>
                    </a:p>
                    <a:p>
                      <a:pPr marL="265113" marR="0" lvl="0" indent="-2651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Нажать клавишу с верным символом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0"/>
                            </p:stCondLst>
                            <p:childTnLst>
                              <p:par>
                                <p:cTn id="2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00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0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0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0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0" grpId="1"/>
      <p:bldP spid="71" grpId="0"/>
      <p:bldP spid="71" grpId="1"/>
      <p:bldP spid="72" grpId="0"/>
      <p:bldP spid="72" grpId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/>
      <p:bldP spid="80" grpId="1"/>
      <p:bldP spid="81" grpId="0"/>
      <p:bldP spid="81" grpId="1"/>
      <p:bldP spid="82" grpId="0" animBg="1"/>
      <p:bldP spid="82" grpId="1" animBg="1"/>
      <p:bldP spid="83" grpId="0"/>
      <p:bldP spid="83" grpId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/>
      <p:bldP spid="87" grpId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8" grpId="0" animBg="1"/>
      <p:bldP spid="98" grpId="1" animBg="1"/>
      <p:bldP spid="99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825</Words>
  <Application>Microsoft Office PowerPoint</Application>
  <PresentationFormat>Произвольный</PresentationFormat>
  <Paragraphs>230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Объект упаковщика для оболочки</vt:lpstr>
      <vt:lpstr>Что такое «текстовый документ»?</vt:lpstr>
      <vt:lpstr>Слайд 2</vt:lpstr>
      <vt:lpstr>СОЗДАНИЕ ТЕКСТОВЫХ ДОКУМЕНТОВ НА КОМПЬЮТЕРЕ</vt:lpstr>
      <vt:lpstr>Набор (ввод) текста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lenovo</cp:lastModifiedBy>
  <cp:revision>35</cp:revision>
  <dcterms:created xsi:type="dcterms:W3CDTF">2020-05-19T06:59:22Z</dcterms:created>
  <dcterms:modified xsi:type="dcterms:W3CDTF">2022-02-20T15:30:15Z</dcterms:modified>
</cp:coreProperties>
</file>