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9" r:id="rId12"/>
    <p:sldId id="266" r:id="rId13"/>
    <p:sldId id="267" r:id="rId14"/>
    <p:sldId id="268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182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429064" y="3337560"/>
            <a:ext cx="6480048" cy="2301240"/>
          </a:xfrm>
        </p:spPr>
        <p:txBody>
          <a:bodyPr rIns="45720" anchor="t"/>
          <a:lstStyle>
            <a:lvl1pPr algn="r">
              <a:defRPr lang="en-US" b="1" cap="all" baseline="0" dirty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433050" y="1544812"/>
            <a:ext cx="6480048" cy="1752600"/>
          </a:xfrm>
        </p:spPr>
        <p:txBody>
          <a:bodyPr tIns="0" rIns="45720" bIns="0" anchor="b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B12329-8F2C-45B0-9109-2472D750F3DF}" type="datetimeFigureOut">
              <a:rPr lang="ru-RU" smtClean="0"/>
              <a:t>20.11.2017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870E0A-F110-4033-93E2-81F4EAF2B13E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B12329-8F2C-45B0-9109-2472D750F3DF}" type="datetimeFigureOut">
              <a:rPr lang="ru-RU" smtClean="0"/>
              <a:t>20.11.2017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870E0A-F110-4033-93E2-81F4EAF2B13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B12329-8F2C-45B0-9109-2472D750F3DF}" type="datetimeFigureOut">
              <a:rPr lang="ru-RU" smtClean="0"/>
              <a:t>20.11.2017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870E0A-F110-4033-93E2-81F4EAF2B13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B12329-8F2C-45B0-9109-2472D750F3DF}" type="datetimeFigureOut">
              <a:rPr lang="ru-RU" smtClean="0"/>
              <a:t>20.11.2017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870E0A-F110-4033-93E2-81F4EAF2B13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83837"/>
            <a:ext cx="6629400" cy="1826363"/>
          </a:xfrm>
        </p:spPr>
        <p:txBody>
          <a:bodyPr tIns="0" bIns="0" anchor="t"/>
          <a:lstStyle>
            <a:lvl1pPr algn="l">
              <a:buNone/>
              <a:defRPr sz="4200" b="1" cap="none" baseline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2485800"/>
            <a:ext cx="6629400" cy="1066688"/>
          </a:xfrm>
        </p:spPr>
        <p:txBody>
          <a:bodyPr lIns="45720" tIns="0" rIns="45720" bIns="0" anchor="b"/>
          <a:lstStyle>
            <a:lvl1pPr marL="0" indent="0" algn="l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B12329-8F2C-45B0-9109-2472D750F3DF}" type="datetimeFigureOut">
              <a:rPr lang="ru-RU" smtClean="0"/>
              <a:t>20.11.2017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870E0A-F110-4033-93E2-81F4EAF2B13E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26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B12329-8F2C-45B0-9109-2472D750F3DF}" type="datetimeFigureOut">
              <a:rPr lang="ru-RU" smtClean="0"/>
              <a:t>20.11.2017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870E0A-F110-4033-93E2-81F4EAF2B13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86400"/>
            <a:ext cx="4040188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5486400"/>
            <a:ext cx="4041775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1516912"/>
            <a:ext cx="4040188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1516912"/>
            <a:ext cx="4041775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B12329-8F2C-45B0-9109-2472D750F3DF}" type="datetimeFigureOut">
              <a:rPr lang="ru-RU" smtClean="0"/>
              <a:t>20.11.2017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870E0A-F110-4033-93E2-81F4EAF2B13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7470648" cy="1143000"/>
          </a:xfrm>
        </p:spPr>
        <p:txBody>
          <a:bodyPr anchor="ctr"/>
          <a:lstStyle>
            <a:lvl1pPr algn="l">
              <a:defRPr sz="460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B12329-8F2C-45B0-9109-2472D750F3DF}" type="datetimeFigureOut">
              <a:rPr lang="ru-RU" smtClean="0"/>
              <a:t>20.11.2017</a:t>
            </a:fld>
            <a:endParaRPr lang="ru-RU"/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4870E0A-F110-4033-93E2-81F4EAF2B13E}" type="slidenum">
              <a:rPr lang="ru-RU" smtClean="0"/>
              <a:t>‹#›</a:t>
            </a:fld>
            <a:endParaRPr lang="ru-RU"/>
          </a:p>
        </p:txBody>
      </p:sp>
      <p:sp>
        <p:nvSpPr>
          <p:cNvPr id="9" name="Нижний колонтитул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B12329-8F2C-45B0-9109-2472D750F3DF}" type="datetimeFigureOut">
              <a:rPr lang="ru-RU" smtClean="0"/>
              <a:t>20.11.2017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870E0A-F110-4033-93E2-81F4EAF2B13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85528"/>
            <a:ext cx="3200400" cy="730250"/>
          </a:xfrm>
        </p:spPr>
        <p:txBody>
          <a:bodyPr tIns="0" bIns="0" anchor="t"/>
          <a:lstStyle>
            <a:lvl1pPr algn="l">
              <a:buNone/>
              <a:defRPr sz="1800" b="1">
                <a:solidFill>
                  <a:schemeClr val="accent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214424"/>
            <a:ext cx="2743200" cy="914400"/>
          </a:xfrm>
        </p:spPr>
        <p:txBody>
          <a:bodyPr lIns="45720" tIns="0" rIns="45720" bIns="0" anchor="b"/>
          <a:lstStyle>
            <a:lvl1pPr marL="0" indent="0" algn="l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7086600" cy="3810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B12329-8F2C-45B0-9109-2472D750F3DF}" type="datetimeFigureOut">
              <a:rPr lang="ru-RU" smtClean="0"/>
              <a:t>20.11.2017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156448" y="6422064"/>
            <a:ext cx="762000" cy="365125"/>
          </a:xfrm>
        </p:spPr>
        <p:txBody>
          <a:bodyPr/>
          <a:lstStyle/>
          <a:p>
            <a:fld id="{24870E0A-F110-4033-93E2-81F4EAF2B13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56732" y="1705709"/>
            <a:ext cx="3053868" cy="1253808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065628" y="1019907"/>
            <a:ext cx="4114800" cy="4114800"/>
          </a:xfrm>
          <a:prstGeom prst="ellipse">
            <a:avLst/>
          </a:prstGeom>
          <a:solidFill>
            <a:schemeClr val="bg2">
              <a:shade val="50000"/>
            </a:schemeClr>
          </a:solidFill>
          <a:ln w="50800" cap="flat">
            <a:solidFill>
              <a:schemeClr val="bg2"/>
            </a:solidFill>
            <a:miter lim="800000"/>
          </a:ln>
          <a:effectLst>
            <a:outerShdw blurRad="152000" dist="345000" dir="5400000" sx="-80000" sy="-18000" rotWithShape="0">
              <a:srgbClr val="000000">
                <a:alpha val="25000"/>
              </a:srgbClr>
            </a:outerShdw>
          </a:effectLst>
          <a:scene3d>
            <a:camera prst="orthographicFront"/>
            <a:lightRig rig="contrasting" dir="t">
              <a:rot lat="0" lon="0" rev="2400000"/>
            </a:lightRig>
          </a:scene3d>
          <a:sp3d contourW="7620">
            <a:bevelT w="63500" h="63500"/>
            <a:contourClr>
              <a:schemeClr val="bg2">
                <a:shade val="50000"/>
              </a:schemeClr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556734" y="2998765"/>
            <a:ext cx="3053866" cy="2663482"/>
          </a:xfrm>
        </p:spPr>
        <p:txBody>
          <a:bodyPr lIns="45720" rIns="45720"/>
          <a:lstStyle>
            <a:lvl1pPr marL="0" indent="0">
              <a:buFontTx/>
              <a:buNone/>
              <a:defRPr sz="12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422064"/>
            <a:ext cx="2133600" cy="365125"/>
          </a:xfrm>
        </p:spPr>
        <p:txBody>
          <a:bodyPr/>
          <a:lstStyle/>
          <a:p>
            <a:fld id="{C5B12329-8F2C-45B0-9109-2472D750F3DF}" type="datetimeFigureOut">
              <a:rPr lang="ru-RU" smtClean="0"/>
              <a:t>20.11.2017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870E0A-F110-4033-93E2-81F4EAF2B13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олилиния 11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олилиния 15"/>
          <p:cNvSpPr>
            <a:spLocks/>
          </p:cNvSpPr>
          <p:nvPr/>
        </p:nvSpPr>
        <p:spPr bwMode="auto">
          <a:xfrm>
            <a:off x="7315200" y="0"/>
            <a:ext cx="1828800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2082" y="1734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422064"/>
            <a:ext cx="2133600" cy="365125"/>
          </a:xfrm>
          <a:prstGeom prst="rect">
            <a:avLst/>
          </a:prstGeom>
        </p:spPr>
        <p:txBody>
          <a:bodyPr vert="horz" bIns="0" anchor="b"/>
          <a:lstStyle>
            <a:lvl1pPr algn="l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C5B12329-8F2C-45B0-9109-2472D750F3DF}" type="datetimeFigureOut">
              <a:rPr lang="ru-RU" smtClean="0"/>
              <a:t>20.11.2017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3124200" y="6422064"/>
            <a:ext cx="2895600" cy="365125"/>
          </a:xfrm>
          <a:prstGeom prst="rect">
            <a:avLst/>
          </a:prstGeom>
        </p:spPr>
        <p:txBody>
          <a:bodyPr vert="horz" lIns="0" rIns="0" bIns="0" anchor="b"/>
          <a:lstStyle>
            <a:lvl1pPr algn="ct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153400" y="6422064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24870E0A-F110-4033-93E2-81F4EAF2B13E}" type="slidenum">
              <a:rPr lang="ru-RU" smtClean="0"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4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20624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22376" indent="-274320" algn="l" rtl="0" eaLnBrk="1" latinLnBrk="0" hangingPunct="1">
        <a:spcBef>
          <a:spcPct val="20000"/>
        </a:spcBef>
        <a:buClr>
          <a:schemeClr val="accent1"/>
        </a:buClr>
        <a:buSzPct val="90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56032" algn="l" rtl="0" eaLnBrk="1" latinLnBrk="0" hangingPunct="1">
        <a:spcBef>
          <a:spcPct val="20000"/>
        </a:spcBef>
        <a:buClr>
          <a:schemeClr val="accent2"/>
        </a:buClr>
        <a:buSzPct val="85000"/>
        <a:buFont typeface="Arial"/>
        <a:buChar char="○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37744" algn="l" rtl="0" eaLnBrk="1" latinLnBrk="0" hangingPunct="1">
        <a:spcBef>
          <a:spcPct val="20000"/>
        </a:spcBef>
        <a:buClr>
          <a:schemeClr val="accent3"/>
        </a:buClr>
        <a:buSzPct val="9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90472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Arial"/>
        <a:buChar char="-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0784" indent="-182880" algn="l" rtl="0" eaLnBrk="1" latinLnBrk="0" hangingPunct="1">
        <a:spcBef>
          <a:spcPct val="20000"/>
        </a:spcBef>
        <a:buClr>
          <a:schemeClr val="accent5"/>
        </a:buClr>
        <a:buFont typeface="Arial"/>
        <a:buChar char="-"/>
        <a:defRPr kumimoji="0" sz="20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Arial"/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39696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▪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31720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hyperlink" Target="https://nauchforum.ru/archive/MNF_social/1(41).pdf" TargetMode="Externa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95536" y="1628800"/>
            <a:ext cx="6480048" cy="2301240"/>
          </a:xfrm>
        </p:spPr>
        <p:txBody>
          <a:bodyPr>
            <a:noAutofit/>
          </a:bodyPr>
          <a:lstStyle/>
          <a:p>
            <a:pPr algn="ctr"/>
            <a:r>
              <a:rPr lang="ru-RU" sz="4000" dirty="0"/>
              <a:t>Занятость населения и значение прогнозов в регулировании безработицы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647968" y="5105400"/>
            <a:ext cx="6480048" cy="1752600"/>
          </a:xfrm>
        </p:spPr>
        <p:txBody>
          <a:bodyPr/>
          <a:lstStyle/>
          <a:p>
            <a:r>
              <a:rPr lang="ru-RU" dirty="0" smtClean="0"/>
              <a:t>Работу выполнил: </a:t>
            </a:r>
            <a:r>
              <a:rPr lang="ru-RU" dirty="0"/>
              <a:t>студент группы УАВД (б) - 61</a:t>
            </a:r>
          </a:p>
          <a:p>
            <a:r>
              <a:rPr lang="ru-RU" dirty="0"/>
              <a:t>Гаврилов Данил Романович</a:t>
            </a:r>
          </a:p>
          <a:p>
            <a:r>
              <a:rPr lang="ru-RU" dirty="0"/>
              <a:t>Проверила преподаватель:</a:t>
            </a:r>
          </a:p>
          <a:p>
            <a:r>
              <a:rPr lang="ru-RU" dirty="0"/>
              <a:t>Коношко Лариса Викторовна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290688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/>
              <a:t>Значение прогнозов в регулировании безработицы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23528" y="1600200"/>
            <a:ext cx="8640960" cy="5141168"/>
          </a:xfrm>
        </p:spPr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ru-RU" dirty="0" smtClean="0"/>
              <a:t>Они </a:t>
            </a:r>
            <a:r>
              <a:rPr lang="ru-RU" dirty="0"/>
              <a:t>определяют цели, поставленные государством перед экономикой, и возможные пути их </a:t>
            </a:r>
            <a:r>
              <a:rPr lang="ru-RU" dirty="0" smtClean="0"/>
              <a:t>достижения;</a:t>
            </a:r>
          </a:p>
          <a:p>
            <a:pPr>
              <a:buFont typeface="Wingdings" pitchFamily="2" charset="2"/>
              <a:buChar char="Ø"/>
            </a:pPr>
            <a:r>
              <a:rPr lang="ru-RU" dirty="0"/>
              <a:t>н</a:t>
            </a:r>
            <a:r>
              <a:rPr lang="ru-RU" dirty="0" smtClean="0"/>
              <a:t>аправляют государственную политику на: </a:t>
            </a:r>
          </a:p>
          <a:p>
            <a:pPr marL="550926" indent="-514350">
              <a:buFont typeface="+mj-lt"/>
              <a:buAutoNum type="arabicParenR"/>
            </a:pPr>
            <a:r>
              <a:rPr lang="ru-RU" dirty="0"/>
              <a:t>обеспечение рациональной структуры </a:t>
            </a:r>
            <a:r>
              <a:rPr lang="ru-RU" dirty="0" smtClean="0"/>
              <a:t>занятости; </a:t>
            </a:r>
          </a:p>
          <a:p>
            <a:pPr marL="550926" indent="-514350">
              <a:buFont typeface="+mj-lt"/>
              <a:buAutoNum type="arabicParenR"/>
            </a:pPr>
            <a:r>
              <a:rPr lang="ru-RU" dirty="0" smtClean="0"/>
              <a:t>достижение </a:t>
            </a:r>
            <a:r>
              <a:rPr lang="ru-RU" dirty="0"/>
              <a:t>сбалансированности рабочей силы и рабочих </a:t>
            </a:r>
            <a:r>
              <a:rPr lang="ru-RU" dirty="0" smtClean="0"/>
              <a:t>мест</a:t>
            </a:r>
            <a:r>
              <a:rPr lang="ru-RU" dirty="0"/>
              <a:t>;</a:t>
            </a:r>
            <a:endParaRPr lang="ru-RU" dirty="0" smtClean="0"/>
          </a:p>
          <a:p>
            <a:pPr marL="550926" indent="-514350">
              <a:buFont typeface="+mj-lt"/>
              <a:buAutoNum type="arabicParenR"/>
            </a:pPr>
            <a:r>
              <a:rPr lang="ru-RU" dirty="0" smtClean="0"/>
              <a:t>предупреждение </a:t>
            </a:r>
            <a:r>
              <a:rPr lang="ru-RU" dirty="0"/>
              <a:t>массовой </a:t>
            </a:r>
            <a:r>
              <a:rPr lang="ru-RU" dirty="0" smtClean="0"/>
              <a:t>безработицы и др.</a:t>
            </a: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6804248" y="6021288"/>
            <a:ext cx="21602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400" dirty="0" smtClean="0"/>
              <a:t>Слайд 9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9903546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363272" cy="1143000"/>
          </a:xfrm>
        </p:spPr>
        <p:txBody>
          <a:bodyPr>
            <a:noAutofit/>
          </a:bodyPr>
          <a:lstStyle/>
          <a:p>
            <a:pPr algn="ctr"/>
            <a:r>
              <a:rPr lang="ru-RU" sz="3600" dirty="0"/>
              <a:t>Задачи программ социально-экономического развития и программ содействия занятости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7544" y="1844824"/>
            <a:ext cx="7992888" cy="4392488"/>
          </a:xfrm>
        </p:spPr>
        <p:txBody>
          <a:bodyPr>
            <a:normAutofit/>
          </a:bodyPr>
          <a:lstStyle/>
          <a:p>
            <a:pPr marL="550926" indent="-514350">
              <a:buFont typeface="+mj-lt"/>
              <a:buAutoNum type="arabicParenR"/>
            </a:pPr>
            <a:r>
              <a:rPr lang="ru-RU" dirty="0" smtClean="0"/>
              <a:t>Повышение </a:t>
            </a:r>
            <a:r>
              <a:rPr lang="ru-RU" dirty="0"/>
              <a:t>спроса на рабочую силу;</a:t>
            </a:r>
          </a:p>
          <a:p>
            <a:pPr marL="550926" indent="-514350">
              <a:buFont typeface="+mj-lt"/>
              <a:buAutoNum type="arabicParenR"/>
            </a:pPr>
            <a:r>
              <a:rPr lang="ru-RU" dirty="0" smtClean="0"/>
              <a:t>значительное </a:t>
            </a:r>
            <a:r>
              <a:rPr lang="ru-RU" dirty="0"/>
              <a:t>повышение роли малых и средних предприятий в создании новых рабочих мест как важнейшей предпосылки трудоустройства потерявших </a:t>
            </a:r>
            <a:r>
              <a:rPr lang="ru-RU" dirty="0" smtClean="0"/>
              <a:t>работу;</a:t>
            </a:r>
            <a:endParaRPr lang="ru-RU" dirty="0"/>
          </a:p>
          <a:p>
            <a:pPr marL="550926" indent="-514350">
              <a:buFont typeface="+mj-lt"/>
              <a:buAutoNum type="arabicParenR"/>
            </a:pPr>
            <a:r>
              <a:rPr lang="ru-RU" dirty="0" smtClean="0"/>
              <a:t>повышение </a:t>
            </a:r>
            <a:r>
              <a:rPr lang="ru-RU" dirty="0"/>
              <a:t>экономически и социально значимой роли квалифицированных работников.</a:t>
            </a:r>
          </a:p>
          <a:p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7236296" y="6093296"/>
            <a:ext cx="17281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400" dirty="0" smtClean="0"/>
              <a:t>Слайд 10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6725126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3600" dirty="0" smtClean="0"/>
              <a:t>Программа преодоления безработицы РФ на федеральном уровне</a:t>
            </a:r>
            <a:endParaRPr lang="ru-RU" sz="3600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23528" y="1600200"/>
            <a:ext cx="8424936" cy="4997152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Ø"/>
            </a:pPr>
            <a:r>
              <a:rPr lang="ru-RU" dirty="0"/>
              <a:t>П</a:t>
            </a:r>
            <a:r>
              <a:rPr lang="ru-RU" dirty="0" smtClean="0"/>
              <a:t>роведение </a:t>
            </a:r>
            <a:r>
              <a:rPr lang="ru-RU" dirty="0"/>
              <a:t>сбалансированной инвестиционной и налоговой </a:t>
            </a:r>
            <a:r>
              <a:rPr lang="ru-RU" dirty="0" smtClean="0"/>
              <a:t>политики;</a:t>
            </a:r>
          </a:p>
          <a:p>
            <a:pPr>
              <a:buFont typeface="Wingdings" pitchFamily="2" charset="2"/>
              <a:buChar char="Ø"/>
            </a:pPr>
            <a:r>
              <a:rPr lang="ru-RU" dirty="0" smtClean="0"/>
              <a:t>разработка </a:t>
            </a:r>
            <a:r>
              <a:rPr lang="ru-RU" dirty="0"/>
              <a:t>на основе прогнозов социально-экономического развития генеральной схемы создания рабочих </a:t>
            </a:r>
            <a:r>
              <a:rPr lang="ru-RU" dirty="0" smtClean="0"/>
              <a:t>мест;</a:t>
            </a:r>
          </a:p>
          <a:p>
            <a:pPr>
              <a:buFont typeface="Wingdings" pitchFamily="2" charset="2"/>
              <a:buChar char="Ø"/>
            </a:pPr>
            <a:r>
              <a:rPr lang="ru-RU" dirty="0" smtClean="0"/>
              <a:t>введение </a:t>
            </a:r>
            <a:r>
              <a:rPr lang="ru-RU" dirty="0"/>
              <a:t>системы стимулирования предпринимательства, малого и среднего бизнеса, индивидуальной трудовой деятельности прежде всего в регионах с критической ситуацией на рынке </a:t>
            </a:r>
            <a:r>
              <a:rPr lang="ru-RU" dirty="0" smtClean="0"/>
              <a:t>труда и др.</a:t>
            </a: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7236296" y="6093296"/>
            <a:ext cx="16561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Слайд 11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14867765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91264" cy="1282154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/>
              <a:t>Программа преодоления безработицы РФ для Западно-Сибирского, Восточно-Сибирского и Дальневосточного регионов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23528" y="1772816"/>
            <a:ext cx="7920880" cy="4608512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Ø"/>
            </a:pPr>
            <a:r>
              <a:rPr lang="ru-RU" dirty="0"/>
              <a:t>О</a:t>
            </a:r>
            <a:r>
              <a:rPr lang="ru-RU" dirty="0" smtClean="0"/>
              <a:t>ценка </a:t>
            </a:r>
            <a:r>
              <a:rPr lang="ru-RU" dirty="0"/>
              <a:t>перспектив занятости в базовых отраслях регионов; поддержка диверсификации производства на основе более полного использования богатых ресурсов регионов;</a:t>
            </a:r>
          </a:p>
          <a:p>
            <a:pPr>
              <a:buFont typeface="Wingdings" pitchFamily="2" charset="2"/>
              <a:buChar char="Ø"/>
            </a:pPr>
            <a:r>
              <a:rPr lang="ru-RU" dirty="0" smtClean="0"/>
              <a:t>поддержка </a:t>
            </a:r>
            <a:r>
              <a:rPr lang="ru-RU" dirty="0"/>
              <a:t>традиционных видов занятости коренного населения</a:t>
            </a:r>
            <a:r>
              <a:rPr lang="ru-RU" dirty="0" smtClean="0"/>
              <a:t>;</a:t>
            </a:r>
          </a:p>
          <a:p>
            <a:pPr>
              <a:buFont typeface="Wingdings" pitchFamily="2" charset="2"/>
              <a:buChar char="Ø"/>
            </a:pPr>
            <a:r>
              <a:rPr lang="ru-RU" dirty="0" smtClean="0"/>
              <a:t>образовательное </a:t>
            </a:r>
            <a:r>
              <a:rPr lang="ru-RU" dirty="0"/>
              <a:t>и финансовое содействие развитию самозанятости и мелкому </a:t>
            </a:r>
            <a:r>
              <a:rPr lang="ru-RU" dirty="0" smtClean="0"/>
              <a:t>бизнесу и др.</a:t>
            </a:r>
            <a:endParaRPr lang="ru-RU" dirty="0"/>
          </a:p>
          <a:p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7236296" y="6165304"/>
            <a:ext cx="17281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400" dirty="0" smtClean="0"/>
              <a:t>Слайд 12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1815207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548680"/>
            <a:ext cx="7467600" cy="1143000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/>
              <a:t>Данные по уровню занятости населения  на начало прогнозирования. (по данным Федеральной службы государственной статистики) </a:t>
            </a: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95206340"/>
              </p:ext>
            </p:extLst>
          </p:nvPr>
        </p:nvGraphicFramePr>
        <p:xfrm>
          <a:off x="179513" y="2204865"/>
          <a:ext cx="8784975" cy="4032449"/>
        </p:xfrm>
        <a:graphic>
          <a:graphicData uri="http://schemas.openxmlformats.org/drawingml/2006/table">
            <a:tbl>
              <a:tblPr firstRow="1" firstCol="1" bandRow="1">
                <a:tableStyleId>{00A15C55-8517-42AA-B614-E9B94910E393}</a:tableStyleId>
              </a:tblPr>
              <a:tblGrid>
                <a:gridCol w="3702757"/>
                <a:gridCol w="2490651"/>
                <a:gridCol w="2591567"/>
              </a:tblGrid>
              <a:tr h="651161"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Уровень занятости населения в РФ и в Хабаровском крае за 2011-2016 гг.</a:t>
                      </a:r>
                      <a:endParaRPr lang="ru-RU" sz="24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99050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Уровень занятости населения по годам</a:t>
                      </a:r>
                      <a:endParaRPr lang="ru-RU" sz="24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</a:rPr>
                        <a:t>                                            в </a:t>
                      </a:r>
                      <a:r>
                        <a:rPr lang="ru-RU" sz="1800" dirty="0">
                          <a:effectLst/>
                        </a:rPr>
                        <a:t>России</a:t>
                      </a:r>
                      <a:endParaRPr lang="ru-RU" sz="24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в Хабаровском крае</a:t>
                      </a:r>
                      <a:endParaRPr lang="ru-RU" sz="24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</a:tr>
              <a:tr h="39846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2011</a:t>
                      </a:r>
                      <a:endParaRPr lang="ru-RU" sz="24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63,9</a:t>
                      </a:r>
                      <a:endParaRPr lang="ru-RU" sz="24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65,2</a:t>
                      </a:r>
                      <a:endParaRPr lang="ru-RU" sz="24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</a:tr>
              <a:tr h="39846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2012</a:t>
                      </a:r>
                      <a:endParaRPr lang="ru-RU" sz="24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64,9</a:t>
                      </a:r>
                      <a:endParaRPr lang="ru-RU" sz="24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65,4</a:t>
                      </a:r>
                      <a:endParaRPr lang="ru-RU" sz="24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</a:tr>
              <a:tr h="39846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2013</a:t>
                      </a:r>
                      <a:endParaRPr lang="ru-RU" sz="24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64,8</a:t>
                      </a:r>
                      <a:endParaRPr lang="ru-RU" sz="24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66</a:t>
                      </a:r>
                      <a:endParaRPr lang="ru-RU" sz="24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</a:tr>
              <a:tr h="39846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2014</a:t>
                      </a:r>
                      <a:endParaRPr lang="ru-RU" sz="24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65,3</a:t>
                      </a:r>
                      <a:endParaRPr lang="ru-RU" sz="24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66,3</a:t>
                      </a:r>
                      <a:endParaRPr lang="ru-RU" sz="24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</a:tr>
              <a:tr h="39846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2015</a:t>
                      </a:r>
                      <a:endParaRPr lang="ru-RU" sz="24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65,3</a:t>
                      </a:r>
                      <a:endParaRPr lang="ru-RU" sz="24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65,9</a:t>
                      </a:r>
                      <a:endParaRPr lang="ru-RU" sz="24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</a:tr>
              <a:tr h="39846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2016</a:t>
                      </a:r>
                      <a:endParaRPr lang="ru-RU" sz="24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65,7</a:t>
                      </a:r>
                      <a:endParaRPr lang="ru-RU" sz="24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67,4</a:t>
                      </a:r>
                      <a:endParaRPr lang="ru-RU" sz="24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7380312" y="6339045"/>
            <a:ext cx="16561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400" dirty="0" smtClean="0"/>
              <a:t>Слайд 13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35642809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7467600" cy="1080120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/>
              <a:t>Данные уровню занятости населения после проведения прогноза.</a:t>
            </a: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36885364"/>
              </p:ext>
            </p:extLst>
          </p:nvPr>
        </p:nvGraphicFramePr>
        <p:xfrm>
          <a:off x="179512" y="1196754"/>
          <a:ext cx="8784976" cy="4968550"/>
        </p:xfrm>
        <a:graphic>
          <a:graphicData uri="http://schemas.openxmlformats.org/drawingml/2006/table">
            <a:tbl>
              <a:tblPr firstRow="1" firstCol="1" bandRow="1">
                <a:tableStyleId>{00A15C55-8517-42AA-B614-E9B94910E393}</a:tableStyleId>
              </a:tblPr>
              <a:tblGrid>
                <a:gridCol w="5053322"/>
                <a:gridCol w="1140282"/>
                <a:gridCol w="2591372"/>
              </a:tblGrid>
              <a:tr h="584459"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Уровень занятости населения в РФ и в Хабаровском крае за 2011-2019 гг.</a:t>
                      </a:r>
                      <a:endParaRPr lang="ru-RU" sz="24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58445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Уровень занятости населения по годам</a:t>
                      </a:r>
                      <a:endParaRPr lang="ru-RU" sz="24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в России</a:t>
                      </a:r>
                      <a:endParaRPr lang="ru-RU" sz="24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в Хабаровском крае</a:t>
                      </a:r>
                      <a:endParaRPr lang="ru-RU" sz="24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39817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2011</a:t>
                      </a:r>
                      <a:endParaRPr lang="ru-RU" sz="24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63,9</a:t>
                      </a:r>
                      <a:endParaRPr lang="ru-RU" sz="24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65,2</a:t>
                      </a:r>
                      <a:endParaRPr lang="ru-RU" sz="24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39817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2012</a:t>
                      </a:r>
                      <a:endParaRPr lang="ru-RU" sz="24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64,9</a:t>
                      </a:r>
                      <a:endParaRPr lang="ru-RU" sz="24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65,4</a:t>
                      </a:r>
                      <a:endParaRPr lang="ru-RU" sz="24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39817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2013</a:t>
                      </a:r>
                      <a:endParaRPr lang="ru-RU" sz="24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64,8</a:t>
                      </a:r>
                      <a:endParaRPr lang="ru-RU" sz="24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66</a:t>
                      </a:r>
                      <a:endParaRPr lang="ru-RU" sz="24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39817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2014</a:t>
                      </a:r>
                      <a:endParaRPr lang="ru-RU" sz="24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65,3</a:t>
                      </a:r>
                      <a:endParaRPr lang="ru-RU" sz="24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66,3</a:t>
                      </a:r>
                      <a:endParaRPr lang="ru-RU" sz="24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39817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2015</a:t>
                      </a:r>
                      <a:endParaRPr lang="ru-RU" sz="24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65,3</a:t>
                      </a:r>
                      <a:endParaRPr lang="ru-RU" sz="24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65,9</a:t>
                      </a:r>
                      <a:endParaRPr lang="ru-RU" sz="24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39817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2016</a:t>
                      </a:r>
                      <a:endParaRPr lang="ru-RU" sz="24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65,7</a:t>
                      </a:r>
                      <a:endParaRPr lang="ru-RU" sz="24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67,4</a:t>
                      </a:r>
                      <a:endParaRPr lang="ru-RU" sz="24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39817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2017</a:t>
                      </a:r>
                      <a:endParaRPr lang="ru-RU" sz="24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76,4</a:t>
                      </a:r>
                      <a:endParaRPr lang="ru-RU" sz="24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78,4</a:t>
                      </a:r>
                      <a:endParaRPr lang="ru-RU" sz="24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39817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2018</a:t>
                      </a:r>
                      <a:endParaRPr lang="ru-RU" sz="24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76,7</a:t>
                      </a:r>
                      <a:endParaRPr lang="ru-RU" sz="24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78,5</a:t>
                      </a:r>
                      <a:endParaRPr lang="ru-RU" sz="24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61420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2019</a:t>
                      </a:r>
                      <a:endParaRPr lang="ru-RU" sz="24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79,9</a:t>
                      </a:r>
                      <a:endParaRPr lang="ru-RU" sz="24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81,8</a:t>
                      </a:r>
                      <a:endParaRPr lang="ru-RU" sz="24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7092280" y="6294511"/>
            <a:ext cx="18722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400" dirty="0" smtClean="0"/>
              <a:t>Слайд14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8623540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Графическое отражение</a:t>
            </a:r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628800"/>
            <a:ext cx="7560840" cy="45448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7020272" y="6309320"/>
            <a:ext cx="18722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400" dirty="0" smtClean="0"/>
              <a:t>Слайд 15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40381145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3200" b="1" dirty="0"/>
              <a:t>Данные по уровню безработицы населения  на начало прогнозирования</a:t>
            </a: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06544146"/>
              </p:ext>
            </p:extLst>
          </p:nvPr>
        </p:nvGraphicFramePr>
        <p:xfrm>
          <a:off x="395536" y="1988840"/>
          <a:ext cx="8280920" cy="4032446"/>
        </p:xfrm>
        <a:graphic>
          <a:graphicData uri="http://schemas.openxmlformats.org/drawingml/2006/table">
            <a:tbl>
              <a:tblPr firstRow="1" firstCol="1" bandRow="1">
                <a:tableStyleId>{00A15C55-8517-42AA-B614-E9B94910E393}</a:tableStyleId>
              </a:tblPr>
              <a:tblGrid>
                <a:gridCol w="4932108"/>
                <a:gridCol w="1023473"/>
                <a:gridCol w="2325339"/>
              </a:tblGrid>
              <a:tr h="792292"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Уровень безработицы населения в РФ и в Хабаровском крае за 2011-2016 гг.</a:t>
                      </a:r>
                      <a:endParaRPr lang="ru-RU" sz="24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79229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Уровень безработицы населения по годам</a:t>
                      </a:r>
                      <a:endParaRPr lang="ru-RU" sz="24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в России</a:t>
                      </a:r>
                      <a:endParaRPr lang="ru-RU" sz="24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в Хабаровском крае</a:t>
                      </a:r>
                      <a:endParaRPr lang="ru-RU" sz="24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40797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2011</a:t>
                      </a:r>
                      <a:endParaRPr lang="ru-RU" sz="24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6,5</a:t>
                      </a:r>
                      <a:endParaRPr lang="ru-RU" sz="24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6,6</a:t>
                      </a:r>
                      <a:endParaRPr lang="ru-RU" sz="24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40797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2012</a:t>
                      </a:r>
                      <a:endParaRPr lang="ru-RU" sz="24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5,5</a:t>
                      </a:r>
                      <a:endParaRPr lang="ru-RU" sz="24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6,4</a:t>
                      </a:r>
                      <a:endParaRPr lang="ru-RU" sz="24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40797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2013</a:t>
                      </a:r>
                      <a:endParaRPr lang="ru-RU" sz="24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5,5</a:t>
                      </a:r>
                      <a:endParaRPr lang="ru-RU" sz="24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5,7</a:t>
                      </a:r>
                      <a:endParaRPr lang="ru-RU" sz="24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40797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2014</a:t>
                      </a:r>
                      <a:endParaRPr lang="ru-RU" sz="24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5,2</a:t>
                      </a:r>
                      <a:endParaRPr lang="ru-RU" sz="24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5,9</a:t>
                      </a:r>
                      <a:endParaRPr lang="ru-RU" sz="24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40797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2015</a:t>
                      </a:r>
                      <a:endParaRPr lang="ru-RU" sz="24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5,6</a:t>
                      </a:r>
                      <a:endParaRPr lang="ru-RU" sz="24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5,3</a:t>
                      </a:r>
                      <a:endParaRPr lang="ru-RU" sz="24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40797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2016</a:t>
                      </a:r>
                      <a:endParaRPr lang="ru-RU" sz="24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5,5</a:t>
                      </a:r>
                      <a:endParaRPr lang="ru-RU" sz="24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5</a:t>
                      </a:r>
                      <a:endParaRPr lang="ru-RU" sz="24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7164288" y="6309320"/>
            <a:ext cx="1800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400" dirty="0" smtClean="0"/>
              <a:t>Слайд 16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19589438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3200" b="1" dirty="0"/>
              <a:t>Данные уровню безработицы населения после проведения прогноза.</a:t>
            </a: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44636035"/>
              </p:ext>
            </p:extLst>
          </p:nvPr>
        </p:nvGraphicFramePr>
        <p:xfrm>
          <a:off x="251520" y="1556788"/>
          <a:ext cx="8784977" cy="4680524"/>
        </p:xfrm>
        <a:graphic>
          <a:graphicData uri="http://schemas.openxmlformats.org/drawingml/2006/table">
            <a:tbl>
              <a:tblPr firstRow="1" firstCol="1" bandRow="1">
                <a:tableStyleId>{00A15C55-8517-42AA-B614-E9B94910E393}</a:tableStyleId>
              </a:tblPr>
              <a:tblGrid>
                <a:gridCol w="5232323"/>
                <a:gridCol w="1085772"/>
                <a:gridCol w="2466882"/>
              </a:tblGrid>
              <a:tr h="705493"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Уровень безработицы населения в РФ и в Хабаровском крае за 2011-2019 гг.</a:t>
                      </a:r>
                      <a:endParaRPr lang="ru-RU" sz="24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70549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Уровень безработицы населения по годам</a:t>
                      </a:r>
                      <a:endParaRPr lang="ru-RU" sz="24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в России</a:t>
                      </a:r>
                      <a:endParaRPr lang="ru-RU" sz="24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в Хабаровском крае</a:t>
                      </a:r>
                      <a:endParaRPr lang="ru-RU" sz="24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36328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2011</a:t>
                      </a:r>
                      <a:endParaRPr lang="ru-RU" sz="24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6,5</a:t>
                      </a:r>
                      <a:endParaRPr lang="ru-RU" sz="24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6,6</a:t>
                      </a:r>
                      <a:endParaRPr lang="ru-RU" sz="24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36328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2012</a:t>
                      </a:r>
                      <a:endParaRPr lang="ru-RU" sz="24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5,5</a:t>
                      </a:r>
                      <a:endParaRPr lang="ru-RU" sz="24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6,4</a:t>
                      </a:r>
                      <a:endParaRPr lang="ru-RU" sz="24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36328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2013</a:t>
                      </a:r>
                      <a:endParaRPr lang="ru-RU" sz="24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5,5</a:t>
                      </a:r>
                      <a:endParaRPr lang="ru-RU" sz="24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5,7</a:t>
                      </a:r>
                      <a:endParaRPr lang="ru-RU" sz="24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36328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2014</a:t>
                      </a:r>
                      <a:endParaRPr lang="ru-RU" sz="24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5,2</a:t>
                      </a:r>
                      <a:endParaRPr lang="ru-RU" sz="24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5,9</a:t>
                      </a:r>
                      <a:endParaRPr lang="ru-RU" sz="24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36328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2015</a:t>
                      </a:r>
                      <a:endParaRPr lang="ru-RU" sz="24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5,6</a:t>
                      </a:r>
                      <a:endParaRPr lang="ru-RU" sz="24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5,3</a:t>
                      </a:r>
                      <a:endParaRPr lang="ru-RU" sz="24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36328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2016</a:t>
                      </a:r>
                      <a:endParaRPr lang="ru-RU" sz="24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5,5</a:t>
                      </a:r>
                      <a:endParaRPr lang="ru-RU" sz="24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5</a:t>
                      </a:r>
                      <a:endParaRPr lang="ru-RU" sz="24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36328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2017</a:t>
                      </a:r>
                      <a:endParaRPr lang="ru-RU" sz="24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6,6</a:t>
                      </a:r>
                      <a:endParaRPr lang="ru-RU" sz="24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6,8</a:t>
                      </a:r>
                      <a:endParaRPr lang="ru-RU" sz="24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36328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2018</a:t>
                      </a:r>
                      <a:endParaRPr lang="ru-RU" sz="24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6,3</a:t>
                      </a:r>
                      <a:endParaRPr lang="ru-RU" sz="24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6</a:t>
                      </a:r>
                      <a:endParaRPr lang="ru-RU" sz="24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36328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2019</a:t>
                      </a:r>
                      <a:endParaRPr lang="ru-RU" sz="24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7</a:t>
                      </a:r>
                      <a:endParaRPr lang="ru-RU" sz="24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6,6</a:t>
                      </a:r>
                      <a:endParaRPr lang="ru-RU" sz="24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7308304" y="6453336"/>
            <a:ext cx="17281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400" dirty="0" smtClean="0"/>
              <a:t>Слайд 17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4682604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Графическое отражение</a:t>
            </a: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484784"/>
            <a:ext cx="7323619" cy="44022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7092280" y="6381328"/>
            <a:ext cx="18722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400" dirty="0" smtClean="0"/>
              <a:t>Слайд 18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41052103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420888"/>
            <a:ext cx="8507288" cy="4437112"/>
          </a:xfrm>
        </p:spPr>
        <p:txBody>
          <a:bodyPr>
            <a:normAutofit/>
          </a:bodyPr>
          <a:lstStyle/>
          <a:p>
            <a:pPr marL="493776" indent="-457200">
              <a:buFont typeface="+mj-lt"/>
              <a:buAutoNum type="arabicPeriod"/>
            </a:pPr>
            <a:r>
              <a:rPr lang="ru-RU" sz="2400" dirty="0"/>
              <a:t>Теоретические основы занятости населения	</a:t>
            </a:r>
          </a:p>
          <a:p>
            <a:pPr marL="493776" indent="-457200">
              <a:buFont typeface="+mj-lt"/>
              <a:buAutoNum type="arabicPeriod"/>
            </a:pPr>
            <a:r>
              <a:rPr lang="ru-RU" sz="2400" dirty="0"/>
              <a:t>Экономически активное население. Виды занятости населения</a:t>
            </a:r>
          </a:p>
          <a:p>
            <a:pPr marL="493776" indent="-457200">
              <a:buFont typeface="+mj-lt"/>
              <a:buAutoNum type="arabicPeriod"/>
            </a:pPr>
            <a:r>
              <a:rPr lang="ru-RU" sz="2400" dirty="0" smtClean="0"/>
              <a:t>Понятие </a:t>
            </a:r>
            <a:r>
              <a:rPr lang="ru-RU" sz="2400" dirty="0"/>
              <a:t>безработицы и ее виды.	</a:t>
            </a:r>
          </a:p>
          <a:p>
            <a:pPr marL="493776" indent="-457200">
              <a:buFont typeface="+mj-lt"/>
              <a:buAutoNum type="arabicPeriod"/>
            </a:pPr>
            <a:r>
              <a:rPr lang="ru-RU" sz="2400" dirty="0" smtClean="0"/>
              <a:t>Политика </a:t>
            </a:r>
            <a:r>
              <a:rPr lang="ru-RU" sz="2400" dirty="0"/>
              <a:t>государства в области занятости </a:t>
            </a:r>
            <a:r>
              <a:rPr lang="ru-RU" sz="2400" dirty="0" smtClean="0"/>
              <a:t>населения</a:t>
            </a:r>
          </a:p>
          <a:p>
            <a:pPr marL="493776" indent="-457200">
              <a:buFont typeface="+mj-lt"/>
              <a:buAutoNum type="arabicPeriod"/>
            </a:pPr>
            <a:r>
              <a:rPr lang="ru-RU" sz="2400" dirty="0"/>
              <a:t>Органы содействия </a:t>
            </a:r>
            <a:r>
              <a:rPr lang="ru-RU" sz="2400" dirty="0" smtClean="0"/>
              <a:t>трудоустройству</a:t>
            </a:r>
          </a:p>
          <a:p>
            <a:pPr marL="493776" indent="-457200">
              <a:buFont typeface="+mj-lt"/>
              <a:buAutoNum type="arabicPeriod"/>
            </a:pPr>
            <a:r>
              <a:rPr lang="ru-RU" sz="2400" dirty="0"/>
              <a:t>Значение прогнозов в регулировании </a:t>
            </a:r>
            <a:r>
              <a:rPr lang="ru-RU" sz="2400" dirty="0" smtClean="0"/>
              <a:t>безработицы</a:t>
            </a:r>
          </a:p>
          <a:p>
            <a:pPr marL="493776" indent="-457200">
              <a:buFont typeface="+mj-lt"/>
              <a:buAutoNum type="arabicPeriod"/>
            </a:pPr>
            <a:r>
              <a:rPr lang="ru-RU" sz="2400" dirty="0"/>
              <a:t>Политика занятости населения в </a:t>
            </a:r>
            <a:r>
              <a:rPr lang="ru-RU" sz="2400" dirty="0" smtClean="0"/>
              <a:t>России</a:t>
            </a:r>
          </a:p>
          <a:p>
            <a:pPr marL="493776" indent="-457200">
              <a:buFont typeface="+mj-lt"/>
              <a:buAutoNum type="arabicPeriod"/>
            </a:pPr>
            <a:r>
              <a:rPr lang="ru-RU" sz="2400" dirty="0" smtClean="0"/>
              <a:t>Прогнозы о развитии уровня занятости и безработицы в РФ за 2016-2019 гг.</a:t>
            </a:r>
          </a:p>
          <a:p>
            <a:endParaRPr lang="ru-RU" dirty="0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116632"/>
            <a:ext cx="5190314" cy="22139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7524328" y="6309320"/>
            <a:ext cx="15121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400" dirty="0" smtClean="0"/>
              <a:t>Слайд 1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3922404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400" b="1" dirty="0" smtClean="0"/>
              <a:t>Вывод прогноза</a:t>
            </a:r>
            <a:endParaRPr lang="ru-RU" sz="4400" b="1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340768"/>
            <a:ext cx="8219256" cy="5184576"/>
          </a:xfrm>
        </p:spPr>
        <p:txBody>
          <a:bodyPr>
            <a:normAutofit lnSpcReduction="10000"/>
          </a:bodyPr>
          <a:lstStyle/>
          <a:p>
            <a:r>
              <a:rPr lang="ru-RU" dirty="0"/>
              <a:t>Проанализировав данные прогноза об изменении уровня занятости населения можно сделать благоприятный вывод о том, что при сохранении действующей федеральной и региональной программы правительства РФ и местного самоуправления Хабаровского края будет наблюдаться увеличение доли занятого населения в последующие три года. Данный факт положительно скажется на уровне ВВП и ВНП и других макроэкономических показателях. Индивидуальный уровень доходов населения  также должен возрасти. Уровень безработицы будет падать за 2016-1019 гг., но с небольшими колебаниями по годам.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092280" y="6453336"/>
            <a:ext cx="18722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400" dirty="0" smtClean="0"/>
              <a:t>Слайд 19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34378009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Прогноз Министерством </a:t>
            </a:r>
            <a:r>
              <a:rPr lang="ru-RU" dirty="0"/>
              <a:t>экономического развития РФ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23528" y="1600200"/>
            <a:ext cx="8496944" cy="4525963"/>
          </a:xfrm>
        </p:spPr>
        <p:txBody>
          <a:bodyPr/>
          <a:lstStyle/>
          <a:p>
            <a:r>
              <a:rPr lang="ru-RU" dirty="0"/>
              <a:t>Согласно данным ведомства, к концу текущего года безработица составит 6,3%. Согласно сводкам, издаваемым кадровыми и другими аналитическими агентствами, наибольшему сокращению персонала в 2016 году подвергнется строительная, банковская, туристическая и автомобильная </a:t>
            </a:r>
            <a:r>
              <a:rPr lang="ru-RU" dirty="0" smtClean="0"/>
              <a:t>сферы;</a:t>
            </a:r>
          </a:p>
          <a:p>
            <a:r>
              <a:rPr lang="ru-RU" dirty="0" smtClean="0"/>
              <a:t>ожидается </a:t>
            </a:r>
            <a:r>
              <a:rPr lang="ru-RU" dirty="0"/>
              <a:t>уменьшение численности населения, занятого на государственных </a:t>
            </a:r>
            <a:r>
              <a:rPr lang="ru-RU" dirty="0" smtClean="0"/>
              <a:t>должностях и др. </a:t>
            </a: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7092280" y="6237312"/>
            <a:ext cx="18722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400" dirty="0" smtClean="0"/>
              <a:t>Слайд 20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9812630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4000" b="1" dirty="0" smtClean="0"/>
              <a:t>Программа занятости населения 2016 г.</a:t>
            </a:r>
            <a:endParaRPr lang="ru-RU" sz="4000" b="1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23528" y="1600200"/>
            <a:ext cx="8424936" cy="4525963"/>
          </a:xfrm>
        </p:spPr>
        <p:txBody>
          <a:bodyPr>
            <a:normAutofit/>
          </a:bodyPr>
          <a:lstStyle/>
          <a:p>
            <a:r>
              <a:rPr lang="ru-RU" dirty="0"/>
              <a:t>Разработанная на 2016 год программа занятости населения предполагает выделение из бюджета около 79,9 млрд. рублей, предназначенных для выплаты пособий безработным гражданам, их переобучение и профориентацию. </a:t>
            </a: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768" y="3645024"/>
            <a:ext cx="3995936" cy="29969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7092280" y="6145991"/>
            <a:ext cx="18722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400" dirty="0" smtClean="0"/>
              <a:t>Слайд 21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4412898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3600" dirty="0" smtClean="0"/>
              <a:t>Вывод о прогнозах Министерства труда и соц. развития</a:t>
            </a:r>
            <a:endParaRPr lang="ru-RU" sz="3600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251520" y="1600200"/>
            <a:ext cx="8712968" cy="4997152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v"/>
            </a:pPr>
            <a:r>
              <a:rPr lang="ru-RU" dirty="0"/>
              <a:t>Пессимистические сценарии не оправдались, и на данный момент нет никаких условий для их воплощения до конца текущего года. </a:t>
            </a:r>
            <a:endParaRPr lang="ru-RU" dirty="0" smtClean="0"/>
          </a:p>
          <a:p>
            <a:pPr>
              <a:buFont typeface="Wingdings" pitchFamily="2" charset="2"/>
              <a:buChar char="v"/>
            </a:pPr>
            <a:r>
              <a:rPr lang="ru-RU" dirty="0" smtClean="0"/>
              <a:t>Ключевые </a:t>
            </a:r>
            <a:r>
              <a:rPr lang="ru-RU" dirty="0"/>
              <a:t>показатели удалось удержать в заданных нормативных пределах, выхода за рамки прогноза или его реализации (на текущий момент) не произошло. </a:t>
            </a:r>
            <a:endParaRPr lang="ru-RU" dirty="0" smtClean="0"/>
          </a:p>
          <a:p>
            <a:pPr>
              <a:buFont typeface="Wingdings" pitchFamily="2" charset="2"/>
              <a:buChar char="v"/>
            </a:pPr>
            <a:r>
              <a:rPr lang="ru-RU" dirty="0" smtClean="0"/>
              <a:t>Несмотря </a:t>
            </a:r>
            <a:r>
              <a:rPr lang="ru-RU" dirty="0"/>
              <a:t>на незначительное увеличение регистрируемых и общих показаний, складывается достаточно благоприятная картина.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265962" y="6249798"/>
            <a:ext cx="16561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400" dirty="0" smtClean="0"/>
              <a:t>Слайд 22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12209925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7467600" cy="1080120"/>
          </a:xfrm>
        </p:spPr>
        <p:txBody>
          <a:bodyPr/>
          <a:lstStyle/>
          <a:p>
            <a:pPr algn="ctr"/>
            <a:r>
              <a:rPr lang="ru-RU" dirty="0"/>
              <a:t>Список литературы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179512" y="1124744"/>
            <a:ext cx="8856984" cy="5616624"/>
          </a:xfrm>
        </p:spPr>
        <p:txBody>
          <a:bodyPr>
            <a:normAutofit fontScale="70000" lnSpcReduction="20000"/>
          </a:bodyPr>
          <a:lstStyle/>
          <a:p>
            <a:pPr marL="550926" indent="-514350">
              <a:buFont typeface="+mj-lt"/>
              <a:buAutoNum type="arabicParenR"/>
            </a:pPr>
            <a:r>
              <a:rPr lang="ru-RU" dirty="0" err="1" smtClean="0"/>
              <a:t>Бреев</a:t>
            </a:r>
            <a:r>
              <a:rPr lang="ru-RU" dirty="0"/>
              <a:t>, Б. Д. Экономические последствия безработицы: оценка потерь: [Текст] // Общество и экономика. №5. — [б. м.] 2011. — 235 с.</a:t>
            </a:r>
          </a:p>
          <a:p>
            <a:pPr marL="550926" indent="-514350">
              <a:buFont typeface="+mj-lt"/>
              <a:buAutoNum type="arabicParenR"/>
            </a:pPr>
            <a:r>
              <a:rPr lang="ru-RU" dirty="0" smtClean="0"/>
              <a:t>Денисова</a:t>
            </a:r>
            <a:r>
              <a:rPr lang="ru-RU" dirty="0"/>
              <a:t>, И. А., </a:t>
            </a:r>
            <a:r>
              <a:rPr lang="ru-RU" dirty="0" err="1"/>
              <a:t>Савватеев</a:t>
            </a:r>
            <a:r>
              <a:rPr lang="ru-RU" dirty="0"/>
              <a:t> А. В. Эффективность активных программ содействия занятости населения в России: [Текст] / Препринт. — М.: ЦЭФИР, 2009. – 386с.</a:t>
            </a:r>
          </a:p>
          <a:p>
            <a:pPr marL="550926" indent="-514350">
              <a:buFont typeface="+mj-lt"/>
              <a:buAutoNum type="arabicParenR"/>
            </a:pPr>
            <a:r>
              <a:rPr lang="ru-RU" dirty="0" err="1" smtClean="0"/>
              <a:t>Рофе</a:t>
            </a:r>
            <a:r>
              <a:rPr lang="ru-RU" dirty="0" smtClean="0"/>
              <a:t> </a:t>
            </a:r>
            <a:r>
              <a:rPr lang="ru-RU" dirty="0"/>
              <a:t>А. И., </a:t>
            </a:r>
            <a:r>
              <a:rPr lang="ru-RU" dirty="0" err="1"/>
              <a:t>Збышко</a:t>
            </a:r>
            <a:r>
              <a:rPr lang="ru-RU" dirty="0"/>
              <a:t> Б. Г., </a:t>
            </a:r>
            <a:r>
              <a:rPr lang="ru-RU" dirty="0" err="1"/>
              <a:t>Ишин</a:t>
            </a:r>
            <a:r>
              <a:rPr lang="ru-RU" dirty="0"/>
              <a:t> В. В. Рынок труда, занятость населения, экономика ресурсов для труда: [Текст]. — М.: МИК, 2009. – 431с.</a:t>
            </a:r>
          </a:p>
          <a:p>
            <a:pPr marL="550926" indent="-514350">
              <a:buFont typeface="+mj-lt"/>
              <a:buAutoNum type="arabicParenR"/>
            </a:pPr>
            <a:r>
              <a:rPr lang="ru-RU" dirty="0" smtClean="0"/>
              <a:t>Экономическая </a:t>
            </a:r>
            <a:r>
              <a:rPr lang="ru-RU" dirty="0"/>
              <a:t>теория: Учебник. / Под ред. А. Г. Грязновой, Т. В. </a:t>
            </a:r>
            <a:r>
              <a:rPr lang="ru-RU" dirty="0" err="1"/>
              <a:t>Чечелевой</a:t>
            </a:r>
            <a:r>
              <a:rPr lang="ru-RU" dirty="0"/>
              <a:t> [Текст]. — М.: Издательство «Экзамен», 2008. — 620с.</a:t>
            </a:r>
          </a:p>
          <a:p>
            <a:pPr marL="550926" indent="-514350">
              <a:buFont typeface="+mj-lt"/>
              <a:buAutoNum type="arabicParenR"/>
            </a:pPr>
            <a:r>
              <a:rPr lang="ru-RU" dirty="0" err="1" smtClean="0"/>
              <a:t>Четвернина</a:t>
            </a:r>
            <a:r>
              <a:rPr lang="ru-RU" dirty="0" smtClean="0"/>
              <a:t> </a:t>
            </a:r>
            <a:r>
              <a:rPr lang="ru-RU" dirty="0"/>
              <a:t>Т. Масштабы безработицы в России и способы её измерения:                  [Текст].  // Вопросы экономики № 11— 2009. </a:t>
            </a:r>
          </a:p>
          <a:p>
            <a:pPr marL="550926" indent="-514350">
              <a:buFont typeface="+mj-lt"/>
              <a:buAutoNum type="arabicParenR"/>
            </a:pPr>
            <a:r>
              <a:rPr lang="ru-RU" dirty="0" smtClean="0"/>
              <a:t>Официальный  </a:t>
            </a:r>
            <a:r>
              <a:rPr lang="ru-RU" dirty="0"/>
              <a:t>сайт  Федеральной  службы  государственной  статистики:  [Электронный ресурс]. — URL: http:// www.gks.ru (дата обращения 11.11.2017).</a:t>
            </a:r>
          </a:p>
          <a:p>
            <a:pPr marL="550926" indent="-514350">
              <a:buFont typeface="+mj-lt"/>
              <a:buAutoNum type="arabicParenR"/>
            </a:pPr>
            <a:r>
              <a:rPr lang="ru-RU" dirty="0" smtClean="0"/>
              <a:t>Официальный  </a:t>
            </a:r>
            <a:r>
              <a:rPr lang="ru-RU" dirty="0"/>
              <a:t>сайт  Федеральной  службы  государственной  статистики  по  Хабаровскому краю: [Электронный ресурс]. — URL: http://www.akstat.gks.ru  (дата  обращения 11.11.2017). </a:t>
            </a:r>
            <a:r>
              <a:rPr lang="ru-RU" dirty="0" smtClean="0"/>
              <a:t> </a:t>
            </a:r>
            <a:endParaRPr lang="ru-RU" dirty="0"/>
          </a:p>
          <a:p>
            <a:pPr marL="550926" indent="-514350">
              <a:buFont typeface="+mj-lt"/>
              <a:buAutoNum type="arabicParenR"/>
            </a:pPr>
            <a:r>
              <a:rPr lang="ru-RU" dirty="0" smtClean="0"/>
              <a:t>Анализ </a:t>
            </a:r>
            <a:r>
              <a:rPr lang="ru-RU" dirty="0"/>
              <a:t>проблем занятости и безработицы РФ // Молодежный научный форум: Общественные и экономические науки: </a:t>
            </a:r>
            <a:r>
              <a:rPr lang="ru-RU" dirty="0" err="1"/>
              <a:t>электр</a:t>
            </a:r>
            <a:r>
              <a:rPr lang="ru-RU" dirty="0"/>
              <a:t>. сб. ст. по материалам XLI студ. </a:t>
            </a:r>
            <a:r>
              <a:rPr lang="ru-RU" dirty="0" err="1"/>
              <a:t>междунар</a:t>
            </a:r>
            <a:r>
              <a:rPr lang="ru-RU" dirty="0"/>
              <a:t>. заочной науч.-</a:t>
            </a:r>
            <a:r>
              <a:rPr lang="ru-RU" dirty="0" err="1"/>
              <a:t>практ</a:t>
            </a:r>
            <a:r>
              <a:rPr lang="ru-RU" dirty="0"/>
              <a:t>. </a:t>
            </a:r>
            <a:r>
              <a:rPr lang="ru-RU" dirty="0" err="1"/>
              <a:t>конф</a:t>
            </a:r>
            <a:r>
              <a:rPr lang="ru-RU" dirty="0"/>
              <a:t>. — М.: «МЦНО». — 2017 —№ 1(41) / [Электронный ресурс] — Режим доступа. — URL: </a:t>
            </a:r>
            <a:r>
              <a:rPr lang="ru-RU" dirty="0">
                <a:hlinkClick r:id="rId2"/>
              </a:rPr>
              <a:t>https://nauchforum.ru/archive/MNF_social/1(41).</a:t>
            </a:r>
            <a:r>
              <a:rPr lang="ru-RU" dirty="0" smtClean="0">
                <a:hlinkClick r:id="rId2"/>
              </a:rPr>
              <a:t>pdf</a:t>
            </a:r>
            <a:endParaRPr lang="ru-RU" dirty="0" smtClean="0"/>
          </a:p>
          <a:p>
            <a:pPr marL="36576" indent="0" algn="ctr">
              <a:buNone/>
            </a:pPr>
            <a:r>
              <a:rPr lang="ru-RU" dirty="0" smtClean="0"/>
              <a:t>Слайд 24</a:t>
            </a:r>
          </a:p>
          <a:p>
            <a:endParaRPr lang="ru-RU" dirty="0"/>
          </a:p>
          <a:p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7164288" y="6237312"/>
            <a:ext cx="1800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400" dirty="0" smtClean="0"/>
              <a:t>Слайд 23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12877980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Цель и задачи работы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95536" y="1600200"/>
            <a:ext cx="8208912" cy="5069160"/>
          </a:xfrm>
        </p:spPr>
        <p:txBody>
          <a:bodyPr>
            <a:normAutofit fontScale="92500" lnSpcReduction="10000"/>
          </a:bodyPr>
          <a:lstStyle/>
          <a:p>
            <a:r>
              <a:rPr lang="ru-RU" dirty="0"/>
              <a:t>Цель работы – рассмотреть социальные проблемы занятости населения, изучить значение прогнозов в регулировании безработицы. </a:t>
            </a:r>
          </a:p>
          <a:p>
            <a:r>
              <a:rPr lang="ru-RU" dirty="0"/>
              <a:t>Для достижения поставленных целей необходимо решить следующие задачи:</a:t>
            </a:r>
          </a:p>
          <a:p>
            <a:pPr marL="36576" indent="0">
              <a:buNone/>
            </a:pPr>
            <a:r>
              <a:rPr lang="ru-RU" dirty="0" smtClean="0"/>
              <a:t>      1</a:t>
            </a:r>
            <a:r>
              <a:rPr lang="ru-RU" dirty="0"/>
              <a:t>)	изучить понятие занятости населения;</a:t>
            </a:r>
          </a:p>
          <a:p>
            <a:pPr marL="36576" indent="0">
              <a:buNone/>
            </a:pPr>
            <a:r>
              <a:rPr lang="ru-RU" dirty="0" smtClean="0"/>
              <a:t>      2</a:t>
            </a:r>
            <a:r>
              <a:rPr lang="ru-RU" dirty="0"/>
              <a:t>)	проанализировать проблемы занятости </a:t>
            </a:r>
            <a:r>
              <a:rPr lang="ru-RU" dirty="0" smtClean="0"/>
              <a:t>                   	населения</a:t>
            </a:r>
            <a:r>
              <a:rPr lang="ru-RU" dirty="0"/>
              <a:t>;</a:t>
            </a:r>
          </a:p>
          <a:p>
            <a:pPr marL="36576" indent="0">
              <a:buNone/>
            </a:pPr>
            <a:r>
              <a:rPr lang="ru-RU" dirty="0" smtClean="0"/>
              <a:t>      3</a:t>
            </a:r>
            <a:r>
              <a:rPr lang="ru-RU" dirty="0"/>
              <a:t>)	изучить основные характеристики безработицы и </a:t>
            </a:r>
            <a:r>
              <a:rPr lang="ru-RU" dirty="0" smtClean="0"/>
              <a:t>	ее </a:t>
            </a:r>
            <a:r>
              <a:rPr lang="ru-RU" dirty="0"/>
              <a:t>понятие;</a:t>
            </a:r>
          </a:p>
          <a:p>
            <a:pPr marL="36576" indent="0">
              <a:buNone/>
            </a:pPr>
            <a:r>
              <a:rPr lang="ru-RU" dirty="0" smtClean="0"/>
              <a:t>      4</a:t>
            </a:r>
            <a:r>
              <a:rPr lang="ru-RU" dirty="0"/>
              <a:t>)	исследовать роль прогнозов в регулировании </a:t>
            </a:r>
            <a:r>
              <a:rPr lang="ru-RU" dirty="0" smtClean="0"/>
              <a:t>	безработицы </a:t>
            </a:r>
            <a:r>
              <a:rPr lang="ru-RU" dirty="0"/>
              <a:t>на примере России</a:t>
            </a:r>
            <a:r>
              <a:rPr lang="ru-RU" dirty="0" smtClean="0"/>
              <a:t>.</a:t>
            </a:r>
          </a:p>
          <a:p>
            <a:pPr marL="36576" indent="0" algn="r">
              <a:buNone/>
            </a:pPr>
            <a:r>
              <a:rPr lang="ru-RU" dirty="0" smtClean="0"/>
              <a:t>Слайд 2</a:t>
            </a:r>
            <a:endParaRPr lang="ru-RU" dirty="0"/>
          </a:p>
          <a:p>
            <a:endParaRPr lang="ru-RU" dirty="0"/>
          </a:p>
        </p:txBody>
      </p:sp>
      <p:pic>
        <p:nvPicPr>
          <p:cNvPr id="13316" name="Picture 4" descr="https://ds04.infourok.ru/uploads/ex/06ac/00008f63-c09c0f23/hello_html_4bd9e8ed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288" y="188639"/>
            <a:ext cx="1800200" cy="13201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477555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/>
              <a:t>Теоретические основы занятости населения</a:t>
            </a:r>
          </a:p>
        </p:txBody>
      </p:sp>
      <p:pic>
        <p:nvPicPr>
          <p:cNvPr id="5" name="Рисунок 4" descr="http://ok-t.ru/studopediaru/baza2/2064452787146.files/image049.gif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772816"/>
            <a:ext cx="7059300" cy="4319548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TextBox 5"/>
          <p:cNvSpPr txBox="1"/>
          <p:nvPr/>
        </p:nvSpPr>
        <p:spPr>
          <a:xfrm>
            <a:off x="6842768" y="6247060"/>
            <a:ext cx="20882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400" dirty="0" smtClean="0"/>
              <a:t>Слайд 3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533342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Основные виды занятости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395536" y="1340768"/>
            <a:ext cx="8424936" cy="4392489"/>
          </a:xfrm>
        </p:spPr>
        <p:txBody>
          <a:bodyPr/>
          <a:lstStyle/>
          <a:p>
            <a:pPr marL="550926" indent="-514350">
              <a:buFont typeface="+mj-lt"/>
              <a:buAutoNum type="arabicPeriod"/>
            </a:pPr>
            <a:r>
              <a:rPr lang="ru-RU" sz="2800" dirty="0"/>
              <a:t>Э</a:t>
            </a:r>
            <a:r>
              <a:rPr lang="ru-RU" sz="2800" dirty="0" smtClean="0"/>
              <a:t>ффективная </a:t>
            </a:r>
            <a:r>
              <a:rPr lang="ru-RU" sz="2800" dirty="0"/>
              <a:t>занятость;</a:t>
            </a:r>
          </a:p>
          <a:p>
            <a:pPr marL="550926" indent="-514350">
              <a:buFont typeface="+mj-lt"/>
              <a:buAutoNum type="arabicPeriod"/>
            </a:pPr>
            <a:r>
              <a:rPr lang="ru-RU" sz="2800" dirty="0" smtClean="0"/>
              <a:t>рациональная </a:t>
            </a:r>
            <a:r>
              <a:rPr lang="ru-RU" sz="2800" dirty="0"/>
              <a:t>занятость;</a:t>
            </a:r>
          </a:p>
          <a:p>
            <a:pPr marL="550926" indent="-514350">
              <a:buFont typeface="+mj-lt"/>
              <a:buAutoNum type="arabicPeriod"/>
            </a:pPr>
            <a:r>
              <a:rPr lang="ru-RU" sz="2800" dirty="0" smtClean="0"/>
              <a:t>экономическая </a:t>
            </a:r>
            <a:r>
              <a:rPr lang="ru-RU" sz="2800" dirty="0"/>
              <a:t>занятость;</a:t>
            </a:r>
          </a:p>
          <a:p>
            <a:pPr marL="550926" indent="-514350">
              <a:buFont typeface="+mj-lt"/>
              <a:buAutoNum type="arabicPeriod"/>
            </a:pPr>
            <a:r>
              <a:rPr lang="ru-RU" sz="2800" dirty="0" smtClean="0"/>
              <a:t>полная </a:t>
            </a:r>
            <a:r>
              <a:rPr lang="ru-RU" sz="2800" dirty="0"/>
              <a:t>занятость</a:t>
            </a:r>
          </a:p>
          <a:p>
            <a:pPr marL="550926" indent="-514350">
              <a:buFont typeface="+mj-lt"/>
              <a:buAutoNum type="arabicPeriod"/>
            </a:pPr>
            <a:r>
              <a:rPr lang="ru-RU" sz="2800" dirty="0" smtClean="0"/>
              <a:t>скрытая </a:t>
            </a:r>
            <a:r>
              <a:rPr lang="ru-RU" sz="2800" dirty="0"/>
              <a:t>занятость.</a:t>
            </a:r>
          </a:p>
          <a:p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7452320" y="6265753"/>
            <a:ext cx="15841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400" dirty="0" smtClean="0"/>
              <a:t>Слайд 4</a:t>
            </a:r>
            <a:endParaRPr lang="ru-RU" sz="2400" dirty="0"/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960" y="2996952"/>
            <a:ext cx="4680519" cy="31810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933815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Понятие безработицы и ее </a:t>
            </a:r>
            <a:r>
              <a:rPr lang="ru-RU" dirty="0" smtClean="0"/>
              <a:t>виды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251520" y="1600200"/>
            <a:ext cx="3863280" cy="4525963"/>
          </a:xfrm>
        </p:spPr>
        <p:txBody>
          <a:bodyPr>
            <a:normAutofit/>
          </a:bodyPr>
          <a:lstStyle/>
          <a:p>
            <a:r>
              <a:rPr lang="ru-RU" dirty="0" smtClean="0"/>
              <a:t>Виды безработицы</a:t>
            </a:r>
            <a:endParaRPr lang="ru-RU" dirty="0"/>
          </a:p>
          <a:p>
            <a:pPr marL="550926" indent="-514350">
              <a:buFont typeface="+mj-lt"/>
              <a:buAutoNum type="arabicPeriod"/>
            </a:pPr>
            <a:r>
              <a:rPr lang="ru-RU" dirty="0" smtClean="0"/>
              <a:t>фрикционная</a:t>
            </a:r>
            <a:r>
              <a:rPr lang="ru-RU" dirty="0"/>
              <a:t>;</a:t>
            </a:r>
          </a:p>
          <a:p>
            <a:pPr marL="550926" indent="-514350">
              <a:buFont typeface="+mj-lt"/>
              <a:buAutoNum type="arabicPeriod"/>
            </a:pPr>
            <a:r>
              <a:rPr lang="ru-RU" dirty="0" smtClean="0"/>
              <a:t>структурная</a:t>
            </a:r>
            <a:r>
              <a:rPr lang="ru-RU" dirty="0"/>
              <a:t>;</a:t>
            </a:r>
          </a:p>
          <a:p>
            <a:pPr marL="550926" indent="-514350">
              <a:buFont typeface="+mj-lt"/>
              <a:buAutoNum type="arabicPeriod"/>
            </a:pPr>
            <a:r>
              <a:rPr lang="ru-RU" dirty="0" smtClean="0"/>
              <a:t>институциональная</a:t>
            </a:r>
            <a:r>
              <a:rPr lang="ru-RU" dirty="0"/>
              <a:t>;</a:t>
            </a:r>
          </a:p>
          <a:p>
            <a:pPr marL="550926" indent="-514350">
              <a:buFont typeface="+mj-lt"/>
              <a:buAutoNum type="arabicPeriod"/>
            </a:pPr>
            <a:r>
              <a:rPr lang="ru-RU" dirty="0" smtClean="0"/>
              <a:t>циклическая</a:t>
            </a:r>
            <a:r>
              <a:rPr lang="ru-RU" dirty="0"/>
              <a:t>;</a:t>
            </a:r>
          </a:p>
          <a:p>
            <a:pPr marL="550926" indent="-514350">
              <a:buFont typeface="+mj-lt"/>
              <a:buAutoNum type="arabicPeriod"/>
            </a:pPr>
            <a:r>
              <a:rPr lang="ru-RU" dirty="0" smtClean="0"/>
              <a:t>сезонная</a:t>
            </a:r>
            <a:r>
              <a:rPr lang="ru-RU" dirty="0"/>
              <a:t>.</a:t>
            </a:r>
          </a:p>
          <a:p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267200" y="1600200"/>
            <a:ext cx="4697288" cy="5069160"/>
          </a:xfrm>
        </p:spPr>
        <p:txBody>
          <a:bodyPr>
            <a:normAutofit/>
          </a:bodyPr>
          <a:lstStyle/>
          <a:p>
            <a:r>
              <a:rPr lang="ru-RU" dirty="0"/>
              <a:t>Безработица — социально-экономическое явления, при котором часть рабочей силы не занята в производстве товаров и услуг.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940152" y="6093296"/>
            <a:ext cx="29523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400" dirty="0" smtClean="0"/>
              <a:t>Слайд 5</a:t>
            </a:r>
            <a:endParaRPr lang="ru-RU" sz="2400" dirty="0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824" y="4149080"/>
            <a:ext cx="3853101" cy="25767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226794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6707088" cy="1143000"/>
          </a:xfrm>
        </p:spPr>
        <p:txBody>
          <a:bodyPr>
            <a:normAutofit fontScale="90000"/>
          </a:bodyPr>
          <a:lstStyle/>
          <a:p>
            <a:r>
              <a:rPr lang="ru-RU" dirty="0"/>
              <a:t>Политика государства в области занятости населения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251520" y="1600200"/>
            <a:ext cx="3960440" cy="4525963"/>
          </a:xfrm>
        </p:spPr>
        <p:txBody>
          <a:bodyPr>
            <a:normAutofit/>
          </a:bodyPr>
          <a:lstStyle/>
          <a:p>
            <a:r>
              <a:rPr lang="ru-RU" dirty="0"/>
              <a:t>Активная политика </a:t>
            </a:r>
            <a:r>
              <a:rPr lang="ru-RU" dirty="0" smtClean="0"/>
              <a:t>(</a:t>
            </a:r>
            <a:r>
              <a:rPr lang="ru-RU" dirty="0"/>
              <a:t>мероприятия, направленные на предупреждение увольнений работников и сохранение рабочих мест, повышение квалификации </a:t>
            </a:r>
            <a:r>
              <a:rPr lang="ru-RU" dirty="0" smtClean="0"/>
              <a:t>населения и др.)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4008" y="1628800"/>
            <a:ext cx="4176464" cy="4525963"/>
          </a:xfrm>
        </p:spPr>
        <p:txBody>
          <a:bodyPr>
            <a:normAutofit/>
          </a:bodyPr>
          <a:lstStyle/>
          <a:p>
            <a:r>
              <a:rPr lang="ru-RU" dirty="0"/>
              <a:t>Пассивная </a:t>
            </a:r>
            <a:r>
              <a:rPr lang="ru-RU" dirty="0" smtClean="0"/>
              <a:t>политика (</a:t>
            </a:r>
            <a:r>
              <a:rPr lang="ru-RU" dirty="0"/>
              <a:t>государство не принимает меры к содействию занятости. Оно лишь прослеживает те негативные последствия, которые имеют место при высоком уровне безработицы. </a:t>
            </a:r>
            <a:r>
              <a:rPr lang="ru-RU" dirty="0" smtClean="0"/>
              <a:t>)</a:t>
            </a: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7380312" y="6309320"/>
            <a:ext cx="15121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400" dirty="0" smtClean="0"/>
              <a:t>Слайд 6</a:t>
            </a:r>
            <a:endParaRPr lang="ru-RU" sz="2400" dirty="0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11508" y="116632"/>
            <a:ext cx="1680972" cy="15651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60553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Орган </a:t>
            </a:r>
            <a:r>
              <a:rPr lang="ru-RU" dirty="0"/>
              <a:t>содействия трудоустройству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139952" y="1600200"/>
            <a:ext cx="4896544" cy="4525963"/>
          </a:xfrm>
        </p:spPr>
        <p:txBody>
          <a:bodyPr>
            <a:normAutofit lnSpcReduction="10000"/>
          </a:bodyPr>
          <a:lstStyle/>
          <a:p>
            <a:r>
              <a:rPr lang="ru-RU" dirty="0"/>
              <a:t>Министерство труда и социального развития </a:t>
            </a:r>
            <a:r>
              <a:rPr lang="ru-RU" dirty="0" smtClean="0"/>
              <a:t>России.</a:t>
            </a:r>
          </a:p>
          <a:p>
            <a:r>
              <a:rPr lang="ru-RU" dirty="0" smtClean="0"/>
              <a:t>Его </a:t>
            </a:r>
            <a:r>
              <a:rPr lang="ru-RU" dirty="0"/>
              <a:t>создали в 1996 г., упразднив при этом сразу три социальных </a:t>
            </a:r>
            <a:r>
              <a:rPr lang="ru-RU" dirty="0" smtClean="0"/>
              <a:t>ведомства:</a:t>
            </a:r>
          </a:p>
          <a:p>
            <a:pPr marL="550926" indent="-514350">
              <a:buFont typeface="+mj-lt"/>
              <a:buAutoNum type="arabicPeriod"/>
            </a:pPr>
            <a:r>
              <a:rPr lang="ru-RU" dirty="0" smtClean="0"/>
              <a:t>Министерство соц. защиты населения.</a:t>
            </a:r>
          </a:p>
          <a:p>
            <a:pPr marL="550926" indent="-514350">
              <a:buFont typeface="+mj-lt"/>
              <a:buAutoNum type="arabicPeriod"/>
            </a:pPr>
            <a:r>
              <a:rPr lang="ru-RU" dirty="0" smtClean="0"/>
              <a:t>Министерство </a:t>
            </a:r>
            <a:r>
              <a:rPr lang="ru-RU" dirty="0"/>
              <a:t>труда.</a:t>
            </a:r>
          </a:p>
          <a:p>
            <a:pPr marL="550926" indent="-514350">
              <a:buFont typeface="+mj-lt"/>
              <a:buAutoNum type="arabicPeriod"/>
            </a:pPr>
            <a:r>
              <a:rPr lang="ru-RU" dirty="0" smtClean="0"/>
              <a:t>Федеральную </a:t>
            </a:r>
            <a:r>
              <a:rPr lang="ru-RU" dirty="0"/>
              <a:t>службу занятости.</a:t>
            </a:r>
          </a:p>
          <a:p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7164288" y="6381328"/>
            <a:ext cx="1800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400" dirty="0" smtClean="0"/>
              <a:t>Слайд 7</a:t>
            </a:r>
            <a:endParaRPr lang="ru-RU" sz="2400" dirty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772816"/>
            <a:ext cx="3962214" cy="26414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820541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/>
              <a:t>Направления деятельности Службы занятости населения 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067944" y="1600200"/>
            <a:ext cx="4968552" cy="5069160"/>
          </a:xfrm>
        </p:spPr>
        <p:txBody>
          <a:bodyPr>
            <a:normAutofit lnSpcReduction="10000"/>
          </a:bodyPr>
          <a:lstStyle/>
          <a:p>
            <a:pPr>
              <a:buFont typeface="Wingdings" pitchFamily="2" charset="2"/>
              <a:buChar char="Ø"/>
            </a:pPr>
            <a:r>
              <a:rPr lang="ru-RU" dirty="0" smtClean="0"/>
              <a:t>составление </a:t>
            </a:r>
            <a:r>
              <a:rPr lang="ru-RU" dirty="0"/>
              <a:t>прогнозов развития и анализ уровня занятости; </a:t>
            </a:r>
          </a:p>
          <a:p>
            <a:pPr>
              <a:buFont typeface="Wingdings" pitchFamily="2" charset="2"/>
              <a:buChar char="Ø"/>
            </a:pPr>
            <a:r>
              <a:rPr lang="ru-RU" dirty="0" smtClean="0"/>
              <a:t>разработку </a:t>
            </a:r>
            <a:r>
              <a:rPr lang="ru-RU" dirty="0"/>
              <a:t>и дальнейшее осуществление целевых программ федерального и территориального </a:t>
            </a:r>
            <a:r>
              <a:rPr lang="ru-RU" dirty="0" smtClean="0"/>
              <a:t>уровней;  </a:t>
            </a:r>
            <a:endParaRPr lang="ru-RU" dirty="0"/>
          </a:p>
          <a:p>
            <a:pPr>
              <a:buFont typeface="Wingdings" pitchFamily="2" charset="2"/>
              <a:buChar char="Ø"/>
            </a:pPr>
            <a:r>
              <a:rPr lang="ru-RU" dirty="0" smtClean="0"/>
              <a:t>организацию </a:t>
            </a:r>
            <a:r>
              <a:rPr lang="ru-RU" dirty="0"/>
              <a:t>профессиональной ориентации, подготовки и переподготовки безработных граждан. </a:t>
            </a:r>
            <a:endParaRPr lang="ru-RU" dirty="0" smtClean="0"/>
          </a:p>
          <a:p>
            <a:pPr marL="36576" indent="0" algn="r">
              <a:buNone/>
            </a:pPr>
            <a:r>
              <a:rPr lang="ru-RU" sz="2400" dirty="0" smtClean="0"/>
              <a:t>Слайд8</a:t>
            </a:r>
            <a:endParaRPr lang="ru-RU" sz="2400" dirty="0"/>
          </a:p>
          <a:p>
            <a:endParaRPr lang="ru-RU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1" y="1772816"/>
            <a:ext cx="3888433" cy="22343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024564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хническая">
  <a:themeElements>
    <a:clrScheme name="Кнопка">
      <a:dk1>
        <a:sysClr val="windowText" lastClr="000000"/>
      </a:dk1>
      <a:lt1>
        <a:sysClr val="window" lastClr="FFFFFF"/>
      </a:lt1>
      <a:dk2>
        <a:srgbClr val="465E9C"/>
      </a:dk2>
      <a:lt2>
        <a:srgbClr val="CCDDEA"/>
      </a:lt2>
      <a:accent1>
        <a:srgbClr val="FDA023"/>
      </a:accent1>
      <a:accent2>
        <a:srgbClr val="AA2B1E"/>
      </a:accent2>
      <a:accent3>
        <a:srgbClr val="71685C"/>
      </a:accent3>
      <a:accent4>
        <a:srgbClr val="64A73B"/>
      </a:accent4>
      <a:accent5>
        <a:srgbClr val="EB5605"/>
      </a:accent5>
      <a:accent6>
        <a:srgbClr val="B9CA1A"/>
      </a:accent6>
      <a:hlink>
        <a:srgbClr val="D83E2C"/>
      </a:hlink>
      <a:folHlink>
        <a:srgbClr val="ED7D27"/>
      </a:folHlink>
    </a:clrScheme>
    <a:fontScheme name="Техническая">
      <a:majorFont>
        <a:latin typeface="Franklin Gothic Book"/>
        <a:ea typeface=""/>
        <a:cs typeface=""/>
        <a:font script="Jpan" typeface="ＭＳ Ｐゴシック"/>
        <a:font script="Hang" typeface="HY견고딕"/>
        <a:font script="Hans" typeface="宋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HGｺﾞｼｯｸM"/>
        <a:font script="Hang" typeface="HY중고딕"/>
        <a:font script="Hans" typeface="黑体"/>
        <a:font script="Hant" typeface="微軟正黑體"/>
        <a:font script="Arab" typeface="Tahoma"/>
        <a:font script="Hebr" typeface="Levenim MT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хническая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</a:schemeClr>
            </a:gs>
            <a:gs pos="68000">
              <a:schemeClr val="phClr">
                <a:tint val="77000"/>
              </a:schemeClr>
            </a:gs>
            <a:gs pos="81000">
              <a:schemeClr val="phClr">
                <a:tint val="79000"/>
              </a:schemeClr>
            </a:gs>
            <a:gs pos="86000">
              <a:schemeClr val="phClr">
                <a:tint val="73000"/>
              </a:schemeClr>
            </a:gs>
            <a:gs pos="100000">
              <a:schemeClr val="phClr">
                <a:tint val="3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3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shade val="57000"/>
                <a:satMod val="120000"/>
              </a:schemeClr>
            </a:gs>
            <a:gs pos="80000">
              <a:schemeClr val="phClr">
                <a:shade val="56000"/>
                <a:satMod val="145000"/>
              </a:schemeClr>
            </a:gs>
            <a:gs pos="88000">
              <a:schemeClr val="phClr">
                <a:shade val="63000"/>
                <a:satMod val="160000"/>
              </a:schemeClr>
            </a:gs>
            <a:gs pos="100000">
              <a:schemeClr val="phClr">
                <a:tint val="99555"/>
                <a:satMod val="155000"/>
              </a:schemeClr>
            </a:gs>
          </a:gsLst>
          <a:lin ang="5400000" scaled="1"/>
        </a:gradFill>
      </a:fillStyleLst>
      <a:lnStyleLst>
        <a:ln w="9525" cap="flat" cmpd="sng" algn="ctr">
          <a:solidFill>
            <a:schemeClr val="phClr">
              <a:shade val="60000"/>
              <a:satMod val="30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00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62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  <a:scene3d>
            <a:camera prst="orthographicFront" fov="0">
              <a:rot lat="0" lon="0" rev="0"/>
            </a:camera>
            <a:lightRig rig="harsh" dir="t">
              <a:rot lat="6000000" lon="6000000" rev="0"/>
            </a:lightRig>
          </a:scene3d>
          <a:sp3d contourW="10000" prstMaterial="metal">
            <a:bevelT w="20000" h="9000" prst="softRound"/>
            <a:contourClr>
              <a:schemeClr val="phClr">
                <a:shade val="30000"/>
                <a:satMod val="2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50000"/>
              </a:schemeClr>
            </a:gs>
            <a:gs pos="30000">
              <a:schemeClr val="phClr">
                <a:shade val="60000"/>
                <a:satMod val="150000"/>
              </a:schemeClr>
            </a:gs>
            <a:gs pos="100000">
              <a:schemeClr val="phClr">
                <a:tint val="83000"/>
                <a:satMod val="200000"/>
              </a:schemeClr>
            </a:gs>
          </a:gsLst>
          <a:lin ang="13000000" scaled="0"/>
        </a:gra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60000" t="50000" r="4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Technic</Template>
  <TotalTime>101</TotalTime>
  <Words>1225</Words>
  <Application>Microsoft Office PowerPoint</Application>
  <PresentationFormat>Экран (4:3)</PresentationFormat>
  <Paragraphs>222</Paragraphs>
  <Slides>24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5" baseType="lpstr">
      <vt:lpstr>Техническая</vt:lpstr>
      <vt:lpstr>Занятость населения и значение прогнозов в регулировании безработицы</vt:lpstr>
      <vt:lpstr>Презентация PowerPoint</vt:lpstr>
      <vt:lpstr>Цель и задачи работы</vt:lpstr>
      <vt:lpstr>Теоретические основы занятости населения</vt:lpstr>
      <vt:lpstr>Основные виды занятости</vt:lpstr>
      <vt:lpstr>Понятие безработицы и ее виды</vt:lpstr>
      <vt:lpstr>Политика государства в области занятости населения</vt:lpstr>
      <vt:lpstr>Орган содействия трудоустройству</vt:lpstr>
      <vt:lpstr>Направления деятельности Службы занятости населения </vt:lpstr>
      <vt:lpstr>Значение прогнозов в регулировании безработицы</vt:lpstr>
      <vt:lpstr>Задачи программ социально-экономического развития и программ содействия занятости</vt:lpstr>
      <vt:lpstr>Программа преодоления безработицы РФ на федеральном уровне</vt:lpstr>
      <vt:lpstr>Программа преодоления безработицы РФ для Западно-Сибирского, Восточно-Сибирского и Дальневосточного регионов</vt:lpstr>
      <vt:lpstr>Данные по уровню занятости населения  на начало прогнозирования. (по данным Федеральной службы государственной статистики) </vt:lpstr>
      <vt:lpstr>Данные уровню занятости населения после проведения прогноза.</vt:lpstr>
      <vt:lpstr>Графическое отражение</vt:lpstr>
      <vt:lpstr>Данные по уровню безработицы населения  на начало прогнозирования</vt:lpstr>
      <vt:lpstr>Данные уровню безработицы населения после проведения прогноза.</vt:lpstr>
      <vt:lpstr>Графическое отражение</vt:lpstr>
      <vt:lpstr>Вывод прогноза</vt:lpstr>
      <vt:lpstr>Прогноз Министерством экономического развития РФ</vt:lpstr>
      <vt:lpstr>Программа занятости населения 2016 г.</vt:lpstr>
      <vt:lpstr>Вывод о прогнозах Министерства труда и соц. развития</vt:lpstr>
      <vt:lpstr>Список литературы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Мастер Ден</dc:creator>
  <cp:lastModifiedBy>Мастер Ден</cp:lastModifiedBy>
  <cp:revision>62</cp:revision>
  <dcterms:created xsi:type="dcterms:W3CDTF">2017-11-20T07:23:43Z</dcterms:created>
  <dcterms:modified xsi:type="dcterms:W3CDTF">2017-11-20T09:05:39Z</dcterms:modified>
</cp:coreProperties>
</file>