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B12329-8F2C-45B0-9109-2472D750F3D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870E0A-F110-4033-93E2-81F4EAF2B13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auchforum.ru/archive/MNF_social/1(41)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Занятость населения и значение прогнозов в регулировании безработицы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7968" y="5105400"/>
            <a:ext cx="6480048" cy="1752600"/>
          </a:xfrm>
        </p:spPr>
        <p:txBody>
          <a:bodyPr/>
          <a:lstStyle/>
          <a:p>
            <a:r>
              <a:rPr lang="ru-RU" dirty="0" smtClean="0"/>
              <a:t>Работу выполнил: </a:t>
            </a:r>
            <a:r>
              <a:rPr lang="ru-RU" dirty="0"/>
              <a:t>студент группы УАВД (б) - 61</a:t>
            </a:r>
          </a:p>
          <a:p>
            <a:r>
              <a:rPr lang="ru-RU" dirty="0"/>
              <a:t>Гаврилов Данил Романович</a:t>
            </a:r>
          </a:p>
          <a:p>
            <a:r>
              <a:rPr lang="ru-RU" dirty="0"/>
              <a:t>Проверила преподаватель:</a:t>
            </a:r>
          </a:p>
          <a:p>
            <a:r>
              <a:rPr lang="ru-RU" dirty="0"/>
              <a:t>Коношко Лариса Викторовна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прогнозов в регулировании безработицы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640960" cy="51411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Они </a:t>
            </a:r>
            <a:r>
              <a:rPr lang="ru-RU" dirty="0"/>
              <a:t>определяют цели, поставленные государством перед экономикой, и возможные пути их </a:t>
            </a:r>
            <a:r>
              <a:rPr lang="ru-RU" dirty="0" smtClean="0"/>
              <a:t>достижения;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аправляют государственную политику на: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/>
              <a:t>обеспечение рациональной структуры </a:t>
            </a:r>
            <a:r>
              <a:rPr lang="ru-RU" dirty="0" smtClean="0"/>
              <a:t>занятости;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достижение </a:t>
            </a:r>
            <a:r>
              <a:rPr lang="ru-RU" dirty="0"/>
              <a:t>сбалансированности рабочей силы и рабочих </a:t>
            </a:r>
            <a:r>
              <a:rPr lang="ru-RU" dirty="0" smtClean="0"/>
              <a:t>мест</a:t>
            </a:r>
            <a:r>
              <a:rPr lang="ru-RU" dirty="0"/>
              <a:t>;</a:t>
            </a:r>
            <a:endParaRPr lang="ru-RU" dirty="0" smtClean="0"/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предупреждение </a:t>
            </a:r>
            <a:r>
              <a:rPr lang="ru-RU" dirty="0"/>
              <a:t>массовой </a:t>
            </a:r>
            <a:r>
              <a:rPr lang="ru-RU" dirty="0" smtClean="0"/>
              <a:t>безработицы 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60212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0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Задачи программ социально-экономического развития и программ содействия занятости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7992888" cy="4392488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Повышение </a:t>
            </a:r>
            <a:r>
              <a:rPr lang="ru-RU" dirty="0"/>
              <a:t>спроса на рабочую силу;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значительное </a:t>
            </a:r>
            <a:r>
              <a:rPr lang="ru-RU" dirty="0"/>
              <a:t>повышение роли малых и средних предприятий в создании новых рабочих мест как важнейшей предпосылки трудоустройства потерявших </a:t>
            </a:r>
            <a:r>
              <a:rPr lang="ru-RU" dirty="0" smtClean="0"/>
              <a:t>работу;</a:t>
            </a:r>
            <a:endParaRPr lang="ru-RU" dirty="0"/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повышение </a:t>
            </a:r>
            <a:r>
              <a:rPr lang="ru-RU" dirty="0"/>
              <a:t>экономически и социально значимой роли квалифицированных работников.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0932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5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Программа преодоления безработицы РФ на федеральном уровне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424936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сбалансированной инвестиционной и налоговой </a:t>
            </a:r>
            <a:r>
              <a:rPr lang="ru-RU" dirty="0" smtClean="0"/>
              <a:t>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разработка </a:t>
            </a:r>
            <a:r>
              <a:rPr lang="ru-RU" dirty="0"/>
              <a:t>на основе прогнозов социально-экономического развития генеральной схемы создания рабочих </a:t>
            </a:r>
            <a:r>
              <a:rPr lang="ru-RU" dirty="0" smtClean="0"/>
              <a:t>мест;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введение </a:t>
            </a:r>
            <a:r>
              <a:rPr lang="ru-RU" dirty="0"/>
              <a:t>системы стимулирования предпринимательства, малого и среднего бизнеса, индивидуальной трудовой деятельности прежде всего в регионах с критической ситуацией на рынке </a:t>
            </a:r>
            <a:r>
              <a:rPr lang="ru-RU" dirty="0" smtClean="0"/>
              <a:t>труда 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0932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67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Программа преодоления безработицы РФ для Западно-Сибирского, Восточно-Сибирского и Дальневосточного регионов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792088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ценка </a:t>
            </a:r>
            <a:r>
              <a:rPr lang="ru-RU" dirty="0"/>
              <a:t>перспектив занятости в базовых отраслях регионов; поддержка диверсификации производства на основе более полного использования богатых ресурсов регионов;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поддержка </a:t>
            </a:r>
            <a:r>
              <a:rPr lang="ru-RU" dirty="0"/>
              <a:t>традиционных видов занятости коренного населения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образовательное </a:t>
            </a:r>
            <a:r>
              <a:rPr lang="ru-RU" dirty="0"/>
              <a:t>и финансовое содействие развитию самозанятости и мелкому </a:t>
            </a:r>
            <a:r>
              <a:rPr lang="ru-RU" dirty="0" smtClean="0"/>
              <a:t>бизнесу и др.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1653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15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Данные по уровню занятости населения  на начало прогнозирования. (по данным Федеральной службы государственной статистики)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06340"/>
              </p:ext>
            </p:extLst>
          </p:nvPr>
        </p:nvGraphicFramePr>
        <p:xfrm>
          <a:off x="179513" y="2204865"/>
          <a:ext cx="8784975" cy="40324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702757"/>
                <a:gridCol w="2490651"/>
                <a:gridCol w="2591567"/>
              </a:tblGrid>
              <a:tr h="6511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занятости населения в РФ и в Хабаровском крае за 2011-2016 гг.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занятости населения по годам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                             в </a:t>
                      </a:r>
                      <a:r>
                        <a:rPr lang="ru-RU" sz="1800" dirty="0">
                          <a:effectLst/>
                        </a:rPr>
                        <a:t>России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Хабаровском крае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63,9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65,2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65,4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64,8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66,3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65,9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67,4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633904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42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Данные уровню занятости населения после проведения прогноза.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85364"/>
              </p:ext>
            </p:extLst>
          </p:nvPr>
        </p:nvGraphicFramePr>
        <p:xfrm>
          <a:off x="179512" y="1196754"/>
          <a:ext cx="8784976" cy="49685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053322"/>
                <a:gridCol w="1140282"/>
                <a:gridCol w="2591372"/>
              </a:tblGrid>
              <a:tr h="5844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занятости населения в РФ и в Хабаровском крае за 2011-2019 гг.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занятости населения по годам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России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Хабаровском крае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63,9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65,2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64,8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66,3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65,9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65,7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67,4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76,4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78,4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76,7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78,5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79,9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81,8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280" y="629451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2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Графическое отражение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60840" cy="45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63093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81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Данные по уровню безработицы населения  на начало прогнозирования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44146"/>
              </p:ext>
            </p:extLst>
          </p:nvPr>
        </p:nvGraphicFramePr>
        <p:xfrm>
          <a:off x="395536" y="1988840"/>
          <a:ext cx="8280920" cy="40324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932108"/>
                <a:gridCol w="1023473"/>
                <a:gridCol w="2325339"/>
              </a:tblGrid>
              <a:tr h="7922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безработицы населения в РФ и в Хабаровском крае за 2011-2016 гг.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безработицы населения по годам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России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Хабаровском крае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5,5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4288" y="63093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89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Данные уровню безработицы населения после проведения прогноза.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36035"/>
              </p:ext>
            </p:extLst>
          </p:nvPr>
        </p:nvGraphicFramePr>
        <p:xfrm>
          <a:off x="251520" y="1556788"/>
          <a:ext cx="8784977" cy="46805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32323"/>
                <a:gridCol w="1085772"/>
                <a:gridCol w="2466882"/>
              </a:tblGrid>
              <a:tr h="7054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безработицы населения в РФ и в Хабаровском крае за 2011-2019 гг.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безработицы населения по годам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России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Хабаровском крае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5,5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5,7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6,6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6,8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6,3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6,6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64533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82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Графическое отражение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23619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63813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52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507288" cy="4437112"/>
          </a:xfrm>
        </p:spPr>
        <p:txBody>
          <a:bodyPr>
            <a:normAutofit/>
          </a:bodyPr>
          <a:lstStyle/>
          <a:p>
            <a:pPr marL="493776" indent="-457200">
              <a:buFont typeface="+mj-lt"/>
              <a:buAutoNum type="arabicPeriod"/>
            </a:pPr>
            <a:r>
              <a:rPr lang="ru-RU" sz="2400" dirty="0"/>
              <a:t>Теоретические основы занятости населения	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/>
              <a:t>Экономически активное население. Виды занятости населения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/>
              <a:t>Понятие </a:t>
            </a:r>
            <a:r>
              <a:rPr lang="ru-RU" sz="2400" dirty="0"/>
              <a:t>безработицы и ее виды.	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/>
              <a:t>Политика </a:t>
            </a:r>
            <a:r>
              <a:rPr lang="ru-RU" sz="2400" dirty="0"/>
              <a:t>государства в области занятости </a:t>
            </a:r>
            <a:r>
              <a:rPr lang="ru-RU" sz="2400" dirty="0" smtClean="0"/>
              <a:t>населения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/>
              <a:t>Органы содействия </a:t>
            </a:r>
            <a:r>
              <a:rPr lang="ru-RU" sz="2400" dirty="0" smtClean="0"/>
              <a:t>трудоустройству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/>
              <a:t>Значение прогнозов в регулировании </a:t>
            </a:r>
            <a:r>
              <a:rPr lang="ru-RU" sz="2400" dirty="0" smtClean="0"/>
              <a:t>безработицы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/>
              <a:t>Политика занятости населения в </a:t>
            </a:r>
            <a:r>
              <a:rPr lang="ru-RU" sz="2400" dirty="0" smtClean="0"/>
              <a:t>России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/>
              <a:t>Прогнозы о развитии уровня занятости и безработицы в РФ за 2016-2019 гг.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190314" cy="22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63093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2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Вывод прогноза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19256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Проанализировав данные прогноза об изменении уровня занятости населения можно сделать благоприятный вывод о том, что при сохранении действующей федеральной и региональной программы правительства РФ и местного самоуправления Хабаровского края будет наблюдаться увеличение доли занятого населения в последующие три года. Данный факт положительно скажется на уровне ВВП и ВНП и других макроэкономических показателях. Индивидуальный уровень доходов населения  также должен возрасти. Уровень безработицы будет падать за 2016-1019 гг., но с небольшими колебаниями по годам.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64533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78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Прогноз Министерством </a:t>
            </a:r>
            <a:r>
              <a:rPr lang="ru-RU" dirty="0"/>
              <a:t>экономического развития РФ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ru-RU" dirty="0"/>
              <a:t>Согласно данным ведомства, к концу текущего года безработица составит 6,3%. Согласно сводкам, издаваемым кадровыми и другими аналитическими агентствами, наибольшему сокращению персонала в 2016 году подвергнется строительная, банковская, туристическая и автомобильная </a:t>
            </a:r>
            <a:r>
              <a:rPr lang="ru-RU" dirty="0" smtClean="0"/>
              <a:t>сферы;</a:t>
            </a:r>
          </a:p>
          <a:p>
            <a:r>
              <a:rPr lang="ru-RU" dirty="0" smtClean="0"/>
              <a:t>ожидается </a:t>
            </a:r>
            <a:r>
              <a:rPr lang="ru-RU" dirty="0"/>
              <a:t>уменьшение численности населения, занятого на государственных </a:t>
            </a:r>
            <a:r>
              <a:rPr lang="ru-RU" dirty="0" smtClean="0"/>
              <a:t>должностях и др.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20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Программа занятости населения 2016 г.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424936" cy="4525963"/>
          </a:xfrm>
        </p:spPr>
        <p:txBody>
          <a:bodyPr>
            <a:normAutofit/>
          </a:bodyPr>
          <a:lstStyle/>
          <a:p>
            <a:r>
              <a:rPr lang="ru-RU" dirty="0"/>
              <a:t>Разработанная на 2016 год программа занятости населения предполагает выделение из бюджета около 79,9 млрд. рублей, предназначенных для выплаты пособий безработным гражданам, их переобучение и профориентацию.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61459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12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Вывод о прогнозах Министерства труда и соц. развития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Пессимистические сценарии не оправдались, и на данный момент нет никаких условий для их воплощения до конца текущего года.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Ключевые </a:t>
            </a:r>
            <a:r>
              <a:rPr lang="ru-RU" dirty="0"/>
              <a:t>показатели удалось удержать в заданных нормативных пределах, выхода за рамки прогноза или его реализации (на текущий момент) не произошло.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Несмотря </a:t>
            </a:r>
            <a:r>
              <a:rPr lang="ru-RU" dirty="0"/>
              <a:t>на незначительное увеличение регистрируемых и общих показаний, складывается достаточно благоприятная картина.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5962" y="624979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22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09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Font typeface="+mj-lt"/>
              <a:buAutoNum type="arabicParenR"/>
            </a:pPr>
            <a:r>
              <a:rPr lang="ru-RU" dirty="0" err="1" smtClean="0"/>
              <a:t>Бреев</a:t>
            </a:r>
            <a:r>
              <a:rPr lang="ru-RU" dirty="0"/>
              <a:t>, Б. Д. Экономические последствия безработицы: оценка потерь: [Текст] // Общество и экономика. №5. — [б. м.] 2011. — 235 с.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Денисова</a:t>
            </a:r>
            <a:r>
              <a:rPr lang="ru-RU" dirty="0"/>
              <a:t>, И. А., </a:t>
            </a:r>
            <a:r>
              <a:rPr lang="ru-RU" dirty="0" err="1"/>
              <a:t>Савватеев</a:t>
            </a:r>
            <a:r>
              <a:rPr lang="ru-RU" dirty="0"/>
              <a:t> А. В. Эффективность активных программ содействия занятости населения в России: [Текст] / Препринт. — М.: ЦЭФИР, 2009. – 386с.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err="1" smtClean="0"/>
              <a:t>Рофе</a:t>
            </a:r>
            <a:r>
              <a:rPr lang="ru-RU" dirty="0" smtClean="0"/>
              <a:t> </a:t>
            </a:r>
            <a:r>
              <a:rPr lang="ru-RU" dirty="0"/>
              <a:t>А. И., </a:t>
            </a:r>
            <a:r>
              <a:rPr lang="ru-RU" dirty="0" err="1"/>
              <a:t>Збышко</a:t>
            </a:r>
            <a:r>
              <a:rPr lang="ru-RU" dirty="0"/>
              <a:t> Б. Г., </a:t>
            </a:r>
            <a:r>
              <a:rPr lang="ru-RU" dirty="0" err="1"/>
              <a:t>Ишин</a:t>
            </a:r>
            <a:r>
              <a:rPr lang="ru-RU" dirty="0"/>
              <a:t> В. В. Рынок труда, занятость населения, экономика ресурсов для труда: [Текст]. — М.: МИК, 2009. – 431с.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Экономическая </a:t>
            </a:r>
            <a:r>
              <a:rPr lang="ru-RU" dirty="0"/>
              <a:t>теория: Учебник. / Под ред. А. Г. Грязновой, Т. В. </a:t>
            </a:r>
            <a:r>
              <a:rPr lang="ru-RU" dirty="0" err="1"/>
              <a:t>Чечелевой</a:t>
            </a:r>
            <a:r>
              <a:rPr lang="ru-RU" dirty="0"/>
              <a:t> [Текст]. — М.: Издательство «Экзамен», 2008. — 620с.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err="1" smtClean="0"/>
              <a:t>Четвернина</a:t>
            </a:r>
            <a:r>
              <a:rPr lang="ru-RU" dirty="0" smtClean="0"/>
              <a:t> </a:t>
            </a:r>
            <a:r>
              <a:rPr lang="ru-RU" dirty="0"/>
              <a:t>Т. Масштабы безработицы в России и способы её измерения:                  [Текст].  // Вопросы экономики № 11— 2009.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Официальный  </a:t>
            </a:r>
            <a:r>
              <a:rPr lang="ru-RU" dirty="0"/>
              <a:t>сайт  Федеральной  службы  государственной  статистики:  [Электронный ресурс]. — URL: http:// www.gks.ru (дата обращения 11.11.2017).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Официальный  </a:t>
            </a:r>
            <a:r>
              <a:rPr lang="ru-RU" dirty="0"/>
              <a:t>сайт  Федеральной  службы  государственной  статистики  по  Хабаровскому краю: [Электронный ресурс]. — URL: http://www.akstat.gks.ru  (дата  обращения 11.11.2017). </a:t>
            </a:r>
            <a:r>
              <a:rPr lang="ru-RU" dirty="0" smtClean="0"/>
              <a:t> </a:t>
            </a:r>
            <a:endParaRPr lang="ru-RU" dirty="0"/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Анализ </a:t>
            </a:r>
            <a:r>
              <a:rPr lang="ru-RU" dirty="0"/>
              <a:t>проблем занятости и безработицы РФ // Молодежный научный форум: Общественные и экономические науки: </a:t>
            </a:r>
            <a:r>
              <a:rPr lang="ru-RU" dirty="0" err="1"/>
              <a:t>электр</a:t>
            </a:r>
            <a:r>
              <a:rPr lang="ru-RU" dirty="0"/>
              <a:t>. сб. ст. по материалам XLI студ. </a:t>
            </a:r>
            <a:r>
              <a:rPr lang="ru-RU" dirty="0" err="1"/>
              <a:t>междунар</a:t>
            </a:r>
            <a:r>
              <a:rPr lang="ru-RU" dirty="0"/>
              <a:t>. заочной науч.-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 — М.: «МЦНО». — 2017 —№ 1(41) / [Электронный ресурс] — Режим доступа. — URL: </a:t>
            </a:r>
            <a:r>
              <a:rPr lang="ru-RU" dirty="0">
                <a:hlinkClick r:id="rId2"/>
              </a:rPr>
              <a:t>https://nauchforum.ru/archive/MNF_social/1(41).</a:t>
            </a:r>
            <a:r>
              <a:rPr lang="ru-RU" dirty="0" smtClean="0">
                <a:hlinkClick r:id="rId2"/>
              </a:rPr>
              <a:t>pdf</a:t>
            </a: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Слайд 24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62373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77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08912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 работы – рассмотреть социальные проблемы занятости населения, изучить значение прогнозов в регулировании безработицы. </a:t>
            </a:r>
          </a:p>
          <a:p>
            <a:r>
              <a:rPr lang="ru-RU" dirty="0"/>
              <a:t>Для достижения поставленных целей необходимо решить следующие задачи:</a:t>
            </a:r>
          </a:p>
          <a:p>
            <a:pPr marL="36576" indent="0">
              <a:buNone/>
            </a:pPr>
            <a:r>
              <a:rPr lang="ru-RU" dirty="0" smtClean="0"/>
              <a:t>      1</a:t>
            </a:r>
            <a:r>
              <a:rPr lang="ru-RU" dirty="0"/>
              <a:t>)	изучить понятие занятости населения;</a:t>
            </a:r>
          </a:p>
          <a:p>
            <a:pPr marL="36576" indent="0">
              <a:buNone/>
            </a:pPr>
            <a:r>
              <a:rPr lang="ru-RU" dirty="0" smtClean="0"/>
              <a:t>      2</a:t>
            </a:r>
            <a:r>
              <a:rPr lang="ru-RU" dirty="0"/>
              <a:t>)	проанализировать проблемы занятости </a:t>
            </a:r>
            <a:r>
              <a:rPr lang="ru-RU" dirty="0" smtClean="0"/>
              <a:t>                   	населения</a:t>
            </a:r>
            <a:r>
              <a:rPr lang="ru-RU" dirty="0"/>
              <a:t>;</a:t>
            </a:r>
          </a:p>
          <a:p>
            <a:pPr marL="36576" indent="0">
              <a:buNone/>
            </a:pPr>
            <a:r>
              <a:rPr lang="ru-RU" dirty="0" smtClean="0"/>
              <a:t>      3</a:t>
            </a:r>
            <a:r>
              <a:rPr lang="ru-RU" dirty="0"/>
              <a:t>)	изучить основные характеристики безработицы и </a:t>
            </a:r>
            <a:r>
              <a:rPr lang="ru-RU" dirty="0" smtClean="0"/>
              <a:t>	ее </a:t>
            </a:r>
            <a:r>
              <a:rPr lang="ru-RU" dirty="0"/>
              <a:t>понятие;</a:t>
            </a:r>
          </a:p>
          <a:p>
            <a:pPr marL="36576" indent="0">
              <a:buNone/>
            </a:pPr>
            <a:r>
              <a:rPr lang="ru-RU" dirty="0" smtClean="0"/>
              <a:t>      4</a:t>
            </a:r>
            <a:r>
              <a:rPr lang="ru-RU" dirty="0"/>
              <a:t>)	исследовать роль прогнозов в регулировании </a:t>
            </a:r>
            <a:r>
              <a:rPr lang="ru-RU" dirty="0" smtClean="0"/>
              <a:t>	безработицы </a:t>
            </a:r>
            <a:r>
              <a:rPr lang="ru-RU" dirty="0"/>
              <a:t>на примере России</a:t>
            </a:r>
            <a:r>
              <a:rPr lang="ru-RU" dirty="0" smtClean="0"/>
              <a:t>.</a:t>
            </a:r>
          </a:p>
          <a:p>
            <a:pPr marL="36576" indent="0" algn="r">
              <a:buNone/>
            </a:pPr>
            <a:r>
              <a:rPr lang="ru-RU" dirty="0" smtClean="0"/>
              <a:t>Слайд 2</a:t>
            </a:r>
            <a:endParaRPr lang="ru-RU" dirty="0"/>
          </a:p>
          <a:p>
            <a:endParaRPr lang="ru-RU" dirty="0"/>
          </a:p>
        </p:txBody>
      </p:sp>
      <p:pic>
        <p:nvPicPr>
          <p:cNvPr id="13316" name="Picture 4" descr="https://ds04.infourok.ru/uploads/ex/06ac/00008f63-c09c0f23/hello_html_4bd9e8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39"/>
            <a:ext cx="1800200" cy="1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Теоретические основы занятости населения</a:t>
            </a:r>
          </a:p>
        </p:txBody>
      </p:sp>
      <p:pic>
        <p:nvPicPr>
          <p:cNvPr id="5" name="Рисунок 4" descr="http://ok-t.ru/studopediaru/baza2/2064452787146.files/image04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059300" cy="43195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42768" y="62470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3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виды занятости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424936" cy="4392489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ru-RU" sz="2800" dirty="0"/>
              <a:t>Э</a:t>
            </a:r>
            <a:r>
              <a:rPr lang="ru-RU" sz="2800" dirty="0" smtClean="0"/>
              <a:t>ффективная </a:t>
            </a:r>
            <a:r>
              <a:rPr lang="ru-RU" sz="2800" dirty="0"/>
              <a:t>занятость;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 smtClean="0"/>
              <a:t>рациональная </a:t>
            </a:r>
            <a:r>
              <a:rPr lang="ru-RU" sz="2800" dirty="0"/>
              <a:t>занятость;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 smtClean="0"/>
              <a:t>экономическая </a:t>
            </a:r>
            <a:r>
              <a:rPr lang="ru-RU" sz="2800" dirty="0"/>
              <a:t>занятость;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 smtClean="0"/>
              <a:t>полная </a:t>
            </a:r>
            <a:r>
              <a:rPr lang="ru-RU" sz="2800" dirty="0"/>
              <a:t>занятость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 smtClean="0"/>
              <a:t>скрытая </a:t>
            </a:r>
            <a:r>
              <a:rPr lang="ru-RU" sz="2800" dirty="0"/>
              <a:t>занятость.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626575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4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680519" cy="318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безработицы и ее </a:t>
            </a:r>
            <a:r>
              <a:rPr lang="ru-RU" dirty="0" smtClean="0"/>
              <a:t>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632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Виды безработицы</a:t>
            </a:r>
            <a:endParaRPr lang="ru-RU" dirty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фрикционная</a:t>
            </a:r>
            <a:r>
              <a:rPr lang="ru-RU" dirty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структурная</a:t>
            </a:r>
            <a:r>
              <a:rPr lang="ru-RU" dirty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институциональная</a:t>
            </a:r>
            <a:r>
              <a:rPr lang="ru-RU" dirty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циклическая</a:t>
            </a:r>
            <a:r>
              <a:rPr lang="ru-RU" dirty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сезонная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97288" cy="5069160"/>
          </a:xfrm>
        </p:spPr>
        <p:txBody>
          <a:bodyPr>
            <a:normAutofit/>
          </a:bodyPr>
          <a:lstStyle/>
          <a:p>
            <a:r>
              <a:rPr lang="ru-RU" dirty="0"/>
              <a:t>Безработица — социально-экономическое явления, при котором часть рабочей силы не занята в производстве товаров и услуг.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5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853101" cy="2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Политика государства в области занятости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/>
          </a:bodyPr>
          <a:lstStyle/>
          <a:p>
            <a:r>
              <a:rPr lang="ru-RU" dirty="0"/>
              <a:t>Активная политика </a:t>
            </a:r>
            <a:r>
              <a:rPr lang="ru-RU" dirty="0" smtClean="0"/>
              <a:t>(</a:t>
            </a:r>
            <a:r>
              <a:rPr lang="ru-RU" dirty="0"/>
              <a:t>мероприятия, направленные на предупреждение увольнений работников и сохранение рабочих мест, повышение квалификации </a:t>
            </a:r>
            <a:r>
              <a:rPr lang="ru-RU" dirty="0" smtClean="0"/>
              <a:t>населения и др.)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176464" cy="4525963"/>
          </a:xfrm>
        </p:spPr>
        <p:txBody>
          <a:bodyPr>
            <a:normAutofit/>
          </a:bodyPr>
          <a:lstStyle/>
          <a:p>
            <a:r>
              <a:rPr lang="ru-RU" dirty="0"/>
              <a:t>Пассивная </a:t>
            </a:r>
            <a:r>
              <a:rPr lang="ru-RU" dirty="0" smtClean="0"/>
              <a:t>политика (</a:t>
            </a:r>
            <a:r>
              <a:rPr lang="ru-RU" dirty="0"/>
              <a:t>государство не принимает меры к содействию занятости. Оно лишь прослеживает те негативные последствия, которые имеют место при высоком уровне безработицы.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3093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6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8" y="116632"/>
            <a:ext cx="1680972" cy="156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 </a:t>
            </a:r>
            <a:r>
              <a:rPr lang="ru-RU" dirty="0"/>
              <a:t>содействия трудоустройству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96544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Министерство труда и социального развития </a:t>
            </a:r>
            <a:r>
              <a:rPr lang="ru-RU" dirty="0" smtClean="0"/>
              <a:t>России.</a:t>
            </a:r>
          </a:p>
          <a:p>
            <a:r>
              <a:rPr lang="ru-RU" dirty="0" smtClean="0"/>
              <a:t>Его </a:t>
            </a:r>
            <a:r>
              <a:rPr lang="ru-RU" dirty="0"/>
              <a:t>создали в 1996 г., упразднив при этом сразу три социальных </a:t>
            </a:r>
            <a:r>
              <a:rPr lang="ru-RU" dirty="0" smtClean="0"/>
              <a:t>ведомства: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Министерство соц. защиты населения.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Министерство </a:t>
            </a:r>
            <a:r>
              <a:rPr lang="ru-RU" dirty="0"/>
              <a:t>труда.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Федеральную </a:t>
            </a:r>
            <a:r>
              <a:rPr lang="ru-RU" dirty="0"/>
              <a:t>службу занятости.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3813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Слайд 7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962214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деятельности Службы занятости населения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50691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составление </a:t>
            </a:r>
            <a:r>
              <a:rPr lang="ru-RU" dirty="0"/>
              <a:t>прогнозов развития и анализ уровня занятости;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разработку </a:t>
            </a:r>
            <a:r>
              <a:rPr lang="ru-RU" dirty="0"/>
              <a:t>и дальнейшее осуществление целевых программ федерального и территориального </a:t>
            </a:r>
            <a:r>
              <a:rPr lang="ru-RU" dirty="0" smtClean="0"/>
              <a:t>уровней; 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организацию </a:t>
            </a:r>
            <a:r>
              <a:rPr lang="ru-RU" dirty="0"/>
              <a:t>профессиональной ориентации, подготовки и переподготовки безработных граждан. </a:t>
            </a:r>
            <a:endParaRPr lang="ru-RU" dirty="0" smtClean="0"/>
          </a:p>
          <a:p>
            <a:pPr marL="36576" indent="0" algn="r">
              <a:buNone/>
            </a:pPr>
            <a:r>
              <a:rPr lang="ru-RU" sz="2400" dirty="0" smtClean="0"/>
              <a:t>Слайд8</a:t>
            </a:r>
            <a:endParaRPr lang="ru-RU" sz="2400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3888433" cy="223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1225</Words>
  <Application>Microsoft Office PowerPoint</Application>
  <PresentationFormat>Экран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Занятость населения и значение прогнозов в регулировании безработицы</vt:lpstr>
      <vt:lpstr>Презентация PowerPoint</vt:lpstr>
      <vt:lpstr>Цель и задачи работы</vt:lpstr>
      <vt:lpstr>Теоретические основы занятости населения</vt:lpstr>
      <vt:lpstr>Основные виды занятости</vt:lpstr>
      <vt:lpstr>Понятие безработицы и ее виды</vt:lpstr>
      <vt:lpstr>Политика государства в области занятости населения</vt:lpstr>
      <vt:lpstr>Орган содействия трудоустройству</vt:lpstr>
      <vt:lpstr>Направления деятельности Службы занятости населения </vt:lpstr>
      <vt:lpstr>Значение прогнозов в регулировании безработицы</vt:lpstr>
      <vt:lpstr>Задачи программ социально-экономического развития и программ содействия занятости</vt:lpstr>
      <vt:lpstr>Программа преодоления безработицы РФ на федеральном уровне</vt:lpstr>
      <vt:lpstr>Программа преодоления безработицы РФ для Западно-Сибирского, Восточно-Сибирского и Дальневосточного регионов</vt:lpstr>
      <vt:lpstr>Данные по уровню занятости населения  на начало прогнозирования. (по данным Федеральной службы государственной статистики) </vt:lpstr>
      <vt:lpstr>Данные уровню занятости населения после проведения прогноза.</vt:lpstr>
      <vt:lpstr>Графическое отражение</vt:lpstr>
      <vt:lpstr>Данные по уровню безработицы населения  на начало прогнозирования</vt:lpstr>
      <vt:lpstr>Данные уровню безработицы населения после проведения прогноза.</vt:lpstr>
      <vt:lpstr>Графическое отражение</vt:lpstr>
      <vt:lpstr>Вывод прогноза</vt:lpstr>
      <vt:lpstr>Прогноз Министерством экономического развития РФ</vt:lpstr>
      <vt:lpstr>Программа занятости населения 2016 г.</vt:lpstr>
      <vt:lpstr>Вывод о прогнозах Министерства труда и соц. развития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 Ден</dc:creator>
  <cp:lastModifiedBy>Мастер Ден</cp:lastModifiedBy>
  <cp:revision>62</cp:revision>
  <dcterms:created xsi:type="dcterms:W3CDTF">2017-11-20T07:23:43Z</dcterms:created>
  <dcterms:modified xsi:type="dcterms:W3CDTF">2017-11-20T09:05:39Z</dcterms:modified>
</cp:coreProperties>
</file>