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5" r:id="rId1"/>
  </p:sldMasterIdLst>
  <p:handoutMasterIdLst>
    <p:handoutMasterId r:id="rId29"/>
  </p:handoutMasterIdLst>
  <p:sldIdLst>
    <p:sldId id="282" r:id="rId2"/>
    <p:sldId id="283" r:id="rId3"/>
    <p:sldId id="256" r:id="rId4"/>
    <p:sldId id="271" r:id="rId5"/>
    <p:sldId id="272" r:id="rId6"/>
    <p:sldId id="273" r:id="rId7"/>
    <p:sldId id="274" r:id="rId8"/>
    <p:sldId id="257" r:id="rId9"/>
    <p:sldId id="265" r:id="rId10"/>
    <p:sldId id="261" r:id="rId11"/>
    <p:sldId id="267" r:id="rId12"/>
    <p:sldId id="278" r:id="rId13"/>
    <p:sldId id="279" r:id="rId14"/>
    <p:sldId id="275" r:id="rId15"/>
    <p:sldId id="258" r:id="rId16"/>
    <p:sldId id="266" r:id="rId17"/>
    <p:sldId id="263" r:id="rId18"/>
    <p:sldId id="269" r:id="rId19"/>
    <p:sldId id="262" r:id="rId20"/>
    <p:sldId id="268" r:id="rId21"/>
    <p:sldId id="280" r:id="rId22"/>
    <p:sldId id="281" r:id="rId23"/>
    <p:sldId id="264" r:id="rId24"/>
    <p:sldId id="270" r:id="rId25"/>
    <p:sldId id="277" r:id="rId26"/>
    <p:sldId id="276" r:id="rId27"/>
    <p:sldId id="260" r:id="rId2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91181"/>
    <a:srgbClr val="FBF62A"/>
    <a:srgbClr val="FF3399"/>
    <a:srgbClr val="E96584"/>
    <a:srgbClr val="65D1B7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4667" autoAdjust="0"/>
  </p:normalViewPr>
  <p:slideViewPr>
    <p:cSldViewPr>
      <p:cViewPr>
        <p:scale>
          <a:sx n="66" d="100"/>
          <a:sy n="66" d="100"/>
        </p:scale>
        <p:origin x="-912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05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2628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C358EA6-4283-477C-BD87-97A58E11156C}" type="doc">
      <dgm:prSet loTypeId="urn:microsoft.com/office/officeart/2005/8/layout/arrow1" loCatId="process" qsTypeId="urn:microsoft.com/office/officeart/2005/8/quickstyle/simple1" qsCatId="simple" csTypeId="urn:microsoft.com/office/officeart/2005/8/colors/accent1_5" csCatId="accent1" phldr="1"/>
      <dgm:spPr/>
      <dgm:t>
        <a:bodyPr/>
        <a:lstStyle/>
        <a:p>
          <a:endParaRPr lang="ru-RU"/>
        </a:p>
      </dgm:t>
    </dgm:pt>
    <dgm:pt modelId="{BEBF9606-2A4A-478A-846F-D2C39AA3342A}">
      <dgm:prSet phldrT="[Текст]" custT="1"/>
      <dgm:spPr/>
      <dgm:t>
        <a:bodyPr/>
        <a:lstStyle/>
        <a:p>
          <a:r>
            <a:rPr lang="ru-RU" sz="2000" dirty="0" smtClean="0">
              <a:solidFill>
                <a:srgbClr val="002060"/>
              </a:solidFill>
            </a:rPr>
            <a:t>А.Гончаров, «</a:t>
          </a:r>
          <a:r>
            <a:rPr lang="ru-RU" sz="2000" dirty="0" err="1" smtClean="0">
              <a:solidFill>
                <a:srgbClr val="002060"/>
              </a:solidFill>
            </a:rPr>
            <a:t>Мильон</a:t>
          </a:r>
          <a:r>
            <a:rPr lang="ru-RU" sz="2000" dirty="0" smtClean="0">
              <a:solidFill>
                <a:srgbClr val="002060"/>
              </a:solidFill>
            </a:rPr>
            <a:t> терзаний»</a:t>
          </a:r>
          <a:r>
            <a:rPr lang="ru-RU" sz="1100" dirty="0" smtClean="0">
              <a:solidFill>
                <a:srgbClr val="002060"/>
              </a:solidFill>
            </a:rPr>
            <a:t/>
          </a:r>
          <a:br>
            <a:rPr lang="ru-RU" sz="1100" dirty="0" smtClean="0">
              <a:solidFill>
                <a:srgbClr val="002060"/>
              </a:solidFill>
            </a:rPr>
          </a:br>
          <a:r>
            <a:rPr lang="ru-RU" sz="1100" dirty="0" smtClean="0">
              <a:solidFill>
                <a:srgbClr val="002060"/>
              </a:solidFill>
            </a:rPr>
            <a:t/>
          </a:r>
          <a:br>
            <a:rPr lang="ru-RU" sz="1100" dirty="0" smtClean="0">
              <a:solidFill>
                <a:srgbClr val="002060"/>
              </a:solidFill>
            </a:rPr>
          </a:br>
          <a:r>
            <a:rPr lang="en-US" sz="1800" u="sng" dirty="0" smtClean="0">
              <a:solidFill>
                <a:srgbClr val="002060"/>
              </a:solidFill>
            </a:rPr>
            <a:t>http://www.goncharov.spb.ru/mln</a:t>
          </a:r>
          <a:endParaRPr lang="ru-RU" sz="1800" u="sng" dirty="0">
            <a:solidFill>
              <a:srgbClr val="002060"/>
            </a:solidFill>
          </a:endParaRPr>
        </a:p>
      </dgm:t>
    </dgm:pt>
    <dgm:pt modelId="{71B60A2B-6101-47B5-B244-982D308187F6}" type="parTrans" cxnId="{09833276-8C70-4256-A96A-46D453A02A09}">
      <dgm:prSet/>
      <dgm:spPr/>
      <dgm:t>
        <a:bodyPr/>
        <a:lstStyle/>
        <a:p>
          <a:endParaRPr lang="ru-RU"/>
        </a:p>
      </dgm:t>
    </dgm:pt>
    <dgm:pt modelId="{37E103FE-D23A-43DD-91A6-C03B432EED9C}" type="sibTrans" cxnId="{09833276-8C70-4256-A96A-46D453A02A09}">
      <dgm:prSet/>
      <dgm:spPr/>
      <dgm:t>
        <a:bodyPr/>
        <a:lstStyle/>
        <a:p>
          <a:endParaRPr lang="ru-RU"/>
        </a:p>
      </dgm:t>
    </dgm:pt>
    <dgm:pt modelId="{03B9D43B-5FBE-4A06-90AF-B80C3276E369}">
      <dgm:prSet custT="1"/>
      <dgm:spPr/>
      <dgm:t>
        <a:bodyPr/>
        <a:lstStyle/>
        <a:p>
          <a:r>
            <a:rPr lang="ru-RU" sz="2000" dirty="0" smtClean="0">
              <a:solidFill>
                <a:srgbClr val="002060"/>
              </a:solidFill>
            </a:rPr>
            <a:t>Ф.Кривин ,«Молчалины блаженствуют на свете»</a:t>
          </a:r>
        </a:p>
        <a:p>
          <a:r>
            <a:rPr lang="en-US" sz="1800" u="sng" dirty="0" smtClean="0">
              <a:solidFill>
                <a:srgbClr val="002060"/>
              </a:solidFill>
            </a:rPr>
            <a:t>http://lib.ololo.cc/b/198691/read#t185</a:t>
          </a:r>
          <a:endParaRPr lang="ru-RU" sz="1800" u="sng" dirty="0">
            <a:solidFill>
              <a:srgbClr val="002060"/>
            </a:solidFill>
          </a:endParaRPr>
        </a:p>
      </dgm:t>
    </dgm:pt>
    <dgm:pt modelId="{540DFBCA-7F5A-446A-B773-EC6CD859AE50}" type="parTrans" cxnId="{FCEBC028-AC9C-44A9-B791-226838CB4A0B}">
      <dgm:prSet/>
      <dgm:spPr/>
      <dgm:t>
        <a:bodyPr/>
        <a:lstStyle/>
        <a:p>
          <a:endParaRPr lang="ru-RU"/>
        </a:p>
      </dgm:t>
    </dgm:pt>
    <dgm:pt modelId="{BB84C0F2-AB40-404C-9DD4-35BAE4733501}" type="sibTrans" cxnId="{FCEBC028-AC9C-44A9-B791-226838CB4A0B}">
      <dgm:prSet/>
      <dgm:spPr/>
      <dgm:t>
        <a:bodyPr/>
        <a:lstStyle/>
        <a:p>
          <a:endParaRPr lang="ru-RU"/>
        </a:p>
      </dgm:t>
    </dgm:pt>
    <dgm:pt modelId="{FFFCC7CF-FE12-41B1-B96F-6DFD05FE88E7}" type="pres">
      <dgm:prSet presAssocID="{4C358EA6-4283-477C-BD87-97A58E11156C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E180541-EBCA-4D65-9212-7F85E22BA9A1}" type="pres">
      <dgm:prSet presAssocID="{03B9D43B-5FBE-4A06-90AF-B80C3276E369}" presName="arrow" presStyleLbl="node1" presStyleIdx="0" presStyleCnt="2" custScaleX="91142" custScaleY="82209" custRadScaleRad="109975" custRadScaleInc="-397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28E32F-6C5C-4685-A36B-658016D5AAEA}" type="pres">
      <dgm:prSet presAssocID="{BEBF9606-2A4A-478A-846F-D2C39AA3342A}" presName="arrow" presStyleLbl="node1" presStyleIdx="1" presStyleCnt="2" custScaleX="94819" custScaleY="78150" custRadScaleRad="122889" custRadScaleInc="442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9833276-8C70-4256-A96A-46D453A02A09}" srcId="{4C358EA6-4283-477C-BD87-97A58E11156C}" destId="{BEBF9606-2A4A-478A-846F-D2C39AA3342A}" srcOrd="1" destOrd="0" parTransId="{71B60A2B-6101-47B5-B244-982D308187F6}" sibTransId="{37E103FE-D23A-43DD-91A6-C03B432EED9C}"/>
    <dgm:cxn modelId="{1EF89418-8660-404D-86EC-D20E7948CDBF}" type="presOf" srcId="{BEBF9606-2A4A-478A-846F-D2C39AA3342A}" destId="{2F28E32F-6C5C-4685-A36B-658016D5AAEA}" srcOrd="0" destOrd="0" presId="urn:microsoft.com/office/officeart/2005/8/layout/arrow1"/>
    <dgm:cxn modelId="{EC397EB2-6F40-41ED-B4C0-D059D1696C0D}" type="presOf" srcId="{4C358EA6-4283-477C-BD87-97A58E11156C}" destId="{FFFCC7CF-FE12-41B1-B96F-6DFD05FE88E7}" srcOrd="0" destOrd="0" presId="urn:microsoft.com/office/officeart/2005/8/layout/arrow1"/>
    <dgm:cxn modelId="{FCEBC028-AC9C-44A9-B791-226838CB4A0B}" srcId="{4C358EA6-4283-477C-BD87-97A58E11156C}" destId="{03B9D43B-5FBE-4A06-90AF-B80C3276E369}" srcOrd="0" destOrd="0" parTransId="{540DFBCA-7F5A-446A-B773-EC6CD859AE50}" sibTransId="{BB84C0F2-AB40-404C-9DD4-35BAE4733501}"/>
    <dgm:cxn modelId="{C9561DA0-12D1-42A8-B98B-1D7238469D16}" type="presOf" srcId="{03B9D43B-5FBE-4A06-90AF-B80C3276E369}" destId="{FE180541-EBCA-4D65-9212-7F85E22BA9A1}" srcOrd="0" destOrd="0" presId="urn:microsoft.com/office/officeart/2005/8/layout/arrow1"/>
    <dgm:cxn modelId="{CA298E46-B628-4984-9C46-B6A611D32646}" type="presParOf" srcId="{FFFCC7CF-FE12-41B1-B96F-6DFD05FE88E7}" destId="{FE180541-EBCA-4D65-9212-7F85E22BA9A1}" srcOrd="0" destOrd="0" presId="urn:microsoft.com/office/officeart/2005/8/layout/arrow1"/>
    <dgm:cxn modelId="{F73738CF-7CD4-4AD0-AC33-5ED3EC664BFB}" type="presParOf" srcId="{FFFCC7CF-FE12-41B1-B96F-6DFD05FE88E7}" destId="{2F28E32F-6C5C-4685-A36B-658016D5AAEA}" srcOrd="1" destOrd="0" presId="urn:microsoft.com/office/officeart/2005/8/layout/arrow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30E49B7-BCFF-4C85-B816-3E70E036ACB6}" type="doc">
      <dgm:prSet loTypeId="urn:microsoft.com/office/officeart/2009/layout/ReverseList" loCatId="relationship" qsTypeId="urn:microsoft.com/office/officeart/2005/8/quickstyle/simple5" qsCatId="simple" csTypeId="urn:microsoft.com/office/officeart/2005/8/colors/accent4_2" csCatId="accent4" phldr="1"/>
      <dgm:spPr/>
      <dgm:t>
        <a:bodyPr/>
        <a:lstStyle/>
        <a:p>
          <a:endParaRPr lang="ru-RU"/>
        </a:p>
      </dgm:t>
    </dgm:pt>
    <dgm:pt modelId="{EA2CAD97-84B0-422A-BA01-820BD66F7329}">
      <dgm:prSet phldrT="[Текст]" custT="1"/>
      <dgm:spPr/>
      <dgm:t>
        <a:bodyPr/>
        <a:lstStyle/>
        <a:p>
          <a:r>
            <a:rPr lang="ru-RU" sz="2000" u="none" dirty="0" smtClean="0">
              <a:solidFill>
                <a:srgbClr val="191181"/>
              </a:solidFill>
            </a:rPr>
            <a:t>Н.В.Гоголь «Нос»</a:t>
          </a:r>
        </a:p>
        <a:p>
          <a:r>
            <a:rPr lang="en-US" sz="1800" u="sng" dirty="0" smtClean="0">
              <a:solidFill>
                <a:srgbClr val="191181"/>
              </a:solidFill>
            </a:rPr>
            <a:t>http://ilibrary.ru/text/76/p.1/index.html</a:t>
          </a:r>
          <a:endParaRPr lang="ru-RU" sz="1800" u="sng" dirty="0">
            <a:solidFill>
              <a:srgbClr val="191181"/>
            </a:solidFill>
          </a:endParaRPr>
        </a:p>
      </dgm:t>
    </dgm:pt>
    <dgm:pt modelId="{4B12CE06-C7BC-477C-96C2-FCDD6551284E}" type="parTrans" cxnId="{E2C7B983-F4FC-4112-86CF-4E6B8F43CC5D}">
      <dgm:prSet/>
      <dgm:spPr/>
      <dgm:t>
        <a:bodyPr/>
        <a:lstStyle/>
        <a:p>
          <a:endParaRPr lang="ru-RU"/>
        </a:p>
      </dgm:t>
    </dgm:pt>
    <dgm:pt modelId="{B1022302-5C8A-4ECA-955A-253C90DA6231}" type="sibTrans" cxnId="{E2C7B983-F4FC-4112-86CF-4E6B8F43CC5D}">
      <dgm:prSet/>
      <dgm:spPr/>
      <dgm:t>
        <a:bodyPr/>
        <a:lstStyle/>
        <a:p>
          <a:endParaRPr lang="ru-RU"/>
        </a:p>
      </dgm:t>
    </dgm:pt>
    <dgm:pt modelId="{EC4DE5B2-D2D0-46A2-B888-EA87F998FA8E}">
      <dgm:prSet phldrT="[Текст]" custT="1"/>
      <dgm:spPr/>
      <dgm:t>
        <a:bodyPr/>
        <a:lstStyle/>
        <a:p>
          <a:pPr algn="l"/>
          <a:r>
            <a:rPr lang="ru-RU" sz="2000" dirty="0" err="1" smtClean="0">
              <a:solidFill>
                <a:srgbClr val="191181"/>
              </a:solidFill>
            </a:rPr>
            <a:t>А.Гофман</a:t>
          </a:r>
          <a:r>
            <a:rPr lang="ru-RU" sz="2000" dirty="0" smtClean="0">
              <a:solidFill>
                <a:srgbClr val="191181"/>
              </a:solidFill>
            </a:rPr>
            <a:t> «Крошка Цахес, по прозванию </a:t>
          </a:r>
          <a:r>
            <a:rPr lang="ru-RU" sz="2000" dirty="0" err="1" smtClean="0">
              <a:solidFill>
                <a:srgbClr val="191181"/>
              </a:solidFill>
            </a:rPr>
            <a:t>Ценнобер</a:t>
          </a:r>
          <a:r>
            <a:rPr lang="ru-RU" sz="2000" dirty="0" smtClean="0">
              <a:solidFill>
                <a:srgbClr val="191181"/>
              </a:solidFill>
            </a:rPr>
            <a:t>» </a:t>
          </a:r>
          <a:r>
            <a:rPr lang="ru-RU" sz="1800" dirty="0" smtClean="0">
              <a:solidFill>
                <a:srgbClr val="191181"/>
              </a:solidFill>
            </a:rPr>
            <a:t/>
          </a:r>
          <a:br>
            <a:rPr lang="ru-RU" sz="1800" dirty="0" smtClean="0">
              <a:solidFill>
                <a:srgbClr val="191181"/>
              </a:solidFill>
            </a:rPr>
          </a:br>
          <a:r>
            <a:rPr lang="ru-RU" sz="1800" dirty="0" smtClean="0">
              <a:solidFill>
                <a:srgbClr val="191181"/>
              </a:solidFill>
            </a:rPr>
            <a:t/>
          </a:r>
          <a:br>
            <a:rPr lang="ru-RU" sz="1800" dirty="0" smtClean="0">
              <a:solidFill>
                <a:srgbClr val="191181"/>
              </a:solidFill>
            </a:rPr>
          </a:br>
          <a:r>
            <a:rPr lang="en-US" sz="1800" u="sng" dirty="0" smtClean="0">
              <a:solidFill>
                <a:srgbClr val="191181"/>
              </a:solidFill>
            </a:rPr>
            <a:t>http://lib.ru/GOFMAN/zahes.txt</a:t>
          </a:r>
          <a:endParaRPr lang="ru-RU" sz="1800" u="sng" dirty="0">
            <a:solidFill>
              <a:srgbClr val="191181"/>
            </a:solidFill>
          </a:endParaRPr>
        </a:p>
      </dgm:t>
    </dgm:pt>
    <dgm:pt modelId="{873AFDEC-28CA-454C-B167-CF69DFEC9B5B}" type="parTrans" cxnId="{267FD8FE-F78F-42C0-A1CF-25B895E079CB}">
      <dgm:prSet/>
      <dgm:spPr/>
      <dgm:t>
        <a:bodyPr/>
        <a:lstStyle/>
        <a:p>
          <a:endParaRPr lang="ru-RU"/>
        </a:p>
      </dgm:t>
    </dgm:pt>
    <dgm:pt modelId="{7AF32E10-E8B5-4818-96B8-436D2D2C18A2}" type="sibTrans" cxnId="{267FD8FE-F78F-42C0-A1CF-25B895E079CB}">
      <dgm:prSet/>
      <dgm:spPr/>
      <dgm:t>
        <a:bodyPr/>
        <a:lstStyle/>
        <a:p>
          <a:endParaRPr lang="ru-RU"/>
        </a:p>
      </dgm:t>
    </dgm:pt>
    <dgm:pt modelId="{EEE850F4-9BFC-4AC8-BD7E-DA59380BD297}" type="pres">
      <dgm:prSet presAssocID="{B30E49B7-BCFF-4C85-B816-3E70E036ACB6}" presName="Name0" presStyleCnt="0">
        <dgm:presLayoutVars>
          <dgm:chMax val="2"/>
          <dgm:chPref val="2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177CF54F-9A54-4279-8D11-798014069433}" type="pres">
      <dgm:prSet presAssocID="{B30E49B7-BCFF-4C85-B816-3E70E036ACB6}" presName="LeftText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3735CD8-467B-4C24-ADDA-95F18A8F5152}" type="pres">
      <dgm:prSet presAssocID="{B30E49B7-BCFF-4C85-B816-3E70E036ACB6}" presName="LeftNode" presStyleLbl="bgImgPlace1" presStyleIdx="0" presStyleCnt="2" custLinFactNeighborX="-78126" custLinFactNeighborY="40871">
        <dgm:presLayoutVars>
          <dgm:chMax val="2"/>
          <dgm:chPref val="2"/>
        </dgm:presLayoutVars>
      </dgm:prSet>
      <dgm:spPr/>
      <dgm:t>
        <a:bodyPr/>
        <a:lstStyle/>
        <a:p>
          <a:endParaRPr lang="ru-RU"/>
        </a:p>
      </dgm:t>
    </dgm:pt>
    <dgm:pt modelId="{9C100818-CEAB-43CD-B9A2-AEC4013B680E}" type="pres">
      <dgm:prSet presAssocID="{B30E49B7-BCFF-4C85-B816-3E70E036ACB6}" presName="RightText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D204B93-0FAE-458F-B249-5BA843C8FD36}" type="pres">
      <dgm:prSet presAssocID="{B30E49B7-BCFF-4C85-B816-3E70E036ACB6}" presName="RightNode" presStyleLbl="bgImgPlace1" presStyleIdx="1" presStyleCnt="2" custScaleX="106691" custLinFactNeighborX="59895" custLinFactNeighborY="31470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302D4EB8-3F8C-4A7F-B5CF-78082416BB17}" type="pres">
      <dgm:prSet presAssocID="{B30E49B7-BCFF-4C85-B816-3E70E036ACB6}" presName="TopArrow" presStyleLbl="node1" presStyleIdx="0" presStyleCnt="2" custScaleX="156082" custScaleY="124340" custLinFactNeighborX="-8047" custLinFactNeighborY="36987"/>
      <dgm:spPr/>
    </dgm:pt>
    <dgm:pt modelId="{8A7D6369-D167-42A1-855A-85175B16469A}" type="pres">
      <dgm:prSet presAssocID="{B30E49B7-BCFF-4C85-B816-3E70E036ACB6}" presName="BottomArrow" presStyleLbl="node1" presStyleIdx="1" presStyleCnt="2" custScaleX="173260" custScaleY="147345" custLinFactNeighborX="-8086" custLinFactNeighborY="56204"/>
      <dgm:spPr/>
    </dgm:pt>
  </dgm:ptLst>
  <dgm:cxnLst>
    <dgm:cxn modelId="{F7294061-EFBD-437F-986D-B25F5A86E42D}" type="presOf" srcId="{EA2CAD97-84B0-422A-BA01-820BD66F7329}" destId="{C3735CD8-467B-4C24-ADDA-95F18A8F5152}" srcOrd="1" destOrd="0" presId="urn:microsoft.com/office/officeart/2009/layout/ReverseList"/>
    <dgm:cxn modelId="{1515E140-7C03-48BB-8435-FDBD83A72EC7}" type="presOf" srcId="{EC4DE5B2-D2D0-46A2-B888-EA87F998FA8E}" destId="{9D204B93-0FAE-458F-B249-5BA843C8FD36}" srcOrd="1" destOrd="0" presId="urn:microsoft.com/office/officeart/2009/layout/ReverseList"/>
    <dgm:cxn modelId="{72BF2099-31D9-46B5-9EED-EBDE653F6C64}" type="presOf" srcId="{EA2CAD97-84B0-422A-BA01-820BD66F7329}" destId="{177CF54F-9A54-4279-8D11-798014069433}" srcOrd="0" destOrd="0" presId="urn:microsoft.com/office/officeart/2009/layout/ReverseList"/>
    <dgm:cxn modelId="{E2C7B983-F4FC-4112-86CF-4E6B8F43CC5D}" srcId="{B30E49B7-BCFF-4C85-B816-3E70E036ACB6}" destId="{EA2CAD97-84B0-422A-BA01-820BD66F7329}" srcOrd="0" destOrd="0" parTransId="{4B12CE06-C7BC-477C-96C2-FCDD6551284E}" sibTransId="{B1022302-5C8A-4ECA-955A-253C90DA6231}"/>
    <dgm:cxn modelId="{6C0B0DF6-C7D9-4E08-98CE-28BE8B6283AB}" type="presOf" srcId="{B30E49B7-BCFF-4C85-B816-3E70E036ACB6}" destId="{EEE850F4-9BFC-4AC8-BD7E-DA59380BD297}" srcOrd="0" destOrd="0" presId="urn:microsoft.com/office/officeart/2009/layout/ReverseList"/>
    <dgm:cxn modelId="{267FD8FE-F78F-42C0-A1CF-25B895E079CB}" srcId="{B30E49B7-BCFF-4C85-B816-3E70E036ACB6}" destId="{EC4DE5B2-D2D0-46A2-B888-EA87F998FA8E}" srcOrd="1" destOrd="0" parTransId="{873AFDEC-28CA-454C-B167-CF69DFEC9B5B}" sibTransId="{7AF32E10-E8B5-4818-96B8-436D2D2C18A2}"/>
    <dgm:cxn modelId="{DBA3E01A-69E0-450B-ADBF-F0D44109F5E9}" type="presOf" srcId="{EC4DE5B2-D2D0-46A2-B888-EA87F998FA8E}" destId="{9C100818-CEAB-43CD-B9A2-AEC4013B680E}" srcOrd="0" destOrd="0" presId="urn:microsoft.com/office/officeart/2009/layout/ReverseList"/>
    <dgm:cxn modelId="{F56B440F-DC17-4EBE-B905-0352AD6C6B9E}" type="presParOf" srcId="{EEE850F4-9BFC-4AC8-BD7E-DA59380BD297}" destId="{177CF54F-9A54-4279-8D11-798014069433}" srcOrd="0" destOrd="0" presId="urn:microsoft.com/office/officeart/2009/layout/ReverseList"/>
    <dgm:cxn modelId="{5648EBDE-8A9A-4021-8B31-DA6B1AB3CE33}" type="presParOf" srcId="{EEE850F4-9BFC-4AC8-BD7E-DA59380BD297}" destId="{C3735CD8-467B-4C24-ADDA-95F18A8F5152}" srcOrd="1" destOrd="0" presId="urn:microsoft.com/office/officeart/2009/layout/ReverseList"/>
    <dgm:cxn modelId="{7842E825-C985-44D4-926D-4D68E6785794}" type="presParOf" srcId="{EEE850F4-9BFC-4AC8-BD7E-DA59380BD297}" destId="{9C100818-CEAB-43CD-B9A2-AEC4013B680E}" srcOrd="2" destOrd="0" presId="urn:microsoft.com/office/officeart/2009/layout/ReverseList"/>
    <dgm:cxn modelId="{E21C2F12-39E9-43AB-98BD-C01DE18508BA}" type="presParOf" srcId="{EEE850F4-9BFC-4AC8-BD7E-DA59380BD297}" destId="{9D204B93-0FAE-458F-B249-5BA843C8FD36}" srcOrd="3" destOrd="0" presId="urn:microsoft.com/office/officeart/2009/layout/ReverseList"/>
    <dgm:cxn modelId="{0577E32E-5192-40DE-AC5D-B8EE78584313}" type="presParOf" srcId="{EEE850F4-9BFC-4AC8-BD7E-DA59380BD297}" destId="{302D4EB8-3F8C-4A7F-B5CF-78082416BB17}" srcOrd="4" destOrd="0" presId="urn:microsoft.com/office/officeart/2009/layout/ReverseList"/>
    <dgm:cxn modelId="{9545BAA3-2C6B-472F-8C21-1504B8B50B52}" type="presParOf" srcId="{EEE850F4-9BFC-4AC8-BD7E-DA59380BD297}" destId="{8A7D6369-D167-42A1-855A-85175B16469A}" srcOrd="5" destOrd="0" presId="urn:microsoft.com/office/officeart/2009/layout/Reverse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180541-EBCA-4D65-9212-7F85E22BA9A1}">
      <dsp:nvSpPr>
        <dsp:cNvPr id="0" name=""/>
        <dsp:cNvSpPr/>
      </dsp:nvSpPr>
      <dsp:spPr>
        <a:xfrm rot="16200000">
          <a:off x="-65265" y="1346541"/>
          <a:ext cx="3967614" cy="3578740"/>
        </a:xfrm>
        <a:prstGeom prst="upArrow">
          <a:avLst>
            <a:gd name="adj1" fmla="val 50000"/>
            <a:gd name="adj2" fmla="val 35000"/>
          </a:avLst>
        </a:prstGeom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rgbClr val="002060"/>
              </a:solidFill>
            </a:rPr>
            <a:t>Ф.Кривин ,«Молчалины блаженствуют на свете»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u="sng" kern="1200" dirty="0" smtClean="0">
              <a:solidFill>
                <a:srgbClr val="002060"/>
              </a:solidFill>
            </a:rPr>
            <a:t>http://lib.ololo.cc/b/198691/read#t185</a:t>
          </a:r>
          <a:endParaRPr lang="ru-RU" sz="1800" u="sng" kern="1200" dirty="0">
            <a:solidFill>
              <a:srgbClr val="002060"/>
            </a:solidFill>
          </a:endParaRPr>
        </a:p>
      </dsp:txBody>
      <dsp:txXfrm rot="5400000">
        <a:off x="755453" y="2144006"/>
        <a:ext cx="2952460" cy="1983807"/>
      </dsp:txXfrm>
    </dsp:sp>
    <dsp:sp modelId="{2F28E32F-6C5C-4685-A36B-658016D5AAEA}">
      <dsp:nvSpPr>
        <dsp:cNvPr id="0" name=""/>
        <dsp:cNvSpPr/>
      </dsp:nvSpPr>
      <dsp:spPr>
        <a:xfrm rot="5400000">
          <a:off x="5379137" y="1514988"/>
          <a:ext cx="4127682" cy="3402043"/>
        </a:xfrm>
        <a:prstGeom prst="upArrow">
          <a:avLst>
            <a:gd name="adj1" fmla="val 50000"/>
            <a:gd name="adj2" fmla="val 35000"/>
          </a:avLst>
        </a:prstGeom>
        <a:solidFill>
          <a:schemeClr val="accent1">
            <a:alpha val="90000"/>
            <a:hueOff val="0"/>
            <a:satOff val="0"/>
            <a:lumOff val="0"/>
            <a:alphaOff val="-4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rgbClr val="002060"/>
              </a:solidFill>
            </a:rPr>
            <a:t>А.Гончаров, «</a:t>
          </a:r>
          <a:r>
            <a:rPr lang="ru-RU" sz="2000" kern="1200" dirty="0" err="1" smtClean="0">
              <a:solidFill>
                <a:srgbClr val="002060"/>
              </a:solidFill>
            </a:rPr>
            <a:t>Мильон</a:t>
          </a:r>
          <a:r>
            <a:rPr lang="ru-RU" sz="2000" kern="1200" dirty="0" smtClean="0">
              <a:solidFill>
                <a:srgbClr val="002060"/>
              </a:solidFill>
            </a:rPr>
            <a:t> терзаний»</a:t>
          </a:r>
          <a:r>
            <a:rPr lang="ru-RU" sz="1100" kern="1200" dirty="0" smtClean="0">
              <a:solidFill>
                <a:srgbClr val="002060"/>
              </a:solidFill>
            </a:rPr>
            <a:t/>
          </a:r>
          <a:br>
            <a:rPr lang="ru-RU" sz="1100" kern="1200" dirty="0" smtClean="0">
              <a:solidFill>
                <a:srgbClr val="002060"/>
              </a:solidFill>
            </a:rPr>
          </a:br>
          <a:r>
            <a:rPr lang="ru-RU" sz="1100" kern="1200" dirty="0" smtClean="0">
              <a:solidFill>
                <a:srgbClr val="002060"/>
              </a:solidFill>
            </a:rPr>
            <a:t/>
          </a:r>
          <a:br>
            <a:rPr lang="ru-RU" sz="1100" kern="1200" dirty="0" smtClean="0">
              <a:solidFill>
                <a:srgbClr val="002060"/>
              </a:solidFill>
            </a:rPr>
          </a:br>
          <a:r>
            <a:rPr lang="en-US" sz="1800" u="sng" kern="1200" dirty="0" smtClean="0">
              <a:solidFill>
                <a:srgbClr val="002060"/>
              </a:solidFill>
            </a:rPr>
            <a:t>http://www.goncharov.spb.ru/mln</a:t>
          </a:r>
          <a:endParaRPr lang="ru-RU" sz="1800" u="sng" kern="1200" dirty="0">
            <a:solidFill>
              <a:srgbClr val="002060"/>
            </a:solidFill>
          </a:endParaRPr>
        </a:p>
      </dsp:txBody>
      <dsp:txXfrm rot="-5400000">
        <a:off x="5741957" y="2184090"/>
        <a:ext cx="2806685" cy="206384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735CD8-467B-4C24-ADDA-95F18A8F5152}">
      <dsp:nvSpPr>
        <dsp:cNvPr id="0" name=""/>
        <dsp:cNvSpPr/>
      </dsp:nvSpPr>
      <dsp:spPr>
        <a:xfrm rot="16200000">
          <a:off x="-367074" y="1959294"/>
          <a:ext cx="2612745" cy="1596664"/>
        </a:xfrm>
        <a:prstGeom prst="round2SameRect">
          <a:avLst>
            <a:gd name="adj1" fmla="val 16670"/>
            <a:gd name="adj2" fmla="val 0"/>
          </a:avLst>
        </a:prstGeom>
        <a:solidFill>
          <a:schemeClr val="accent4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accent4">
              <a:tint val="50000"/>
              <a:hueOff val="0"/>
              <a:satOff val="0"/>
              <a:lumOff val="0"/>
              <a:alphaOff val="0"/>
              <a:shade val="30000"/>
              <a:satMod val="12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  <dsp:txBody>
        <a:bodyPr spcFirstLastPara="0" vert="horz" wrap="square" lIns="76200" tIns="127000" rIns="114300" bIns="1270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u="none" kern="1200" dirty="0" smtClean="0">
              <a:solidFill>
                <a:srgbClr val="191181"/>
              </a:solidFill>
            </a:rPr>
            <a:t>Н.В.Гоголь «Нос»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u="sng" kern="1200" dirty="0" smtClean="0">
              <a:solidFill>
                <a:srgbClr val="191181"/>
              </a:solidFill>
            </a:rPr>
            <a:t>http://ilibrary.ru/text/76/p.1/index.html</a:t>
          </a:r>
          <a:endParaRPr lang="ru-RU" sz="1800" u="sng" kern="1200" dirty="0">
            <a:solidFill>
              <a:srgbClr val="191181"/>
            </a:solidFill>
          </a:endParaRPr>
        </a:p>
      </dsp:txBody>
      <dsp:txXfrm rot="5400000">
        <a:off x="218923" y="1529211"/>
        <a:ext cx="1518707" cy="2456831"/>
      </dsp:txXfrm>
    </dsp:sp>
    <dsp:sp modelId="{9D204B93-0FAE-458F-B249-5BA843C8FD36}">
      <dsp:nvSpPr>
        <dsp:cNvPr id="0" name=""/>
        <dsp:cNvSpPr/>
      </dsp:nvSpPr>
      <dsp:spPr>
        <a:xfrm rot="5400000">
          <a:off x="3505824" y="1905878"/>
          <a:ext cx="2612745" cy="1703497"/>
        </a:xfrm>
        <a:prstGeom prst="round2SameRect">
          <a:avLst>
            <a:gd name="adj1" fmla="val 16670"/>
            <a:gd name="adj2" fmla="val 0"/>
          </a:avLst>
        </a:prstGeom>
        <a:solidFill>
          <a:schemeClr val="accent4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accent4">
              <a:tint val="50000"/>
              <a:hueOff val="0"/>
              <a:satOff val="0"/>
              <a:lumOff val="0"/>
              <a:alphaOff val="0"/>
              <a:shade val="30000"/>
              <a:satMod val="12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  <dsp:txBody>
        <a:bodyPr spcFirstLastPara="0" vert="horz" wrap="square" lIns="114300" tIns="127000" rIns="76200" bIns="1270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err="1" smtClean="0">
              <a:solidFill>
                <a:srgbClr val="191181"/>
              </a:solidFill>
            </a:rPr>
            <a:t>А.Гофман</a:t>
          </a:r>
          <a:r>
            <a:rPr lang="ru-RU" sz="2000" kern="1200" dirty="0" smtClean="0">
              <a:solidFill>
                <a:srgbClr val="191181"/>
              </a:solidFill>
            </a:rPr>
            <a:t> «Крошка Цахес, по прозванию </a:t>
          </a:r>
          <a:r>
            <a:rPr lang="ru-RU" sz="2000" kern="1200" dirty="0" err="1" smtClean="0">
              <a:solidFill>
                <a:srgbClr val="191181"/>
              </a:solidFill>
            </a:rPr>
            <a:t>Ценнобер</a:t>
          </a:r>
          <a:r>
            <a:rPr lang="ru-RU" sz="2000" kern="1200" dirty="0" smtClean="0">
              <a:solidFill>
                <a:srgbClr val="191181"/>
              </a:solidFill>
            </a:rPr>
            <a:t>» </a:t>
          </a:r>
          <a:r>
            <a:rPr lang="ru-RU" sz="1800" kern="1200" dirty="0" smtClean="0">
              <a:solidFill>
                <a:srgbClr val="191181"/>
              </a:solidFill>
            </a:rPr>
            <a:t/>
          </a:r>
          <a:br>
            <a:rPr lang="ru-RU" sz="1800" kern="1200" dirty="0" smtClean="0">
              <a:solidFill>
                <a:srgbClr val="191181"/>
              </a:solidFill>
            </a:rPr>
          </a:br>
          <a:r>
            <a:rPr lang="ru-RU" sz="1800" kern="1200" dirty="0" smtClean="0">
              <a:solidFill>
                <a:srgbClr val="191181"/>
              </a:solidFill>
            </a:rPr>
            <a:t/>
          </a:r>
          <a:br>
            <a:rPr lang="ru-RU" sz="1800" kern="1200" dirty="0" smtClean="0">
              <a:solidFill>
                <a:srgbClr val="191181"/>
              </a:solidFill>
            </a:rPr>
          </a:br>
          <a:r>
            <a:rPr lang="en-US" sz="1800" u="sng" kern="1200" dirty="0" smtClean="0">
              <a:solidFill>
                <a:srgbClr val="191181"/>
              </a:solidFill>
            </a:rPr>
            <a:t>http://lib.ru/GOFMAN/zahes.txt</a:t>
          </a:r>
          <a:endParaRPr lang="ru-RU" sz="1800" u="sng" kern="1200" dirty="0">
            <a:solidFill>
              <a:srgbClr val="191181"/>
            </a:solidFill>
          </a:endParaRPr>
        </a:p>
      </dsp:txBody>
      <dsp:txXfrm rot="-5400000">
        <a:off x="3960448" y="1534428"/>
        <a:ext cx="1620324" cy="2446399"/>
      </dsp:txXfrm>
    </dsp:sp>
    <dsp:sp modelId="{302D4EB8-3F8C-4A7F-B5CF-78082416BB17}">
      <dsp:nvSpPr>
        <dsp:cNvPr id="0" name=""/>
        <dsp:cNvSpPr/>
      </dsp:nvSpPr>
      <dsp:spPr>
        <a:xfrm>
          <a:off x="1584176" y="318223"/>
          <a:ext cx="2605267" cy="2075340"/>
        </a:xfrm>
        <a:prstGeom prst="circularArrow">
          <a:avLst>
            <a:gd name="adj1" fmla="val 12500"/>
            <a:gd name="adj2" fmla="val 1142322"/>
            <a:gd name="adj3" fmla="val 20457678"/>
            <a:gd name="adj4" fmla="val 10800000"/>
            <a:gd name="adj5" fmla="val 125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accent4">
              <a:hueOff val="0"/>
              <a:satOff val="0"/>
              <a:lumOff val="0"/>
              <a:alphaOff val="0"/>
              <a:shade val="30000"/>
              <a:satMod val="12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8A7D6369-D167-42A1-855A-85175B16469A}">
      <dsp:nvSpPr>
        <dsp:cNvPr id="0" name=""/>
        <dsp:cNvSpPr/>
      </dsp:nvSpPr>
      <dsp:spPr>
        <a:xfrm rot="10800000">
          <a:off x="1440161" y="2834343"/>
          <a:ext cx="2891996" cy="2459312"/>
        </a:xfrm>
        <a:prstGeom prst="circularArrow">
          <a:avLst>
            <a:gd name="adj1" fmla="val 12500"/>
            <a:gd name="adj2" fmla="val 1142322"/>
            <a:gd name="adj3" fmla="val 20457678"/>
            <a:gd name="adj4" fmla="val 10800000"/>
            <a:gd name="adj5" fmla="val 125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accent4">
              <a:hueOff val="0"/>
              <a:satOff val="0"/>
              <a:lumOff val="0"/>
              <a:alphaOff val="0"/>
              <a:shade val="30000"/>
              <a:satMod val="12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1">
  <dgm:title val=""/>
  <dgm:desc val=""/>
  <dgm:catLst>
    <dgm:cat type="relationship" pri="7000"/>
    <dgm:cat type="process" pri="3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0.1"/>
          <dgm:constr type="diam" refType="w" refFor="ch" refPtType="node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"/>
        </dgm:constrLst>
      </dgm:if>
      <dgm:if name="Name13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15"/>
        </dgm:constrLst>
      </dgm:if>
      <dgm:if name="Name14" axis="ch" ptType="node" func="cnt" op="equ" val="10">
        <dgm:constrLst>
          <dgm:constr type="primFontSz" for="ch" ptType="node" op="lte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else name="Name1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35"/>
        </dgm:constrLst>
      </dgm:else>
    </dgm:choose>
    <dgm:ruleLst/>
    <dgm:forEach name="Name16" axis="ch" ptType="node">
      <dgm:layoutNode name="arrow">
        <dgm:varLst>
          <dgm:bulletEnabled val="1"/>
        </dgm:varLst>
        <dgm:alg type="tx"/>
        <dgm:shape xmlns:r="http://schemas.openxmlformats.org/officeDocument/2006/relationships" type="up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layout/ReverseList">
  <dgm:title val=""/>
  <dgm:desc val=""/>
  <dgm:catLst>
    <dgm:cat type="relationship" pri="38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clrData>
  <dgm:layoutNode name="Name0">
    <dgm:varLst>
      <dgm:chMax val="2"/>
      <dgm:chPref val="2"/>
      <dgm:animLvl val="lvl"/>
    </dgm:varLst>
    <dgm:choose name="Name1">
      <dgm:if name="Name2" axis="ch" ptType="node" func="cnt" op="lte" val="1">
        <dgm:alg type="composite">
          <dgm:param type="ar" val="0.9993"/>
        </dgm:alg>
      </dgm:if>
      <dgm:else name="Name3">
        <dgm:alg type="composite">
          <dgm:param type="ar" val="0.8036"/>
        </dgm:alg>
      </dgm:else>
    </dgm:choose>
    <dgm:shape xmlns:r="http://schemas.openxmlformats.org/officeDocument/2006/relationships" r:blip="">
      <dgm:adjLst/>
    </dgm:shape>
    <dgm:choose name="Name4">
      <dgm:if name="Name5" axis="ch" ptType="node" func="cnt" op="lte" val="1">
        <dgm:constrLst>
          <dgm:constr type="primFontSz" for="des" ptType="node" op="equ" val="65"/>
          <dgm:constr type="l" for="ch" forName="LeftNode" refType="w" fact="0"/>
          <dgm:constr type="t" for="ch" forName="LeftNode" refType="h" fact="0.25"/>
          <dgm:constr type="w" for="ch" forName="LeftNode" refType="w" fact="0.5"/>
          <dgm:constr type="h" for="ch" forName="LeftNode" refType="h"/>
          <dgm:constr type="l" for="ch" forName="LeftText" refType="w" fact="0"/>
          <dgm:constr type="t" for="ch" forName="LeftText" refType="h" fact="0.25"/>
          <dgm:constr type="w" for="ch" forName="LeftText" refType="w" fact="0.5"/>
          <dgm:constr type="h" for="ch" forName="LeftText" refType="h"/>
        </dgm:constrLst>
      </dgm:if>
      <dgm:else name="Name6">
        <dgm:constrLst>
          <dgm:constr type="primFontSz" for="des" ptType="node" op="equ" val="65"/>
          <dgm:constr type="l" for="ch" forName="LeftNode" refType="w" fact="0"/>
          <dgm:constr type="t" for="ch" forName="LeftNode" refType="h" fact="0.1786"/>
          <dgm:constr type="w" for="ch" forName="LeftNode" refType="w" fact="0.4889"/>
          <dgm:constr type="h" for="ch" forName="LeftNode" refType="h" fact="0.6429"/>
          <dgm:constr type="l" for="ch" forName="LeftText" refType="w" fact="0"/>
          <dgm:constr type="t" for="ch" forName="LeftText" refType="h" fact="0.1786"/>
          <dgm:constr type="w" for="ch" forName="LeftText" refType="w" fact="0.4889"/>
          <dgm:constr type="h" for="ch" forName="LeftText" refType="h" fact="0.6429"/>
          <dgm:constr type="l" for="ch" forName="RightNode" refType="w" fact="0.5111"/>
          <dgm:constr type="t" for="ch" forName="RightNode" refType="h" fact="0.1786"/>
          <dgm:constr type="w" for="ch" forName="RightNode" refType="w" fact="0.4889"/>
          <dgm:constr type="h" for="ch" forName="RightNode" refType="h" fact="0.6429"/>
          <dgm:constr type="l" for="ch" forName="RightText" refType="w" fact="0.5111"/>
          <dgm:constr type="t" for="ch" forName="RightText" refType="h" fact="0.1786"/>
          <dgm:constr type="w" for="ch" forName="RightText" refType="w" fact="0.4889"/>
          <dgm:constr type="h" for="ch" forName="RightText" refType="h" fact="0.6429"/>
          <dgm:constr type="l" for="ch" forName="TopArrow" refType="w" fact="0.2444"/>
          <dgm:constr type="t" for="ch" forName="TopArrow" refType="h" fact="0"/>
          <dgm:constr type="w" for="ch" forName="TopArrow" refType="w" fact="0.5111"/>
          <dgm:constr type="h" for="ch" forName="TopArrow" refType="h" fact="0.4107"/>
          <dgm:constr type="l" for="ch" forName="BottomArrow" refType="w" fact="0.2444"/>
          <dgm:constr type="t" for="ch" forName="BottomArrow" refType="h" fact="0.5893"/>
          <dgm:constr type="w" for="ch" forName="BottomArrow" refType="w" fact="0.5111"/>
          <dgm:constr type="h" for="ch" forName="BottomArrow" refType="h" fact="0.4107"/>
        </dgm:constrLst>
      </dgm:else>
    </dgm:choose>
    <dgm:choose name="Name7">
      <dgm:if name="Name8" axis="ch" ptType="node" func="cnt" op="gte" val="1">
        <dgm:layoutNode name="LeftText" styleLbl="revTx" moveWith="LeftNode">
          <dgm:varLst>
            <dgm:bulletEnabled val="1"/>
          </dgm:varLst>
          <dgm:alg type="tx">
            <dgm:param type="txAnchorVert" val="t"/>
            <dgm:param type="parTxLTRAlign" val="l"/>
          </dgm:alg>
          <dgm:choose name="Name9">
            <dgm:if name="Name10" axis="ch" ptType="node" func="cnt" op="lte" val="1">
              <dgm:shape xmlns:r="http://schemas.openxmlformats.org/officeDocument/2006/relationships" type="round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5"/>
                <dgm:constr type="bMarg" refType="primFontSz" fact="0.5"/>
              </dgm:constrLst>
            </dgm:if>
            <dgm:else name="Name11">
              <dgm:shape xmlns:r="http://schemas.openxmlformats.org/officeDocument/2006/relationships" rot="270" type="round2Same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45"/>
                <dgm:constr type="tMarg" refType="primFontSz" fact="0.5"/>
                <dgm:constr type="bMarg" refType="primFontSz" fact="0.5"/>
              </dgm:constrLst>
            </dgm:else>
          </dgm:choose>
          <dgm:ruleLst>
            <dgm:rule type="primFontSz" val="5" fact="NaN" max="NaN"/>
          </dgm:ruleLst>
        </dgm:layoutNode>
        <dgm:layoutNode name="LeftNode" styleLbl="bgImgPlace1">
          <dgm:varLst>
            <dgm:chMax val="2"/>
            <dgm:chPref val="2"/>
          </dgm:varLst>
          <dgm:alg type="sp"/>
          <dgm:choose name="Name12">
            <dgm:if name="Name13" axis="ch" ptType="node" func="cnt" op="lte" val="1">
              <dgm:shape xmlns:r="http://schemas.openxmlformats.org/officeDocument/2006/relationships" type="roundRect" r:blip="">
                <dgm:adjLst>
                  <dgm:adj idx="1" val="0.1667"/>
                  <dgm:adj idx="2" val="0"/>
                </dgm:adjLst>
              </dgm:shape>
            </dgm:if>
            <dgm:else name="Name14">
              <dgm:shape xmlns:r="http://schemas.openxmlformats.org/officeDocument/2006/relationships" rot="270" type="round2SameRect" r:blip="">
                <dgm:adjLst>
                  <dgm:adj idx="1" val="0.1667"/>
                  <dgm:adj idx="2" val="0"/>
                </dgm:adjLst>
              </dgm:shape>
            </dgm:else>
          </dgm:choose>
          <dgm:presOf axis="ch desOrSelf" ptType="node node" st="1 1" cnt="1 0"/>
        </dgm:layoutNode>
        <dgm:choose name="Name15">
          <dgm:if name="Name16" axis="ch" ptType="node" func="cnt" op="gte" val="2">
            <dgm:layoutNode name="RightText" styleLbl="revTx" moveWith="RightNode">
              <dgm:varLst>
                <dgm:bulletEnabled val="1"/>
              </dgm:varLst>
              <dgm:alg type="tx">
                <dgm:param type="txAnchorVert" val="t"/>
                <dgm:param type="parTxLTRAlign" val="l"/>
              </dgm:alg>
              <dgm:shape xmlns:r="http://schemas.openxmlformats.org/officeDocument/2006/relationships" rot="90" type="round2Same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2 1" cnt="1 0"/>
              <dgm:constrLst>
                <dgm:constr type="lMarg" refType="primFontSz" fact="0.45"/>
                <dgm:constr type="rMarg" refType="primFontSz" fact="0.3"/>
                <dgm:constr type="tMarg" refType="primFontSz" fact="0.5"/>
                <dgm:constr type="bMarg" refType="primFontSz" fact="0.5"/>
              </dgm:constrLst>
              <dgm:ruleLst>
                <dgm:rule type="primFontSz" val="5" fact="NaN" max="NaN"/>
              </dgm:ruleLst>
            </dgm:layoutNode>
            <dgm:layoutNode name="RightNode" styleLbl="bgImgPlace1">
              <dgm:varLst>
                <dgm:chMax val="0"/>
                <dgm:chPref val="0"/>
              </dgm:varLst>
              <dgm:alg type="sp"/>
              <dgm:shape xmlns:r="http://schemas.openxmlformats.org/officeDocument/2006/relationships" rot="90" type="round2SameRect" r:blip="">
                <dgm:adjLst>
                  <dgm:adj idx="1" val="0.1667"/>
                  <dgm:adj idx="2" val="0"/>
                </dgm:adjLst>
              </dgm:shape>
              <dgm:presOf axis="ch desOrSelf" ptType="node node" st="2 1" cnt="1 0"/>
            </dgm:layoutNode>
            <dgm:layoutNode name="TopArrow">
              <dgm:alg type="sp"/>
              <dgm:shape xmlns:r="http://schemas.openxmlformats.org/officeDocument/2006/relationships" type="circularArrow" r:blip="">
                <dgm:adjLst>
                  <dgm:adj idx="1" val="0.125"/>
                  <dgm:adj idx="2" val="19.0387"/>
                  <dgm:adj idx="3" val="-19.0387"/>
                  <dgm:adj idx="4" val="180"/>
                  <dgm:adj idx="5" val="0.125"/>
                </dgm:adjLst>
              </dgm:shape>
              <dgm:presOf/>
            </dgm:layoutNode>
            <dgm:layoutNode name="BottomArrow">
              <dgm:alg type="sp"/>
              <dgm:shape xmlns:r="http://schemas.openxmlformats.org/officeDocument/2006/relationships" rot="180" type="circularArrow" r:blip="">
                <dgm:adjLst>
                  <dgm:adj idx="1" val="0.125"/>
                  <dgm:adj idx="2" val="19.0387"/>
                  <dgm:adj idx="3" val="-19.0387"/>
                  <dgm:adj idx="4" val="180"/>
                  <dgm:adj idx="5" val="0.125"/>
                </dgm:adjLst>
              </dgm:shape>
              <dgm:presOf/>
            </dgm:layoutNode>
          </dgm:if>
          <dgm:else name="Name17"/>
        </dgm:choose>
      </dgm:if>
      <dgm:else name="Name1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15FFE3F1-0B06-41A9-9E42-5E6F00851C4C}" type="datetimeFigureOut">
              <a:rPr lang="ru-RU"/>
              <a:pPr>
                <a:defRPr/>
              </a:pPr>
              <a:t>15.03.2017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D39DDF55-D57F-47BF-8058-70688ABA0EC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456142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6404969-7352-4594-B9F2-91954A3B51AF}" type="datetimeFigureOut">
              <a:rPr lang="ru-RU" smtClean="0"/>
              <a:pPr>
                <a:defRPr/>
              </a:pPr>
              <a:t>15.03.2017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06C9B0-8B7B-47B6-9908-54CEEE8C83AC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5742ED1-72E1-41EE-968B-09DA6B43A1B0}" type="datetimeFigureOut">
              <a:rPr lang="ru-RU" smtClean="0"/>
              <a:pPr>
                <a:defRPr/>
              </a:pPr>
              <a:t>15.03.2017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6463FE-806E-4064-881E-EBF54CF0E472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64C8A17-12A9-4295-919E-AF9CC2F63921}" type="datetimeFigureOut">
              <a:rPr lang="ru-RU" smtClean="0"/>
              <a:pPr>
                <a:defRPr/>
              </a:pPr>
              <a:t>15.03.2017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F43A4A-A433-40AF-A409-8BA18A00E20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ADB14DF-570E-4B60-9960-8A183BD9113F}" type="datetimeFigureOut">
              <a:rPr lang="ru-RU" smtClean="0"/>
              <a:pPr>
                <a:defRPr/>
              </a:pPr>
              <a:t>15.03.2017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61BCC0-28F7-4F8C-AFAB-F562E43C332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960B5CF-0A45-4737-B66B-B1E54EC6D8CB}" type="datetimeFigureOut">
              <a:rPr lang="ru-RU" smtClean="0"/>
              <a:pPr>
                <a:defRPr/>
              </a:pPr>
              <a:t>15.03.2017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9FFFC1-D558-4F84-90A9-A314E9DA0E4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2D65866-42F8-4BCB-B0FF-86BCC2569095}" type="datetimeFigureOut">
              <a:rPr lang="ru-RU" smtClean="0"/>
              <a:pPr>
                <a:defRPr/>
              </a:pPr>
              <a:t>15.03.2017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BEF1F1-053F-40CB-A756-02F8082AF47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0FF1186-4DFA-42AB-AA3A-07DC91C433EA}" type="datetimeFigureOut">
              <a:rPr lang="ru-RU" smtClean="0"/>
              <a:pPr>
                <a:defRPr/>
              </a:pPr>
              <a:t>15.03.2017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B88A68-5CA3-4931-8165-4132B0DD87E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F5E0045-7F46-4144-9FD6-8C412E020D80}" type="datetimeFigureOut">
              <a:rPr lang="ru-RU" smtClean="0"/>
              <a:pPr>
                <a:defRPr/>
              </a:pPr>
              <a:t>15.03.2017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B37E28-81AF-4FF1-8813-E8656957AE37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2B3A9B0-8718-43BC-A3C8-241C24A45DDF}" type="datetimeFigureOut">
              <a:rPr lang="ru-RU" smtClean="0"/>
              <a:pPr>
                <a:defRPr/>
              </a:pPr>
              <a:t>15.03.2017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B9371B-C7F1-4743-9F06-CD65040BCB4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3E344F-B146-417A-9D7A-792C822E0388}" type="datetimeFigureOut">
              <a:rPr lang="ru-RU" smtClean="0"/>
              <a:pPr>
                <a:defRPr/>
              </a:pPr>
              <a:t>15.03.2017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8F702D-DA5C-40E3-B0AD-08E833945E2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2E5C4C9-A5E8-4C33-891D-D1DB47C265F8}" type="datetimeFigureOut">
              <a:rPr lang="ru-RU" smtClean="0"/>
              <a:pPr>
                <a:defRPr/>
              </a:pPr>
              <a:t>15.03.2017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7CB12A-AF9B-4A7D-9791-E6DF0411D941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F838C2AC-5F5F-47FA-BE0F-9BC8A12E6F28}" type="datetimeFigureOut">
              <a:rPr lang="ru-RU" smtClean="0"/>
              <a:pPr>
                <a:defRPr/>
              </a:pPr>
              <a:t>15.03.2017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126E9AEF-F358-40CF-945F-D92D2827AE8F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jpeg"/><Relationship Id="rId2" Type="http://schemas.openxmlformats.org/officeDocument/2006/relationships/slide" Target="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" Target="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13" Type="http://schemas.openxmlformats.org/officeDocument/2006/relationships/image" Target="../media/image17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12.jpeg"/><Relationship Id="rId12" Type="http://schemas.openxmlformats.org/officeDocument/2006/relationships/image" Target="../media/image16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openxmlformats.org/officeDocument/2006/relationships/image" Target="../media/image15.png"/><Relationship Id="rId5" Type="http://schemas.openxmlformats.org/officeDocument/2006/relationships/diagramColors" Target="../diagrams/colors1.xml"/><Relationship Id="rId15" Type="http://schemas.openxmlformats.org/officeDocument/2006/relationships/image" Target="../media/image19.png"/><Relationship Id="rId10" Type="http://schemas.openxmlformats.org/officeDocument/2006/relationships/image" Target="../media/image14.pn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" Target="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&#1050;&#1088;&#1080;&#1090;&#1077;&#1088;&#1080;&#1080;.pptx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://student.km.ru/ref_show_frame.asp?id=2AE927E86FF34EF19968CEB12BFE20EB" TargetMode="External"/><Relationship Id="rId3" Type="http://schemas.openxmlformats.org/officeDocument/2006/relationships/slide" Target="slide16.xml"/><Relationship Id="rId7" Type="http://schemas.openxmlformats.org/officeDocument/2006/relationships/image" Target="../media/image22.jpeg"/><Relationship Id="rId2" Type="http://schemas.openxmlformats.org/officeDocument/2006/relationships/hyperlink" Target="http://az.lib.ru/p/pushkin_a_s/text_0430.s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11" Type="http://schemas.openxmlformats.org/officeDocument/2006/relationships/hyperlink" Target="http://az.lib.ru/m/molxer_z/text_0150.shtml" TargetMode="External"/><Relationship Id="rId5" Type="http://schemas.openxmlformats.org/officeDocument/2006/relationships/image" Target="../media/image20.jpeg"/><Relationship Id="rId10" Type="http://schemas.openxmlformats.org/officeDocument/2006/relationships/hyperlink" Target="http://www.a4format.ru/pdf_files_bio2/4741c640.pdf" TargetMode="External"/><Relationship Id="rId4" Type="http://schemas.openxmlformats.org/officeDocument/2006/relationships/image" Target="../media/image1.jpeg"/><Relationship Id="rId9" Type="http://schemas.openxmlformats.org/officeDocument/2006/relationships/hyperlink" Target="http://www.a4format.ru/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" Target="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13" Type="http://schemas.openxmlformats.org/officeDocument/2006/relationships/hyperlink" Target="http://bibe.ru/geroy-nashego-vremeni/" TargetMode="External"/><Relationship Id="rId3" Type="http://schemas.openxmlformats.org/officeDocument/2006/relationships/image" Target="../media/image7.png"/><Relationship Id="rId7" Type="http://schemas.openxmlformats.org/officeDocument/2006/relationships/image" Target="../media/image26.jpeg"/><Relationship Id="rId12" Type="http://schemas.openxmlformats.org/officeDocument/2006/relationships/hyperlink" Target="http://ilibrary.ru/text/12" TargetMode="External"/><Relationship Id="rId2" Type="http://schemas.openxmlformats.org/officeDocument/2006/relationships/slide" Target="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11" Type="http://schemas.openxmlformats.org/officeDocument/2006/relationships/image" Target="../media/image30.jpeg"/><Relationship Id="rId5" Type="http://schemas.openxmlformats.org/officeDocument/2006/relationships/image" Target="../media/image24.gif"/><Relationship Id="rId10" Type="http://schemas.openxmlformats.org/officeDocument/2006/relationships/image" Target="../media/image29.jpeg"/><Relationship Id="rId4" Type="http://schemas.openxmlformats.org/officeDocument/2006/relationships/image" Target="../media/image23.jpeg"/><Relationship Id="rId9" Type="http://schemas.openxmlformats.org/officeDocument/2006/relationships/image" Target="../media/image28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" Target="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2.jpeg"/><Relationship Id="rId7" Type="http://schemas.openxmlformats.org/officeDocument/2006/relationships/slide" Target="slide20.xml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11" Type="http://schemas.openxmlformats.org/officeDocument/2006/relationships/image" Target="../media/image36.jpeg"/><Relationship Id="rId5" Type="http://schemas.openxmlformats.org/officeDocument/2006/relationships/image" Target="../media/image34.jpeg"/><Relationship Id="rId10" Type="http://schemas.openxmlformats.org/officeDocument/2006/relationships/hyperlink" Target="http://schooltask.ru/pochemu-obraz-chichikova-xarakterizuetsya-kak-podlec-i-priobretatel/" TargetMode="External"/><Relationship Id="rId4" Type="http://schemas.openxmlformats.org/officeDocument/2006/relationships/image" Target="../media/image33.jpeg"/><Relationship Id="rId9" Type="http://schemas.openxmlformats.org/officeDocument/2006/relationships/hyperlink" Target="http://www.netslova.ru/klubkov/gogol.html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shevyrev.ouc.ru/pohozhdenia-chichikova-ili-mertvye-dushi-poema-n-v-gogola.htm" TargetMode="External"/><Relationship Id="rId2" Type="http://schemas.openxmlformats.org/officeDocument/2006/relationships/slide" Target="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openxmlformats.org/officeDocument/2006/relationships/image" Target="../media/image42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11" Type="http://schemas.openxmlformats.org/officeDocument/2006/relationships/image" Target="../media/image41.jpeg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40.jpeg"/><Relationship Id="rId4" Type="http://schemas.openxmlformats.org/officeDocument/2006/relationships/diagramLayout" Target="../diagrams/layout2.xml"/><Relationship Id="rId9" Type="http://schemas.openxmlformats.org/officeDocument/2006/relationships/image" Target="../media/image39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" Target="slide1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hyperlink" Target="http://s7.letitbit.net/download3.php" TargetMode="External"/><Relationship Id="rId3" Type="http://schemas.openxmlformats.org/officeDocument/2006/relationships/image" Target="../media/image7.png"/><Relationship Id="rId7" Type="http://schemas.openxmlformats.org/officeDocument/2006/relationships/hyperlink" Target="http://www.modernlib.ru/books/ostrovskiy_aleksandr_nikolaevich/svoi_lyudi_sochtemsya/read/" TargetMode="External"/><Relationship Id="rId2" Type="http://schemas.openxmlformats.org/officeDocument/2006/relationships/slide" Target="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jpeg"/><Relationship Id="rId7" Type="http://schemas.openxmlformats.org/officeDocument/2006/relationships/image" Target="../media/image4.jpeg"/><Relationship Id="rId2" Type="http://schemas.openxmlformats.org/officeDocument/2006/relationships/slide" Target="slide9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7.xml"/><Relationship Id="rId11" Type="http://schemas.openxmlformats.org/officeDocument/2006/relationships/hyperlink" Target="http://lib.ru/INOOLD/BEDIE/bedje_tristan.txt" TargetMode="External"/><Relationship Id="rId5" Type="http://schemas.openxmlformats.org/officeDocument/2006/relationships/image" Target="../media/image3.jpeg"/><Relationship Id="rId10" Type="http://schemas.openxmlformats.org/officeDocument/2006/relationships/hyperlink" Target="http://lib.ru/INOOLD/WORLD/nibelungi.txt" TargetMode="External"/><Relationship Id="rId4" Type="http://schemas.openxmlformats.org/officeDocument/2006/relationships/image" Target="../media/image2.jpeg"/><Relationship Id="rId9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hyperlink" Target="http://5litra.ru/other/" TargetMode="Externa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560" y="2708920"/>
            <a:ext cx="8208912" cy="3744416"/>
          </a:xfrm>
        </p:spPr>
        <p:txBody>
          <a:bodyPr>
            <a:normAutofit/>
          </a:bodyPr>
          <a:lstStyle/>
          <a:p>
            <a:pPr algn="l"/>
            <a:r>
              <a:rPr lang="ru-RU" sz="2600" b="1" dirty="0" smtClean="0"/>
              <a:t>Автор:  </a:t>
            </a:r>
            <a:r>
              <a:rPr lang="ru-RU" dirty="0" smtClean="0"/>
              <a:t>ученица </a:t>
            </a:r>
            <a:r>
              <a:rPr lang="ru-RU" dirty="0"/>
              <a:t>9-Б класса  </a:t>
            </a:r>
            <a:endParaRPr lang="ru-RU" dirty="0" smtClean="0"/>
          </a:p>
          <a:p>
            <a:pPr algn="l"/>
            <a:r>
              <a:rPr lang="ru-RU" dirty="0" smtClean="0"/>
              <a:t>МБОУ </a:t>
            </a:r>
            <a:r>
              <a:rPr lang="ru-RU" dirty="0"/>
              <a:t>гимназии № 9 имени С.Г. </a:t>
            </a:r>
            <a:r>
              <a:rPr lang="ru-RU" dirty="0" smtClean="0"/>
              <a:t>Горшкова </a:t>
            </a:r>
          </a:p>
          <a:p>
            <a:pPr algn="l"/>
            <a:r>
              <a:rPr lang="ru-RU" b="1" i="1" dirty="0" err="1" smtClean="0"/>
              <a:t>Хансвярова</a:t>
            </a:r>
            <a:r>
              <a:rPr lang="ru-RU" b="1" i="1" smtClean="0"/>
              <a:t> </a:t>
            </a:r>
            <a:r>
              <a:rPr lang="ru-RU" b="1" i="1" smtClean="0"/>
              <a:t>Альбина</a:t>
            </a:r>
          </a:p>
          <a:p>
            <a:pPr algn="l"/>
            <a:endParaRPr lang="ru-RU" b="1" i="1" dirty="0" smtClean="0"/>
          </a:p>
          <a:p>
            <a:pPr algn="l"/>
            <a:r>
              <a:rPr lang="ru-RU" sz="2600" b="1" dirty="0" smtClean="0"/>
              <a:t>Научный консультант: </a:t>
            </a:r>
            <a:r>
              <a:rPr lang="ru-RU" dirty="0" smtClean="0"/>
              <a:t>учитель </a:t>
            </a:r>
            <a:r>
              <a:rPr lang="ru-RU" dirty="0"/>
              <a:t>русского </a:t>
            </a:r>
            <a:r>
              <a:rPr lang="ru-RU" dirty="0" smtClean="0"/>
              <a:t>       языка  и литературы </a:t>
            </a:r>
            <a:endParaRPr lang="ru-RU" dirty="0" smtClean="0"/>
          </a:p>
          <a:p>
            <a:pPr algn="l"/>
            <a:r>
              <a:rPr lang="ru-RU" b="1" dirty="0" smtClean="0"/>
              <a:t> </a:t>
            </a:r>
            <a:r>
              <a:rPr lang="ru-RU" b="1" dirty="0" smtClean="0"/>
              <a:t>Сидорова </a:t>
            </a:r>
            <a:r>
              <a:rPr lang="ru-RU" b="1" dirty="0" smtClean="0"/>
              <a:t> Ирина </a:t>
            </a:r>
            <a:r>
              <a:rPr lang="ru-RU" b="1" dirty="0"/>
              <a:t>Валерьевна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1124744"/>
            <a:ext cx="7920880" cy="1828090"/>
          </a:xfrm>
        </p:spPr>
        <p:txBody>
          <a:bodyPr>
            <a:noAutofit/>
          </a:bodyPr>
          <a:lstStyle/>
          <a:p>
            <a:pPr marL="182880" indent="0">
              <a:buNone/>
            </a:pPr>
            <a:r>
              <a:rPr lang="ru-RU" sz="4000" dirty="0" smtClean="0">
                <a:solidFill>
                  <a:srgbClr val="C00000"/>
                </a:solidFill>
              </a:rPr>
              <a:t>Интерактивное учебное пособие по литературе</a:t>
            </a:r>
            <a:endParaRPr lang="ru-RU" sz="4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3123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1736" y="285728"/>
            <a:ext cx="5960704" cy="1631104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Глава 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II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Жан Батист Мольер </a:t>
            </a:r>
            <a:b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«ТАРТЮФ, или обманщик»</a:t>
            </a:r>
            <a:endParaRPr lang="ru-RU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00206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7410" name="Picture 2">
            <a:hlinkClick r:id="rId2" action="ppaction://hlinksldjump"/>
          </p:cNvPr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/>
          <a:srcRect/>
          <a:stretch>
            <a:fillRect/>
          </a:stretch>
        </p:blipFill>
        <p:spPr>
          <a:xfrm>
            <a:off x="3289300" y="2574925"/>
            <a:ext cx="2451100" cy="1884363"/>
          </a:xfr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455219" y="2703613"/>
            <a:ext cx="1508064" cy="247001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5917654" y="3856551"/>
            <a:ext cx="1917577" cy="208112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6285532" y="1698391"/>
            <a:ext cx="2795883" cy="188744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373581" y="540614"/>
            <a:ext cx="2021930" cy="193363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7415" name="TextBox 7"/>
          <p:cNvSpPr txBox="1">
            <a:spLocks noChangeArrowheads="1"/>
          </p:cNvSpPr>
          <p:nvPr/>
        </p:nvSpPr>
        <p:spPr bwMode="auto">
          <a:xfrm>
            <a:off x="219075" y="5373688"/>
            <a:ext cx="5040313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</a:rPr>
              <a:t>Прочитайте комедию:</a:t>
            </a:r>
            <a:endParaRPr lang="ru-RU" sz="2400" dirty="0">
              <a:solidFill>
                <a:srgbClr val="002060"/>
              </a:solidFill>
              <a:latin typeface="Times New Roman" pitchFamily="18" charset="0"/>
            </a:endParaRPr>
          </a:p>
          <a:p>
            <a:r>
              <a:rPr lang="en-US" sz="2400" dirty="0">
                <a:solidFill>
                  <a:srgbClr val="002060"/>
                </a:solidFill>
                <a:latin typeface="Book Antiqua" pitchFamily="18" charset="0"/>
              </a:rPr>
              <a:t>http://az.lib.ru/m/molxer_z/text_0150.shtml</a:t>
            </a:r>
            <a:endParaRPr lang="ru-RU" sz="2400" dirty="0">
              <a:solidFill>
                <a:srgbClr val="00206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/>
          </p:cNvSpPr>
          <p:nvPr>
            <p:ph type="title"/>
          </p:nvPr>
        </p:nvSpPr>
        <p:spPr bwMode="auto">
          <a:xfrm>
            <a:off x="1187624" y="188640"/>
            <a:ext cx="6512511" cy="1143000"/>
          </a:xfrm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r>
              <a:rPr lang="ru-RU" sz="2800" dirty="0" smtClean="0">
                <a:ln>
                  <a:noFill/>
                </a:ln>
                <a:solidFill>
                  <a:schemeClr val="tx1"/>
                </a:solidFill>
                <a:effectLst/>
                <a:hlinkClick r:id="rId2" action="ppaction://hlinksldjump"/>
              </a:rPr>
              <a:t>Обменяемся впечатлениями</a:t>
            </a:r>
          </a:p>
        </p:txBody>
      </p:sp>
      <p:sp>
        <p:nvSpPr>
          <p:cNvPr id="26627" name="Rectangle 3"/>
          <p:cNvSpPr>
            <a:spLocks noGrp="1"/>
          </p:cNvSpPr>
          <p:nvPr>
            <p:ph sz="quarter" idx="13"/>
          </p:nvPr>
        </p:nvSpPr>
        <p:spPr>
          <a:xfrm>
            <a:off x="395536" y="764704"/>
            <a:ext cx="8229600" cy="5022865"/>
          </a:xfrm>
        </p:spPr>
        <p:txBody>
          <a:bodyPr>
            <a:normAutofit lnSpcReduction="10000"/>
          </a:bodyPr>
          <a:lstStyle/>
          <a:p>
            <a:pPr marL="136525"/>
            <a:r>
              <a:rPr lang="ru-RU" sz="2400" b="1" dirty="0" smtClean="0"/>
              <a:t>Ответьте на вопросы, выполните задания:</a:t>
            </a:r>
          </a:p>
          <a:p>
            <a:pPr marL="136525" algn="just">
              <a:buFont typeface="Arial" pitchFamily="34" charset="0"/>
              <a:buChar char="•"/>
            </a:pPr>
            <a:r>
              <a:rPr lang="ru-RU" sz="2400" dirty="0" smtClean="0"/>
              <a:t>Сопоставьте характеры и поступки средневекового «подлеца» и Тартюфа, «подлеца» эпохи Классицизма. Составьте таблицу на основе сопоставления и сделайте вывод о том, какой путь проделал «</a:t>
            </a:r>
            <a:r>
              <a:rPr lang="ru-RU" sz="2400" dirty="0" err="1" smtClean="0"/>
              <a:t>подлец</a:t>
            </a:r>
            <a:r>
              <a:rPr lang="ru-RU" sz="2400" dirty="0" smtClean="0"/>
              <a:t>» за этот период развития литературы.</a:t>
            </a:r>
          </a:p>
          <a:p>
            <a:pPr marL="136525" algn="just">
              <a:buFont typeface="Arial" pitchFamily="34" charset="0"/>
              <a:buChar char="•"/>
            </a:pPr>
            <a:r>
              <a:rPr lang="ru-RU" sz="2400" dirty="0" smtClean="0"/>
              <a:t>«Допишите» пьесу Мольера: сочините  финальный монолог Тартюфа после его изгнания. Напишите комментарии с объяснением возможности  такого монолога.</a:t>
            </a:r>
          </a:p>
          <a:p>
            <a:pPr marL="593725" lvl="1" algn="just"/>
            <a:endParaRPr lang="ru-RU" sz="1600" dirty="0" smtClean="0">
              <a:solidFill>
                <a:srgbClr val="FFFF00"/>
              </a:solidFill>
            </a:endParaRPr>
          </a:p>
          <a:p>
            <a:pPr marL="593725" lvl="1" algn="just"/>
            <a:r>
              <a:rPr lang="ru-RU" sz="2000" b="1" dirty="0" smtClean="0">
                <a:solidFill>
                  <a:srgbClr val="002060"/>
                </a:solidFill>
              </a:rPr>
              <a:t>Вышлите ответы на вопрос и выполненные задания по адресу: </a:t>
            </a:r>
            <a:r>
              <a:rPr lang="en-US" sz="2000" b="1" i="1" u="sng" dirty="0" smtClean="0">
                <a:solidFill>
                  <a:srgbClr val="002060"/>
                </a:solidFill>
                <a:latin typeface="Lucida Sans"/>
              </a:rPr>
              <a:t>albina.hansvyarova@yandex.ru </a:t>
            </a:r>
            <a:r>
              <a:rPr lang="ru-RU" sz="2000" b="1" dirty="0" smtClean="0">
                <a:solidFill>
                  <a:srgbClr val="002060"/>
                </a:solidFill>
              </a:rPr>
              <a:t>(предварительно приведите файл в пригодный для пересылки вид).</a:t>
            </a:r>
          </a:p>
          <a:p>
            <a:endParaRPr lang="ru-RU" dirty="0" smtClean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4260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2800" i="1" dirty="0" smtClean="0">
                <a:solidFill>
                  <a:schemeClr val="tx1"/>
                </a:solidFill>
              </a:rPr>
              <a:t>«Молчалины блаженствуют на свете»?</a:t>
            </a:r>
            <a:endParaRPr lang="ru-RU" sz="2800" i="1" dirty="0">
              <a:solidFill>
                <a:schemeClr val="tx1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041735519"/>
              </p:ext>
            </p:extLst>
          </p:nvPr>
        </p:nvGraphicFramePr>
        <p:xfrm>
          <a:off x="0" y="1052736"/>
          <a:ext cx="9144000" cy="56163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2996952"/>
            <a:ext cx="1996706" cy="2952328"/>
          </a:xfrm>
          <a:prstGeom prst="rect">
            <a:avLst/>
          </a:prstGeom>
        </p:spPr>
      </p:pic>
      <p:pic>
        <p:nvPicPr>
          <p:cNvPr id="6" name="Picture 2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442376" y="1196117"/>
            <a:ext cx="1015332" cy="780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5699" y="1625675"/>
            <a:ext cx="844409" cy="6511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1848" y="1951273"/>
            <a:ext cx="844409" cy="6511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797258"/>
            <a:ext cx="844409" cy="6511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409651"/>
            <a:ext cx="844409" cy="6511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8627" y="1084052"/>
            <a:ext cx="844409" cy="6511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355363"/>
            <a:ext cx="844409" cy="6511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1591233"/>
            <a:ext cx="844409" cy="6511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8320" y="1409651"/>
            <a:ext cx="608951" cy="469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4390" y="1201455"/>
            <a:ext cx="539934" cy="4163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679" y="1018852"/>
            <a:ext cx="1484416" cy="1144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9592" y="1045285"/>
            <a:ext cx="422204" cy="3255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3422" y="973463"/>
            <a:ext cx="422204" cy="3255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507637" y="1526547"/>
            <a:ext cx="1123978" cy="864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857356" y="5929330"/>
            <a:ext cx="46085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002060"/>
                </a:solidFill>
              </a:rPr>
              <a:t>А.С. Грибоедов, «Горе от ума» </a:t>
            </a:r>
            <a:r>
              <a:rPr lang="en-US" sz="2000" u="sng" dirty="0" smtClean="0"/>
              <a:t>http</a:t>
            </a:r>
            <a:r>
              <a:rPr lang="en-US" sz="2000" u="sng" dirty="0"/>
              <a:t>://ilibrary.ru/text/5/p.2/index.htm</a:t>
            </a:r>
            <a:endParaRPr lang="ru-RU" sz="2000" u="sng" dirty="0"/>
          </a:p>
        </p:txBody>
      </p:sp>
    </p:spTree>
    <p:extLst>
      <p:ext uri="{BB962C8B-B14F-4D97-AF65-F5344CB8AC3E}">
        <p14:creationId xmlns:p14="http://schemas.microsoft.com/office/powerpoint/2010/main" val="3933877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82534 -0.11862 C 0.79705 -0.12116 0.79305 -0.12255 0.7618 -0.1207 C 0.76024 -0.12001 0.7585 -0.11977 0.75712 -0.11862 C 0.75573 -0.11769 0.75521 -0.11515 0.75382 -0.11446 C 0.73993 -0.1066 0.75139 -0.117 0.74114 -0.11006 C 0.7368 -0.10706 0.73437 -0.10035 0.73003 -0.09758 C 0.72708 -0.09573 0.72361 -0.09619 0.72048 -0.09527 C 0.71527 -0.09365 0.71146 -0.08925 0.70625 -0.08694 C 0.69861 -0.08024 0.69462 -0.06868 0.68889 -0.05943 C 0.68559 -0.05411 0.67777 -0.04463 0.67777 -0.04463 C 0.67482 -0.03376 0.66753 -0.02729 0.6618 -0.0192 C 0.6585 -0.00579 0.64774 -0.00531 0.64114 0.00392 C 0.6401 0.00531 0.63941 0.00739 0.63802 0.00832 C 0.6335 0.01132 0.62847 0.01248 0.62378 0.01456 C 0.62222 0.01525 0.61892 0.01664 0.61892 0.01664 C 0.61267 0.01595 0.60625 0.01572 0.6 0.01456 C 0.59375 0.0134 0.58975 0.00647 0.58402 0.00392 C 0.5776 0.00092 0.56996 -7.91908E-6 0.56337 -0.00232 C 0.55277 -0.00602 0.54357 -0.01249 0.53333 -0.01712 C 0.53107 -0.01989 0.52968 -0.02405 0.52691 -0.02567 C 0.52291 -0.02798 0.5184 -0.02798 0.51423 -0.02983 C 0.50573 -0.02914 0.49739 -0.02891 0.48889 -0.02775 C 0.48316 -0.02706 0.47864 -0.02105 0.47135 -0.0192 C 0.46198 -0.00694 0.46545 -0.01295 0.46024 -0.00232 C 0.45677 0.01664 0.46128 -0.00209 0.45555 0.0104 C 0.44965 0.02312 0.44652 0.03699 0.43489 0.04208 C 0.43229 0.04554 0.42951 0.04924 0.42691 0.05271 C 0.42534 0.05479 0.4243 0.05803 0.42222 0.05895 C 0.41909 0.06034 0.41267 0.06312 0.41267 0.06312 C 0.40399 0.07468 0.39791 0.07537 0.38715 0.07999 C 0.36597 0.0793 0.34479 0.07976 0.32378 0.07791 C 0.31875 0.07745 0.30937 0.07167 0.30937 0.07167 C 0.30173 0.06473 0.29739 0.05965 0.28889 0.05687 C 0.28784 0.05549 0.2868 0.05387 0.28559 0.05271 C 0.2842 0.05155 0.28212 0.05179 0.2809 0.0504 C 0.27135 0.03999 0.28455 0.04716 0.27291 0.04208 C 0.26684 0.02959 0.2618 0.01918 0.25069 0.01456 C 0.24496 0.003 0.2493 0.00947 0.23489 -0.00024 L 0.23489 -0.00024 C 0.23264 -0.00301 0.23073 -0.00625 0.22847 -0.00879 C 0.22448 -0.01318 0.21423 -0.01712 0.21423 -0.01712 C 0.19705 -0.01527 0.18107 -0.01573 0.16493 -0.00879 C 0.16128 -0.00371 0.1559 -0.00116 0.15225 0.00392 C 0.15121 0.00531 0.15052 0.00739 0.14913 0.00832 C 0.14618 0.0104 0.13958 0.01248 0.13958 0.01248 C 0.13402 0.01734 0.13194 0.02057 0.12534 0.02312 C 0.11736 0.03329 0.10816 0.03329 0.09826 0.03791 C 0.08871 0.03722 0.07916 0.03814 0.06979 0.0356 C 0.06788 0.03514 0.06823 0.03098 0.06666 0.02936 C 0.06527 0.02797 0.06337 0.02797 0.0618 0.02728 C 0.05555 0.01872 0.04375 0.01271 0.03489 0.0104 C 0.02639 -0.00093 -1.38889E-6 -0.00024 -1.38889E-6 -0.00024 " pathEditMode="relative" ptsTypes="fffffffffffffffffffffffffffffffffffffFfffffffffffffA">
                                      <p:cBhvr>
                                        <p:cTn id="6" dur="1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250"/>
                            </p:stCondLst>
                            <p:childTnLst>
                              <p:par>
                                <p:cTn id="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6823 -0.1859 C 0.76493 -0.17712 0.76406 -0.17411 0.75712 -0.1711 C 0.74948 -0.16139 0.75416 -0.16648 0.74288 -0.15631 C 0.73229 -0.1466 0.72534 -0.13018 0.71267 -0.12463 C 0.70278 -0.11145 0.70208 -0.11145 0.68889 -0.10567 C 0.68003 -0.09388 0.66267 -0.07792 0.65069 -0.07399 C 0.63923 -0.06336 0.62951 -0.0585 0.6158 -0.0548 C 0.59774 -0.0555 0.57986 -0.0555 0.5618 -0.05688 C 0.55451 -0.05735 0.54774 -0.06428 0.54114 -0.06752 C 0.53698 -0.0696 0.53264 -0.06983 0.52847 -0.07168 C 0.51319 -0.08532 0.50225 -0.09157 0.48403 -0.09503 C 0.47778 -0.09781 0.47135 -0.0985 0.4651 -0.10128 C 0.45312 -0.09873 0.44218 -0.09318 0.43003 -0.09087 C 0.42448 -0.08833 0.42257 -0.08324 0.41736 -0.08024 C 0.41389 -0.07816 0.40989 -0.07769 0.40625 -0.07608 C 0.40121 -0.06891 0.396 -0.06359 0.38889 -0.06128 C 0.37864 -0.04764 0.39323 -0.06567 0.3809 -0.0548 C 0.36927 -0.04463 0.38264 -0.05134 0.37135 -0.04648 C 0.36232 -0.03399 0.37482 -0.05018 0.36337 -0.04001 C 0.36146 -0.03839 0.36041 -0.03538 0.35868 -0.03376 C 0.35677 -0.03191 0.35434 -0.03099 0.35225 -0.0296 C 0.34635 -0.02128 0.33871 -0.0148 0.33177 -0.00833 C 0.32639 -0.00324 0.33073 -0.00417 0.32378 -6.30058E-6 C 0.31788 0.00346 0.31059 0.00462 0.30468 0.00855 C 0.3026 0.00994 0.30034 0.01109 0.29843 0.01271 C 0.29722 0.01387 0.29653 0.01618 0.29514 0.0171 C 0.29271 0.01849 0.28993 0.01826 0.28732 0.01918 C 0.27725 0.02242 0.26684 0.0252 0.25712 0.02959 C 0.24427 0.02797 0.23437 0.02589 0.22222 0.02127 C 0.22014 0.02057 0.21788 0.02011 0.2158 0.01918 C 0.2125 0.0178 0.20625 0.01479 0.20625 0.01479 C 0.20295 0.00832 0.19878 0.00601 0.19514 -6.30058E-6 C 0.18646 -0.01434 0.1967 0.00161 0.19045 -0.01249 C 0.18784 -0.01827 0.18264 -0.02082 0.17934 -0.02521 C 0.17743 -0.02775 0.17656 -0.03145 0.17448 -0.03376 C 0.1717 -0.037 0.16771 -0.03862 0.1651 -0.04209 C 0.1625 -0.04555 0.15712 -0.05272 0.15712 -0.05272 C 0.1559 -0.05735 0.15607 -0.06082 0.15225 -0.06336 C 0.1493 -0.06521 0.14288 -0.06752 0.14288 -0.06752 C 0.13593 -0.07631 0.12326 -0.07631 0.11423 -0.08024 C 0.09791 -0.07954 0.08142 -0.08001 0.0651 -0.07816 C 0.06354 -0.07792 0.06302 -0.07515 0.0618 -0.07399 C 0.05764 -0.07053 0.05225 -0.06752 0.04757 -0.06544 C 0.0408 -0.0518 0.04878 -0.06498 0.03958 -0.05688 C 0.03455 -0.05249 0.03038 -0.04648 0.02534 -0.04209 C 0.02222 -0.03931 0.01736 -0.03167 0.01736 -0.03167 C 0.01545 -0.02359 0.01146 -0.02174 0.00781 -0.0148 C 0.00607 -0.00787 0.00503 -0.00324 1.66667E-6 -6.30058E-6 " pathEditMode="relative" ptsTypes="fffffffffffffffffffffffffffffffffffffffffffffffA">
                                      <p:cBhvr>
                                        <p:cTn id="9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0"/>
                            </p:stCondLst>
                            <p:childTnLst>
                              <p:par>
                                <p:cTn id="1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7292 -0.0719 C 0.63872 -0.07029 0.63299 -0.08092 0.6158 -0.05919 C 0.61302 -0.04809 0.61545 -0.05456 0.60625 -0.04231 C 0.59705 -0.03005 0.59427 -0.00994 0.5809 -0.00416 C 0.57517 0.0074 0.56736 0.01364 0.55868 0.02104 C 0.55191 0.02682 0.54583 0.037 0.53802 0.04023 C 0.53646 0.04232 0.53524 0.04509 0.53333 0.04648 C 0.53038 0.04856 0.52378 0.05064 0.52378 0.05064 C 0.51927 0.05688 0.51406 0.05642 0.50799 0.05919 C 0.5 0.0585 0.49201 0.05827 0.48403 0.05711 C 0.47639 0.05596 0.47014 0.05041 0.46354 0.04648 C 0.4559 0.04208 0.44757 0.03723 0.43958 0.03376 C 0.4349 0.0296 0.43073 0.02336 0.42535 0.02104 C 0.42222 0.01966 0.4158 0.01688 0.4158 0.01688 C 0.41424 0.01549 0.41285 0.01388 0.41111 0.01272 C 0.40955 0.01179 0.40764 0.01179 0.40625 0.01064 C 0.40122 0.00648 0.40017 0.00278 0.39358 -3.46821E-7 C 0.38854 -0.00416 0.38646 -0.00832 0.38073 -0.01063 C 0.37587 -0.02081 0.37014 -0.02196 0.36181 -0.02543 C 0.35069 -0.02474 0.33958 -0.02497 0.32847 -0.02335 C 0.32517 -0.02289 0.32222 -0.02034 0.3191 -0.01896 C 0.31753 -0.01826 0.31424 -0.01688 0.31424 -0.01688 C 0.30625 -0.00994 0.3 -0.00277 0.29201 0.00416 C 0.2908 0.00532 0.2901 0.0074 0.28889 0.00856 C 0.28576 0.01156 0.27934 0.01688 0.27934 0.01688 C 0.27569 0.02428 0.27309 0.02613 0.26823 0.03168 C 0.26545 0.03492 0.26024 0.04232 0.26024 0.04232 C 0.25816 0.05064 0.25694 0.05226 0.25069 0.05503 C 0.23837 0.07145 0.25295 0.05388 0.24132 0.06336 C 0.23194 0.07099 0.24757 0.06752 0.22847 0.07607 C 0.22535 0.07746 0.2191 0.08023 0.2191 0.08023 C 0.21389 0.08717 0.20556 0.08786 0.19844 0.09087 C 0.19687 0.09156 0.19358 0.09295 0.19358 0.09295 C 0.17431 0.09133 0.16059 0.08902 0.14288 0.08023 C 0.13767 0.07376 0.13142 0.07469 0.12535 0.06983 C 0.11406 0.06081 0.10521 0.05133 0.09201 0.04856 C 0.08646 0.04601 0.08437 0.04162 0.07934 0.03815 C 0.07778 0.037 0.07135 0.03445 0.06979 0.03376 C 0.06667 0.03099 0.06337 0.02821 0.06024 0.02544 C 0.05903 0.02428 0.05851 0.02197 0.05712 0.02104 C 0.05365 0.01873 0.04948 0.01919 0.04601 0.01688 C 0.03924 0.01226 0.03281 0.00902 0.02535 0.00625 C 0.01615 -0.00208 0.01285 -3.46821E-7 -2.77778E-7 -3.46821E-7 " pathEditMode="relative" ptsTypes="ffffffffffffffffffffffffffffffffffffffffffA">
                                      <p:cBhvr>
                                        <p:cTn id="12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750"/>
                            </p:stCondLst>
                            <p:childTnLst>
                              <p:par>
                                <p:cTn id="1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1267 -0.09294 C 0.60642 -0.1008 0.59826 -0.09757 0.59044 -0.1015 C 0.57777 -0.10011 0.56492 -0.09942 0.55225 -0.0971 C 0.54166 -0.09525 0.5335 -0.08439 0.52378 -0.08023 C 0.51718 -0.07745 0.50954 -0.0756 0.50312 -0.0719 C 0.49739 -0.06866 0.49305 -0.06381 0.48714 -0.06127 C 0.48558 -0.05919 0.48437 -0.05641 0.48246 -0.05479 C 0.48107 -0.05364 0.47916 -0.0541 0.47777 -0.05271 C 0.47551 -0.05063 0.46961 -0.04208 0.46666 -0.03791 C 0.4644 -0.03468 0.45711 -0.03375 0.45711 -0.03375 C 0.45312 -0.02866 0.44947 -0.02774 0.44444 -0.0252 C 0.43905 -0.01849 0.43072 -0.0178 0.42378 -0.01479 C 0.42221 -0.0141 0.41892 -0.01271 0.41892 -0.01271 C 0.41388 -0.00554 0.40624 -0.00554 0.39999 6.24277E-6 C 0.36423 -0.00092 0.33367 0.00602 0.30155 -0.00832 C 0.30051 -0.00971 0.29964 -0.01179 0.29826 -0.01271 C 0.2953 -0.01479 0.28888 -0.01687 0.28888 -0.01687 C 0.28142 -0.02635 0.26839 -0.0282 0.25867 -0.03167 C 0.24044 -0.03814 0.24444 -0.03791 0.22048 -0.03999 C 0.2118 -0.04439 0.18246 -0.04208 0.17135 -0.03375 C 0.16805 -0.03121 0.16492 -0.02797 0.1618 -0.0252 C 0.15902 -0.02265 0.15225 -0.02103 0.15225 -0.02103 C 0.146 -0.01271 0.13853 -0.00786 0.13003 -0.00416 C 0.1269 -0.00277 0.12048 6.24277E-6 0.12048 6.24277E-6 C 0.11701 0.00486 0.10954 0.01064 0.10468 0.01272 C 0.09964 0.01966 0.09565 0.02243 0.08888 0.02544 C 0.08385 0.03191 0.07777 0.03099 0.07135 0.03399 C 0.0611 0.03862 0.05329 0.04232 0.0427 0.0444 C 0.02673 0.05157 -0.00036 0.06243 -0.00643 0.03816 C -0.00556 0.03122 -0.00244 0.00278 -5.83333E-6 6.24277E-6 " pathEditMode="relative" ptsTypes="fffffffffffffffffffffffffffffA">
                                      <p:cBhvr>
                                        <p:cTn id="15" dur="12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2378 -0.13133 C 0.50624 -0.12925 0.50155 -0.12717 0.48402 -0.12925 C 0.471 -0.13503 0.46753 -0.12602 0.45711 -0.12278 C 0.45242 -0.12139 0.44756 -0.12139 0.44287 -0.1207 C 0.43003 -0.11515 0.41527 -0.11284 0.40312 -0.1059 C 0.39357 -0.10058 0.38454 -0.09272 0.37621 -0.08486 C 0.37621 -0.08486 0.36683 -0.0763 0.36666 -0.0763 C 0.36353 -0.07492 0.35989 -0.07446 0.35711 -0.07214 C 0.35555 -0.07076 0.35398 -0.06891 0.35225 -0.06798 C 0.34426 -0.06382 0.33506 -0.06289 0.3269 -0.05943 C 0.31214 -0.06081 0.30208 -0.06151 0.28888 -0.06798 C 0.27916 -0.0807 0.27065 -0.08925 0.25867 -0.09758 C 0.25572 -0.09966 0.25398 -0.10451 0.25069 -0.1059 C 0.24721 -0.10752 0.24322 -0.10729 0.23958 -0.10798 C 0.23072 -0.11214 0.22482 -0.11446 0.21579 -0.11654 C 0.19635 -0.12509 0.17412 -0.13041 0.15398 -0.13341 C 0.14218 -0.1385 0.13142 -0.14382 0.11892 -0.14613 C 0.10208 -0.15353 0.08246 -0.14451 0.0651 -0.14197 C 0.05919 -0.1392 0.05659 -0.13388 0.05069 -0.13133 C 0.05017 -0.12925 0.05017 -0.12671 0.04912 -0.12486 C 0.04687 -0.12093 0.04114 -0.11446 0.04114 -0.11446 C 0.03732 -0.09896 0.04027 -0.10498 0.03333 -0.09526 C 0.03159 -0.0881 0.02916 -0.08578 0.02534 -0.08047 C 0.02482 -0.07839 0.02482 -0.07607 0.02378 -0.07422 C 0.02152 -0.07029 0.01579 -0.06359 0.01579 -0.06359 C 0.01388 -0.05318 0.01232 -0.04602 0.00624 -0.03839 C 0.00468 -0.02775 0.00312 -0.01711 0.00155 -0.00648 C 0.00121 -0.0044 -5.27778E-6 -0.00024 -5.27778E-6 -0.00024 " pathEditMode="relative" ptsTypes="fffffffffffffffffffffffffffA">
                                      <p:cBhvr>
                                        <p:cTn id="18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250"/>
                            </p:stCondLst>
                            <p:childTnLst>
                              <p:par>
                                <p:cTn id="2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2534 -0.26635 C 0.42257 -0.25502 0.42604 -0.26381 0.41909 -0.25803 C 0.40868 -0.24947 0.42326 -0.2578 0.41267 -0.24947 C 0.41128 -0.24832 0.40955 -0.24832 0.40798 -0.24739 C 0.40191 -0.24346 0.39687 -0.23676 0.39201 -0.23051 C 0.38958 -0.2208 0.38854 -0.21155 0.3842 -0.203 C 0.38385 -0.20115 0.38159 -0.1919 0.3809 -0.19028 C 0.37899 -0.18589 0.37587 -0.18242 0.37465 -0.17757 C 0.37413 -0.17549 0.37413 -0.17317 0.37309 -0.17132 C 0.37083 -0.16739 0.36718 -0.16485 0.3651 -0.16069 C 0.36128 -0.15306 0.35746 -0.14473 0.35087 -0.14173 C 0.34444 -0.13317 0.35104 -0.1408 0.34288 -0.13525 C 0.33593 -0.13086 0.33698 -0.12786 0.32864 -0.12485 C 0.32465 -0.11953 0.32048 -0.11884 0.31597 -0.11444 C 0.30573 -0.10381 0.30347 -0.10219 0.29201 -0.09734 C 0.28732 -0.09086 0.28212 -0.09202 0.27621 -0.08878 C 0.26736 -0.08369 0.25868 -0.07907 0.2493 -0.07606 C 0.23923 -0.06728 0.24948 -0.07491 0.23021 -0.06982 C 0.21458 -0.06566 0.22604 -0.06681 0.21597 -0.06335 C 0.20677 -0.06011 0.19843 -0.05849 0.18889 -0.0571 C 0.16562 -0.0467 0.20642 -0.05271 0.15087 -0.04855 C 0.13906 -0.04346 0.125 -0.04231 0.11267 -0.04023 C 0.09913 -0.03421 0.08559 -0.03121 0.07152 -0.02751 C 0.06423 -0.02566 0.0684 -0.02497 0.06041 -0.02127 C 0.04757 -0.01549 0.03385 -0.01109 0.02066 -0.00647 C 0.01389 -0.00416 0.00694 7.05202E-6 3.61111E-6 7.05202E-6 " pathEditMode="relative" ptsTypes="fffffffffffffffffffffffffA">
                                      <p:cBhvr>
                                        <p:cTn id="21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/>
          </p:cNvSpPr>
          <p:nvPr>
            <p:ph type="title"/>
          </p:nvPr>
        </p:nvSpPr>
        <p:spPr bwMode="auto">
          <a:xfrm>
            <a:off x="1259632" y="116632"/>
            <a:ext cx="6512511" cy="1143000"/>
          </a:xfrm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r>
              <a:rPr lang="ru-RU" sz="2800" dirty="0" smtClean="0">
                <a:ln>
                  <a:noFill/>
                </a:ln>
                <a:solidFill>
                  <a:schemeClr val="tx1"/>
                </a:solidFill>
                <a:effectLst/>
                <a:hlinkClick r:id="rId2" action="ppaction://hlinksldjump"/>
              </a:rPr>
              <a:t>Обменяемся впечатлениями</a:t>
            </a:r>
          </a:p>
        </p:txBody>
      </p:sp>
      <p:sp>
        <p:nvSpPr>
          <p:cNvPr id="26627" name="Rectangle 3"/>
          <p:cNvSpPr>
            <a:spLocks noGrp="1"/>
          </p:cNvSpPr>
          <p:nvPr>
            <p:ph sz="quarter" idx="13"/>
          </p:nvPr>
        </p:nvSpPr>
        <p:spPr>
          <a:xfrm>
            <a:off x="395536" y="908720"/>
            <a:ext cx="8229600" cy="5022865"/>
          </a:xfrm>
        </p:spPr>
        <p:txBody>
          <a:bodyPr>
            <a:normAutofit lnSpcReduction="10000"/>
          </a:bodyPr>
          <a:lstStyle/>
          <a:p>
            <a:pPr marL="136525"/>
            <a:r>
              <a:rPr lang="ru-RU" sz="2400" b="1" dirty="0" smtClean="0"/>
              <a:t>Ответьте на вопросы, выполните задания:</a:t>
            </a:r>
          </a:p>
          <a:p>
            <a:pPr marL="593725" lvl="1" algn="just"/>
            <a:r>
              <a:rPr lang="ru-RU" sz="2000" b="1" dirty="0" smtClean="0"/>
              <a:t>Вы прочитали стихотворение Ф. Кривина и статью …., в которых даны две разные точки зрения на образ Молчалина. Выразите своё согласие или несогласие с одним из этих взглядов и приведите аргументы в защиту своего мнения.</a:t>
            </a:r>
          </a:p>
          <a:p>
            <a:pPr marL="593725" lvl="1" algn="just"/>
            <a:r>
              <a:rPr lang="ru-RU" sz="2000" b="1" dirty="0" smtClean="0"/>
              <a:t>Представьте, что вы – Молчалин. Составьте программу вашей (Молчалина) жизни на ближайшие 10 лет и прокомментируйте её. В программе должны содержаться цели и описание действий, направленных на их реализацию. </a:t>
            </a:r>
          </a:p>
          <a:p>
            <a:pPr marL="311150" lvl="1" indent="0" algn="just">
              <a:buNone/>
            </a:pPr>
            <a:endParaRPr lang="ru-RU" sz="2000" b="1" dirty="0" smtClean="0"/>
          </a:p>
          <a:p>
            <a:pPr marL="593725" lvl="1" algn="just"/>
            <a:r>
              <a:rPr lang="ru-RU" sz="2000" b="1" dirty="0" smtClean="0">
                <a:solidFill>
                  <a:srgbClr val="002060"/>
                </a:solidFill>
              </a:rPr>
              <a:t>Вышлите ответы на вопрос и выполненные задания по адресу: </a:t>
            </a:r>
            <a:r>
              <a:rPr lang="en-US" sz="2000" b="1" i="1" u="sng" dirty="0" smtClean="0">
                <a:solidFill>
                  <a:srgbClr val="002060"/>
                </a:solidFill>
                <a:latin typeface="Lucida Sans"/>
              </a:rPr>
              <a:t>albina.hansvyarova@yandex.ru </a:t>
            </a:r>
            <a:r>
              <a:rPr lang="ru-RU" sz="2000" b="1" dirty="0" smtClean="0">
                <a:solidFill>
                  <a:srgbClr val="002060"/>
                </a:solidFill>
              </a:rPr>
              <a:t>(предварительно приведите файл в пригодный для пересылки вид)</a:t>
            </a:r>
            <a:r>
              <a:rPr lang="ru-RU" sz="2000" b="1" dirty="0" smtClean="0">
                <a:solidFill>
                  <a:srgbClr val="FFFF00"/>
                </a:solidFill>
              </a:rPr>
              <a:t>.</a:t>
            </a:r>
          </a:p>
          <a:p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1281608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Рефлексия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142844" y="0"/>
            <a:ext cx="9001156" cy="664371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b="1" dirty="0" smtClean="0"/>
              <a:t>      Во время работы над произведениями вы не только следите за  развитием образа «подлеца» в литературе,  стремитесь к достижению целей, поставленных в начале  работы, но и развиваетесь сами. В комментариях  авторов и их консультанта  вы получаете отзывы о своей работе, ответы на свои вопросы, словесные оценки. Пришло время вам подвести некоторые итоги и оценить свою работу.</a:t>
            </a:r>
          </a:p>
          <a:p>
            <a:pPr marL="593725" indent="-457200">
              <a:buAutoNum type="arabicPeriod"/>
            </a:pPr>
            <a:r>
              <a:rPr lang="ru-RU" sz="2000" b="1" dirty="0" smtClean="0"/>
              <a:t>Какие цели уже начали реализовываться? </a:t>
            </a:r>
          </a:p>
          <a:p>
            <a:pPr marL="593725" indent="-457200">
              <a:buAutoNum type="arabicPeriod"/>
            </a:pPr>
            <a:r>
              <a:rPr lang="ru-RU" sz="2000" b="1" dirty="0" smtClean="0"/>
              <a:t>Вспомните, какие чувства вы испытывали при знакомстве с произведениями и иллюстрациями, при выполнении заданий, при общении с авторами и консультантом.  Занесите их в таблицу:</a:t>
            </a:r>
          </a:p>
          <a:p>
            <a:pPr marL="593725" indent="-457200">
              <a:buAutoNum type="arabicPeriod"/>
            </a:pPr>
            <a:endParaRPr lang="ru-RU" sz="2000" b="1" dirty="0" smtClean="0"/>
          </a:p>
          <a:p>
            <a:pPr marL="593725" indent="-457200">
              <a:buAutoNum type="arabicPeriod"/>
            </a:pPr>
            <a:endParaRPr lang="ru-RU" sz="2000" b="1" dirty="0" smtClean="0"/>
          </a:p>
          <a:p>
            <a:pPr marL="593725" indent="-457200">
              <a:buAutoNum type="arabicPeriod"/>
            </a:pPr>
            <a:endParaRPr lang="ru-RU" sz="2000" b="1" dirty="0" smtClean="0"/>
          </a:p>
          <a:p>
            <a:pPr marL="593725" indent="-457200">
              <a:buNone/>
            </a:pPr>
            <a:endParaRPr lang="ru-RU" sz="2000" b="1" dirty="0" smtClean="0"/>
          </a:p>
          <a:p>
            <a:pPr marL="593725" indent="-457200">
              <a:buNone/>
            </a:pPr>
            <a:r>
              <a:rPr lang="ru-RU" sz="1400" b="1" dirty="0" smtClean="0"/>
              <a:t>3</a:t>
            </a:r>
            <a:r>
              <a:rPr lang="ru-RU" sz="2000" b="1" dirty="0" smtClean="0"/>
              <a:t>. Оцените качество выполненных вами заданий. Руководствуйтесь критериями по адресу:  </a:t>
            </a:r>
            <a:r>
              <a:rPr lang="en-US" sz="2000" b="1" dirty="0" err="1" smtClean="0">
                <a:hlinkClick r:id="rId2" action="ppaction://hlinkpres?slideindex=1&amp;slidetitle="/>
              </a:rPr>
              <a:t>kriterii</a:t>
            </a:r>
            <a:r>
              <a:rPr lang="en-US" sz="2000" b="1" dirty="0" smtClean="0">
                <a:hlinkClick r:id="rId2" action="ppaction://hlinkpres?slideindex=1&amp;slidetitle="/>
              </a:rPr>
              <a:t> </a:t>
            </a:r>
            <a:r>
              <a:rPr lang="ru-RU" sz="2000" b="1" dirty="0" smtClean="0">
                <a:hlinkClick r:id="rId2" action="ppaction://hlinkpres?slideindex=1&amp;slidetitle="/>
              </a:rPr>
              <a:t> </a:t>
            </a:r>
            <a:r>
              <a:rPr lang="en-US" sz="2000" b="1" dirty="0" smtClean="0"/>
              <a:t> </a:t>
            </a:r>
            <a:r>
              <a:rPr lang="ru-RU" sz="2000" b="1" dirty="0" smtClean="0"/>
              <a:t>или разработайте свои критерии оценки  и обсудите их с авторами.</a:t>
            </a:r>
            <a:endParaRPr lang="ru-RU" sz="2000" b="1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0499694"/>
              </p:ext>
            </p:extLst>
          </p:nvPr>
        </p:nvGraphicFramePr>
        <p:xfrm>
          <a:off x="323528" y="3933056"/>
          <a:ext cx="8358246" cy="1428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86082"/>
                <a:gridCol w="2786082"/>
                <a:gridCol w="2786082"/>
              </a:tblGrid>
              <a:tr h="383454">
                <a:tc gridSpan="3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 МОИ ЧУВСТВА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661852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Знакомство</a:t>
                      </a:r>
                      <a:r>
                        <a:rPr lang="ru-RU" baseline="0" dirty="0" smtClean="0"/>
                        <a:t> с произведениями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Выполнение</a:t>
                      </a:r>
                      <a:r>
                        <a:rPr lang="ru-RU" baseline="0" dirty="0" smtClean="0"/>
                        <a:t> заданий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Общение с авторами</a:t>
                      </a:r>
                      <a:endParaRPr lang="ru-RU" dirty="0"/>
                    </a:p>
                  </a:txBody>
                  <a:tcPr/>
                </a:tc>
              </a:tr>
              <a:tr h="38345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357166"/>
            <a:ext cx="8229600" cy="1000132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Глава 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III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Продолжим в России…</a:t>
            </a:r>
            <a:endParaRPr lang="ru-RU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00206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571625" y="1628775"/>
            <a:ext cx="75723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u="sng" dirty="0">
                <a:latin typeface="Book Antiqua" pitchFamily="18" charset="0"/>
                <a:hlinkClick r:id="rId2"/>
              </a:rPr>
              <a:t>http://az.lib.ru/p/pushkin_a_s/text_0430.shtml</a:t>
            </a:r>
            <a:endParaRPr lang="ru-RU" sz="2000" dirty="0">
              <a:latin typeface="Times New Roman" pitchFamily="18" charset="0"/>
            </a:endParaRPr>
          </a:p>
          <a:p>
            <a:r>
              <a:rPr lang="ru-RU" sz="2000" dirty="0">
                <a:solidFill>
                  <a:srgbClr val="002060"/>
                </a:solidFill>
                <a:latin typeface="Times New Roman" pitchFamily="18" charset="0"/>
              </a:rPr>
              <a:t>Ссылка на произведение   </a:t>
            </a:r>
          </a:p>
        </p:txBody>
      </p:sp>
      <p:pic>
        <p:nvPicPr>
          <p:cNvPr id="9" name="Содержимое 10" descr="1289459411_6[1].jpg">
            <a:hlinkClick r:id="rId3" action="ppaction://hlinksldjump" tooltip="вопросы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7563" y="2928938"/>
            <a:ext cx="2071687" cy="1500187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0" name="Рисунок 9" descr="4[1]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380288" y="1628775"/>
            <a:ext cx="1590675" cy="124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063709[1]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3850" y="2492375"/>
            <a:ext cx="2714625" cy="177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duel[1].jp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940425" y="3068638"/>
            <a:ext cx="2214563" cy="192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127413" y="4855443"/>
            <a:ext cx="6357982" cy="178510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rgbClr val="002060"/>
                </a:solidFill>
              </a:rPr>
              <a:t>Критическая литература, мнения литературоведов: </a:t>
            </a:r>
            <a:r>
              <a:rPr lang="en-US" u="sng" dirty="0">
                <a:hlinkClick r:id="rId8"/>
              </a:rPr>
              <a:t>http://student.km.ru/ref_show_frame.asp?id=2AE927E86FF34EF19968CEB12BFE20EB</a:t>
            </a:r>
            <a:endParaRPr lang="ru-RU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u="sng" dirty="0">
                <a:hlinkClick r:id="rId9"/>
              </a:rPr>
              <a:t>a4format.ru</a:t>
            </a:r>
            <a:r>
              <a:rPr lang="en-US" dirty="0"/>
              <a:t> › </a:t>
            </a:r>
            <a:r>
              <a:rPr lang="en-US" u="sng" dirty="0">
                <a:hlinkClick r:id="rId10"/>
              </a:rPr>
              <a:t>pdf_files_bio2/4741c640.pdf</a:t>
            </a:r>
            <a:endParaRPr lang="ru-RU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7" name="Выгнутая вниз стрелка 16"/>
          <p:cNvSpPr/>
          <p:nvPr/>
        </p:nvSpPr>
        <p:spPr>
          <a:xfrm>
            <a:off x="7859713" y="6115050"/>
            <a:ext cx="1284287" cy="742950"/>
          </a:xfrm>
          <a:prstGeom prst="curvedUpArrow">
            <a:avLst>
              <a:gd name="adj1" fmla="val 25000"/>
              <a:gd name="adj2" fmla="val 47828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4749800" y="0"/>
            <a:ext cx="43576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latin typeface="Times New Roman" pitchFamily="18" charset="0"/>
            </a:endParaRPr>
          </a:p>
        </p:txBody>
      </p:sp>
      <p:sp>
        <p:nvSpPr>
          <p:cNvPr id="16397" name="Rectangle 1"/>
          <p:cNvSpPr>
            <a:spLocks noChangeArrowheads="1"/>
          </p:cNvSpPr>
          <p:nvPr/>
        </p:nvSpPr>
        <p:spPr bwMode="auto">
          <a:xfrm>
            <a:off x="0" y="98425"/>
            <a:ext cx="217488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1100">
                <a:latin typeface="Calibri" pitchFamily="34" charset="0"/>
                <a:ea typeface="Calibri" pitchFamily="34" charset="0"/>
                <a:cs typeface="Times New Roman" pitchFamily="18" charset="0"/>
                <a:hlinkClick r:id="rId11"/>
              </a:rPr>
              <a:t>l</a:t>
            </a:r>
            <a:endParaRPr lang="en-US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3260370" y="0"/>
            <a:ext cx="49307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latin typeface="Times New Roman" pitchFamily="18" charset="0"/>
            </a:endParaRPr>
          </a:p>
          <a:p>
            <a:r>
              <a:rPr lang="ru-RU">
                <a:latin typeface="Times New Roman" pitchFamily="18" charset="0"/>
              </a:rPr>
              <a:t> </a:t>
            </a:r>
          </a:p>
        </p:txBody>
      </p:sp>
      <p:sp>
        <p:nvSpPr>
          <p:cNvPr id="16399" name="Rectangle 2"/>
          <p:cNvSpPr>
            <a:spLocks noChangeArrowheads="1"/>
          </p:cNvSpPr>
          <p:nvPr/>
        </p:nvSpPr>
        <p:spPr bwMode="auto">
          <a:xfrm>
            <a:off x="0" y="44450"/>
            <a:ext cx="1841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34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1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2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8" grpId="0"/>
      <p:bldP spid="1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/>
          </p:cNvSpPr>
          <p:nvPr>
            <p:ph type="title"/>
          </p:nvPr>
        </p:nvSpPr>
        <p:spPr bwMode="auto">
          <a:xfrm>
            <a:off x="611560" y="0"/>
            <a:ext cx="6512511" cy="1143000"/>
          </a:xfrm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ru-RU" sz="3700" dirty="0" smtClean="0">
                <a:ln>
                  <a:noFill/>
                </a:ln>
                <a:solidFill>
                  <a:schemeClr val="tx1"/>
                </a:solidFill>
                <a:effectLst/>
                <a:hlinkClick r:id="rId2" action="ppaction://hlinksldjump"/>
              </a:rPr>
              <a:t>Обменяемся впечатлениями</a:t>
            </a:r>
            <a:br>
              <a:rPr lang="ru-RU" sz="3700" dirty="0" smtClean="0">
                <a:ln>
                  <a:noFill/>
                </a:ln>
                <a:solidFill>
                  <a:schemeClr val="tx1"/>
                </a:solidFill>
                <a:effectLst/>
                <a:hlinkClick r:id="rId2" action="ppaction://hlinksldjump"/>
              </a:rPr>
            </a:br>
            <a:endParaRPr lang="ru-RU" sz="3700" dirty="0" smtClean="0">
              <a:ln>
                <a:noFill/>
              </a:ln>
              <a:solidFill>
                <a:schemeClr val="tx1"/>
              </a:solidFill>
              <a:effectLst/>
              <a:hlinkClick r:id="rId2" action="ppaction://hlinksldjump"/>
            </a:endParaRPr>
          </a:p>
        </p:txBody>
      </p:sp>
      <p:sp>
        <p:nvSpPr>
          <p:cNvPr id="25603" name="Rectangle 3"/>
          <p:cNvSpPr>
            <a:spLocks noGrp="1"/>
          </p:cNvSpPr>
          <p:nvPr>
            <p:ph sz="quarter" idx="13"/>
          </p:nvPr>
        </p:nvSpPr>
        <p:spPr>
          <a:xfrm>
            <a:off x="395536" y="1052736"/>
            <a:ext cx="8229600" cy="5237179"/>
          </a:xfrm>
        </p:spPr>
        <p:txBody>
          <a:bodyPr/>
          <a:lstStyle/>
          <a:p>
            <a:pPr algn="ctr">
              <a:buNone/>
            </a:pPr>
            <a:r>
              <a:rPr lang="ru-RU" b="1" u="sng" dirty="0" smtClean="0"/>
              <a:t>Ответьте на вопросы и выполните задания:</a:t>
            </a:r>
          </a:p>
          <a:p>
            <a:r>
              <a:rPr lang="ru-RU" sz="2400" dirty="0" smtClean="0"/>
              <a:t>Какие поступки Швабрина позволяют назвать его «</a:t>
            </a:r>
            <a:r>
              <a:rPr lang="ru-RU" sz="2400" dirty="0" err="1" smtClean="0"/>
              <a:t>подлецом</a:t>
            </a:r>
            <a:r>
              <a:rPr lang="ru-RU" sz="2400" dirty="0" smtClean="0"/>
              <a:t>»?</a:t>
            </a:r>
          </a:p>
          <a:p>
            <a:r>
              <a:rPr lang="ru-RU" sz="2400" dirty="0" smtClean="0"/>
              <a:t>Какой из поступков этого персонажа вы считаете самым подлым? Приведите не менее трёх аргументов.</a:t>
            </a:r>
          </a:p>
          <a:p>
            <a:r>
              <a:rPr lang="ru-RU" sz="2400" dirty="0" smtClean="0"/>
              <a:t>Составьте диалог со Швабриным по поводу этого поступка. Постарайтесь в своих репликах убедить Швабрина в том, что он поступил подло, а в репликах Швабрина  исходите из психологии персонажа и тех условий, в которых сформировался его характер и в которых он оказался в момент совершения поступка.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043608" y="5517232"/>
            <a:ext cx="6572296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6525"/>
            <a:r>
              <a:rPr lang="ru-RU" b="1" i="1" dirty="0" smtClean="0">
                <a:solidFill>
                  <a:srgbClr val="002060"/>
                </a:solidFill>
              </a:rPr>
              <a:t>Вышлите ответы на вопрос и выполненные задания</a:t>
            </a:r>
            <a:r>
              <a:rPr lang="en-US" b="1" i="1" dirty="0" smtClean="0">
                <a:solidFill>
                  <a:srgbClr val="002060"/>
                </a:solidFill>
              </a:rPr>
              <a:t> </a:t>
            </a:r>
            <a:r>
              <a:rPr lang="ru-RU" b="1" i="1" dirty="0" smtClean="0">
                <a:solidFill>
                  <a:srgbClr val="002060"/>
                </a:solidFill>
              </a:rPr>
              <a:t>по адресу:</a:t>
            </a:r>
            <a:r>
              <a:rPr lang="en-US" sz="2000" b="1" i="1" u="sng" dirty="0">
                <a:solidFill>
                  <a:srgbClr val="002060"/>
                </a:solidFill>
                <a:latin typeface="Lucida Sans"/>
              </a:rPr>
              <a:t> albina.hansvyarova@yandex.ru</a:t>
            </a:r>
            <a:r>
              <a:rPr lang="ru-RU" b="1" i="1" dirty="0" smtClean="0">
                <a:solidFill>
                  <a:srgbClr val="002060"/>
                </a:solidFill>
              </a:rPr>
              <a:t> (предварительно приведите файл в пригодный для пересылки вид).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0563" y="6350"/>
            <a:ext cx="82296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rgbClr val="002060"/>
                </a:solidFill>
                <a:effectLst/>
              </a:rPr>
              <a:t>Герой ли он…?</a:t>
            </a:r>
            <a:endParaRPr lang="ru-RU" dirty="0">
              <a:solidFill>
                <a:srgbClr val="002060"/>
              </a:solidFill>
              <a:effectLst/>
            </a:endParaRPr>
          </a:p>
        </p:txBody>
      </p:sp>
      <p:pic>
        <p:nvPicPr>
          <p:cNvPr id="19458" name="Picture 2">
            <a:hlinkClick r:id="rId2" action="ppaction://hlinksldjump"/>
          </p:cNvPr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/>
          <a:srcRect/>
          <a:stretch>
            <a:fillRect/>
          </a:stretch>
        </p:blipFill>
        <p:spPr>
          <a:xfrm>
            <a:off x="3276600" y="2852738"/>
            <a:ext cx="2449513" cy="1884362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015949" y="899889"/>
            <a:ext cx="2128051" cy="325268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4716016" y="1927167"/>
            <a:ext cx="1660556" cy="139486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/>
          </a:blip>
          <a:stretch>
            <a:fillRect/>
          </a:stretch>
        </p:blipFill>
        <p:spPr>
          <a:xfrm>
            <a:off x="3642" y="3362489"/>
            <a:ext cx="3176136" cy="187408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7" cstate="print">
            <a:extLst/>
          </a:blip>
          <a:stretch>
            <a:fillRect/>
          </a:stretch>
        </p:blipFill>
        <p:spPr>
          <a:xfrm>
            <a:off x="1331640" y="2056208"/>
            <a:ext cx="2255037" cy="201164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 cstate="print">
            <a:extLst/>
          </a:blip>
          <a:stretch>
            <a:fillRect/>
          </a:stretch>
        </p:blipFill>
        <p:spPr>
          <a:xfrm>
            <a:off x="-1984" y="2204864"/>
            <a:ext cx="1911194" cy="178201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5957518" y="2012347"/>
            <a:ext cx="1512168" cy="261937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10" cstate="print">
            <a:extLst/>
          </a:blip>
          <a:stretch>
            <a:fillRect/>
          </a:stretch>
        </p:blipFill>
        <p:spPr>
          <a:xfrm>
            <a:off x="5402260" y="3622820"/>
            <a:ext cx="3227378" cy="201780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11">
            <a:extLst/>
          </a:blip>
          <a:stretch>
            <a:fillRect/>
          </a:stretch>
        </p:blipFill>
        <p:spPr>
          <a:xfrm>
            <a:off x="7956376" y="3178646"/>
            <a:ext cx="1347787" cy="194786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9467" name="Rectangle 11"/>
          <p:cNvSpPr>
            <a:spLocks noChangeArrowheads="1"/>
          </p:cNvSpPr>
          <p:nvPr/>
        </p:nvSpPr>
        <p:spPr bwMode="auto">
          <a:xfrm>
            <a:off x="0" y="1196975"/>
            <a:ext cx="3995738" cy="822325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ru-RU" sz="2400">
                <a:solidFill>
                  <a:srgbClr val="65D1B7"/>
                </a:solidFill>
              </a:rPr>
              <a:t>Ссылка на произведение:</a:t>
            </a:r>
          </a:p>
          <a:p>
            <a:r>
              <a:rPr lang="ru-RU" sz="2400">
                <a:solidFill>
                  <a:srgbClr val="65D1B7"/>
                </a:solidFill>
                <a:hlinkClick r:id="rId12"/>
              </a:rPr>
              <a:t>http://ilibrary.ru/text/12</a:t>
            </a:r>
            <a:r>
              <a:rPr lang="ru-RU" sz="2400">
                <a:solidFill>
                  <a:srgbClr val="65D1B7"/>
                </a:solidFill>
              </a:rPr>
              <a:t> </a:t>
            </a:r>
          </a:p>
        </p:txBody>
      </p:sp>
      <p:sp>
        <p:nvSpPr>
          <p:cNvPr id="19468" name="Rectangle 12"/>
          <p:cNvSpPr>
            <a:spLocks noChangeArrowheads="1"/>
          </p:cNvSpPr>
          <p:nvPr/>
        </p:nvSpPr>
        <p:spPr bwMode="auto">
          <a:xfrm>
            <a:off x="4211638" y="5876925"/>
            <a:ext cx="4608512" cy="701675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ru-RU" sz="2000" b="1">
                <a:solidFill>
                  <a:srgbClr val="65D1B7"/>
                </a:solidFill>
              </a:rPr>
              <a:t>Ссылка на аудиокнигу:</a:t>
            </a:r>
          </a:p>
          <a:p>
            <a:r>
              <a:rPr lang="ru-RU" sz="2000">
                <a:solidFill>
                  <a:srgbClr val="65D1B7"/>
                </a:solidFill>
                <a:hlinkClick r:id="rId13"/>
              </a:rPr>
              <a:t>http://bibe.ru/geroy-nashego-vremeni/</a:t>
            </a:r>
            <a:r>
              <a:rPr lang="ru-RU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/>
          </p:cNvSpPr>
          <p:nvPr>
            <p:ph type="title"/>
          </p:nvPr>
        </p:nvSpPr>
        <p:spPr bwMode="auto">
          <a:xfrm>
            <a:off x="1187624" y="188640"/>
            <a:ext cx="6512511" cy="1143000"/>
          </a:xfrm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ru-RU" sz="2800" dirty="0" smtClean="0">
                <a:ln>
                  <a:noFill/>
                </a:ln>
                <a:solidFill>
                  <a:schemeClr val="tx1"/>
                </a:solidFill>
                <a:effectLst/>
                <a:hlinkClick r:id="rId2" action="ppaction://hlinksldjump"/>
              </a:rPr>
              <a:t>Обменяемся впечатлениями</a:t>
            </a:r>
          </a:p>
        </p:txBody>
      </p:sp>
      <p:sp>
        <p:nvSpPr>
          <p:cNvPr id="28675" name="Rectangle 3"/>
          <p:cNvSpPr>
            <a:spLocks noGrp="1"/>
          </p:cNvSpPr>
          <p:nvPr>
            <p:ph sz="quarter" idx="13"/>
          </p:nvPr>
        </p:nvSpPr>
        <p:spPr>
          <a:xfrm>
            <a:off x="457200" y="1357298"/>
            <a:ext cx="8229600" cy="5500702"/>
          </a:xfrm>
        </p:spPr>
        <p:txBody>
          <a:bodyPr/>
          <a:lstStyle/>
          <a:p>
            <a:pPr algn="ctr">
              <a:buNone/>
            </a:pPr>
            <a:r>
              <a:rPr lang="ru-RU" b="1" u="sng" dirty="0" smtClean="0"/>
              <a:t>Ответьте на вопросы и выполните задания:</a:t>
            </a:r>
            <a:endParaRPr lang="ru-RU" b="1" i="1" u="sng" dirty="0" smtClean="0"/>
          </a:p>
          <a:p>
            <a:pPr algn="ctr">
              <a:buNone/>
            </a:pPr>
            <a:r>
              <a:rPr lang="ru-RU" b="1" i="1" dirty="0" smtClean="0"/>
              <a:t>«</a:t>
            </a:r>
            <a:r>
              <a:rPr lang="ru-RU" b="1" i="1" dirty="0" err="1" smtClean="0"/>
              <a:t>Подлец</a:t>
            </a:r>
            <a:r>
              <a:rPr lang="ru-RU" b="1" i="1" dirty="0" smtClean="0"/>
              <a:t>» ли  Печорин? </a:t>
            </a:r>
          </a:p>
          <a:p>
            <a:r>
              <a:rPr lang="ru-RU" dirty="0" smtClean="0"/>
              <a:t>Приведите аргументы  (в порядке убывания их силы) в защиту мнения, что Печорин – «</a:t>
            </a:r>
            <a:r>
              <a:rPr lang="ru-RU" dirty="0" err="1" smtClean="0"/>
              <a:t>подлец</a:t>
            </a:r>
            <a:r>
              <a:rPr lang="ru-RU" dirty="0" smtClean="0"/>
              <a:t>», или  аргументы (в порядке возрастания их силы) в защиту мнения, что Печорин – не «</a:t>
            </a:r>
            <a:r>
              <a:rPr lang="ru-RU" dirty="0" err="1" smtClean="0"/>
              <a:t>подлец</a:t>
            </a:r>
            <a:r>
              <a:rPr lang="ru-RU" dirty="0" smtClean="0"/>
              <a:t>».</a:t>
            </a:r>
          </a:p>
          <a:p>
            <a:r>
              <a:rPr lang="ru-RU" dirty="0" smtClean="0"/>
              <a:t>Составьте коллаж  «Портрет Печорина: психологический, социальный, философский»</a:t>
            </a:r>
          </a:p>
          <a:p>
            <a:pPr>
              <a:buNone/>
            </a:pPr>
            <a:endParaRPr lang="ru-RU" dirty="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1428728" y="5429264"/>
            <a:ext cx="6572296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6525"/>
            <a:r>
              <a:rPr lang="ru-RU" b="1" i="1" dirty="0" smtClean="0">
                <a:solidFill>
                  <a:srgbClr val="002060"/>
                </a:solidFill>
              </a:rPr>
              <a:t>Вышлите ответы на вопрос и выполненные задания по адресу: </a:t>
            </a:r>
            <a:r>
              <a:rPr lang="en-US" sz="2000" b="1" i="1" u="sng" dirty="0">
                <a:solidFill>
                  <a:srgbClr val="002060"/>
                </a:solidFill>
                <a:latin typeface="Lucida Sans"/>
              </a:rPr>
              <a:t>albina.hansvyarova@yandex.ru </a:t>
            </a:r>
            <a:r>
              <a:rPr lang="ru-RU" b="1" i="1" dirty="0" smtClean="0">
                <a:solidFill>
                  <a:srgbClr val="002060"/>
                </a:solidFill>
              </a:rPr>
              <a:t>(предварительно приведите файл в пригодный для пересылки вид).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825" y="0"/>
            <a:ext cx="8229600" cy="922114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800" dirty="0" smtClean="0">
                <a:solidFill>
                  <a:srgbClr val="C00000"/>
                </a:solidFill>
                <a:effectLst/>
              </a:rPr>
              <a:t>«Самый подлый</a:t>
            </a:r>
            <a:r>
              <a:rPr lang="ru-RU" dirty="0" smtClean="0">
                <a:solidFill>
                  <a:srgbClr val="C00000"/>
                </a:solidFill>
                <a:effectLst/>
              </a:rPr>
              <a:t>…»</a:t>
            </a:r>
            <a:endParaRPr lang="ru-RU" dirty="0">
              <a:solidFill>
                <a:srgbClr val="C00000"/>
              </a:solidFill>
              <a:effectLst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146703" y="1705785"/>
            <a:ext cx="2972377" cy="190080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446838" y="2497947"/>
            <a:ext cx="1930156" cy="260664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/>
          </a:blip>
          <a:stretch>
            <a:fillRect/>
          </a:stretch>
        </p:blipFill>
        <p:spPr>
          <a:xfrm>
            <a:off x="3143240" y="4000504"/>
            <a:ext cx="2878592" cy="137671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/>
          </a:blip>
          <a:stretch>
            <a:fillRect/>
          </a:stretch>
        </p:blipFill>
        <p:spPr>
          <a:xfrm>
            <a:off x="149435" y="3788537"/>
            <a:ext cx="2545903" cy="173507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/>
          </a:blip>
          <a:stretch>
            <a:fillRect/>
          </a:stretch>
        </p:blipFill>
        <p:spPr>
          <a:xfrm>
            <a:off x="7373693" y="317500"/>
            <a:ext cx="1416294" cy="188823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2050" name="Picture 2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563938" y="1989138"/>
            <a:ext cx="2451100" cy="1884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0" y="836613"/>
            <a:ext cx="5264150" cy="650875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FFFF00"/>
                </a:solidFill>
                <a:latin typeface="+mn-lt"/>
              </a:rPr>
              <a:t>Ссылка на произведение: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FFFF00"/>
                </a:solidFill>
                <a:latin typeface="+mn-lt"/>
              </a:rPr>
              <a:t>http://ilibrary.ru/text/78</a:t>
            </a:r>
            <a:r>
              <a:rPr lang="ru-RU" dirty="0">
                <a:solidFill>
                  <a:srgbClr val="FFFF00"/>
                </a:solidFill>
                <a:latin typeface="+mn-lt"/>
              </a:rPr>
              <a:t>: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50825" y="5657850"/>
            <a:ext cx="6048375" cy="11906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002060"/>
                </a:solidFill>
                <a:latin typeface="+mn-lt"/>
              </a:rPr>
              <a:t>Мнения критиков: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arenR"/>
              <a:defRPr/>
            </a:pPr>
            <a:r>
              <a:rPr lang="en-US" dirty="0">
                <a:solidFill>
                  <a:srgbClr val="002060"/>
                </a:solidFill>
                <a:latin typeface="+mn-lt"/>
                <a:hlinkClick r:id="rId9"/>
              </a:rPr>
              <a:t>http://www.netslova.ru/klubkov/gogol.html</a:t>
            </a:r>
            <a:endParaRPr lang="ru-RU" dirty="0">
              <a:solidFill>
                <a:srgbClr val="002060"/>
              </a:solidFill>
              <a:latin typeface="+mn-lt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arenR"/>
              <a:defRPr/>
            </a:pPr>
            <a:r>
              <a:rPr lang="en-US" dirty="0">
                <a:solidFill>
                  <a:srgbClr val="002060"/>
                </a:solidFill>
                <a:latin typeface="+mn-lt"/>
                <a:hlinkClick r:id="rId10"/>
              </a:rPr>
              <a:t>http://schooltask.ru/pochemu-obraz-chichikova-xarakterizuetsya-kak-podlec-i-priobretatel/</a:t>
            </a:r>
            <a:endParaRPr lang="ru-RU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11" cstate="print">
            <a:extLst/>
          </a:blip>
          <a:stretch>
            <a:fillRect/>
          </a:stretch>
        </p:blipFill>
        <p:spPr>
          <a:xfrm>
            <a:off x="7157305" y="4495031"/>
            <a:ext cx="1569183" cy="211531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00100" y="1052736"/>
            <a:ext cx="7072362" cy="4805156"/>
          </a:xfrm>
        </p:spPr>
        <p:txBody>
          <a:bodyPr>
            <a:normAutofit/>
          </a:bodyPr>
          <a:lstStyle/>
          <a:p>
            <a:pPr algn="l"/>
            <a:r>
              <a:rPr lang="ru-RU" sz="2800" b="1" dirty="0" smtClean="0"/>
              <a:t>Концептуальные идеи: </a:t>
            </a:r>
            <a:r>
              <a:rPr lang="ru-RU" i="1" dirty="0" smtClean="0"/>
              <a:t>в условиях модернизации образования потребуются новые, интерактивные учебники, в том числе и по литературе. Мы попытались составить раздел  такого учебного пособия.</a:t>
            </a:r>
          </a:p>
          <a:p>
            <a:pPr algn="l"/>
            <a:r>
              <a:rPr lang="ru-RU" sz="2800" b="1" dirty="0" smtClean="0"/>
              <a:t>Цели: </a:t>
            </a:r>
            <a:r>
              <a:rPr lang="ru-RU" i="1" dirty="0" smtClean="0"/>
              <a:t>создать учебное пособие на тему «Образ подлеца в русской и зарубежной литературе»</a:t>
            </a:r>
          </a:p>
          <a:p>
            <a:pPr algn="l"/>
            <a:r>
              <a:rPr lang="ru-RU" sz="2800" b="1" dirty="0" smtClean="0"/>
              <a:t>Действия по достижению целей: </a:t>
            </a:r>
          </a:p>
          <a:p>
            <a:pPr algn="l"/>
            <a:r>
              <a:rPr lang="ru-RU" i="1" dirty="0" smtClean="0"/>
              <a:t>отбор произведений, соответствующих  теме; поиск  иллюстраций; разработка творческих заданий; выбор формы рефлексии.</a:t>
            </a:r>
          </a:p>
          <a:p>
            <a:pPr algn="l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17761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/>
          </p:cNvSpPr>
          <p:nvPr>
            <p:ph type="title"/>
          </p:nvPr>
        </p:nvSpPr>
        <p:spPr bwMode="auto">
          <a:xfrm>
            <a:off x="1488513" y="116632"/>
            <a:ext cx="6512511" cy="1143000"/>
          </a:xfrm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ru-RU" sz="3700" dirty="0" smtClean="0">
                <a:ln>
                  <a:noFill/>
                </a:ln>
                <a:solidFill>
                  <a:schemeClr val="tx1"/>
                </a:solidFill>
                <a:effectLst/>
                <a:hlinkClick r:id="rId2" action="ppaction://hlinksldjump"/>
              </a:rPr>
              <a:t>Обменяемся впечатлениями</a:t>
            </a:r>
            <a:br>
              <a:rPr lang="ru-RU" sz="3700" dirty="0" smtClean="0">
                <a:ln>
                  <a:noFill/>
                </a:ln>
                <a:solidFill>
                  <a:schemeClr val="tx1"/>
                </a:solidFill>
                <a:effectLst/>
                <a:hlinkClick r:id="rId2" action="ppaction://hlinksldjump"/>
              </a:rPr>
            </a:br>
            <a:endParaRPr lang="ru-RU" sz="3700" dirty="0" smtClean="0">
              <a:ln>
                <a:noFill/>
              </a:ln>
              <a:solidFill>
                <a:schemeClr val="tx1"/>
              </a:solidFill>
              <a:effectLst/>
              <a:hlinkClick r:id="rId2" action="ppaction://hlinksldjump"/>
            </a:endParaRPr>
          </a:p>
        </p:txBody>
      </p:sp>
      <p:sp>
        <p:nvSpPr>
          <p:cNvPr id="27651" name="Rectangle 3"/>
          <p:cNvSpPr>
            <a:spLocks noGrp="1"/>
          </p:cNvSpPr>
          <p:nvPr>
            <p:ph sz="quarter" idx="13"/>
          </p:nvPr>
        </p:nvSpPr>
        <p:spPr>
          <a:xfrm>
            <a:off x="600076" y="1030517"/>
            <a:ext cx="8229600" cy="5022865"/>
          </a:xfrm>
        </p:spPr>
        <p:txBody>
          <a:bodyPr/>
          <a:lstStyle/>
          <a:p>
            <a:r>
              <a:rPr lang="ru-RU" b="1" dirty="0" smtClean="0"/>
              <a:t>Ответьте на вопросы и выполните задания:</a:t>
            </a:r>
          </a:p>
          <a:p>
            <a:r>
              <a:rPr lang="ru-RU" sz="2400" dirty="0" smtClean="0"/>
              <a:t>Создайте схему «Система образов в поэме Н.В. Гоголя «Мёртвые души». Объясните , почему образ Чичикова занимает  в схеме то место, которое вы ему отвели.</a:t>
            </a:r>
          </a:p>
          <a:p>
            <a:r>
              <a:rPr lang="ru-RU" sz="2400" dirty="0" smtClean="0"/>
              <a:t>Прочитайте мнение критика:</a:t>
            </a:r>
          </a:p>
          <a:p>
            <a:pPr>
              <a:buFont typeface="Wingdings 2" pitchFamily="18" charset="2"/>
              <a:buNone/>
            </a:pPr>
            <a:r>
              <a:rPr lang="ru-RU" sz="2400" dirty="0" smtClean="0">
                <a:hlinkClick r:id="rId3"/>
              </a:rPr>
              <a:t>http://shevyrev.ouc.ru/pohozhdenia-chichikova-ili-mertvye-dushi-poema-n-v-gogola.htm</a:t>
            </a:r>
            <a:r>
              <a:rPr lang="ru-RU" sz="2400" dirty="0" smtClean="0"/>
              <a:t> </a:t>
            </a:r>
          </a:p>
          <a:p>
            <a:r>
              <a:rPr lang="ru-RU" sz="2400" dirty="0" smtClean="0"/>
              <a:t>Напишите  критический  этюд о своём отношении к герою. Цитаты из статьи включите в качестве аргументов или контраргументов в свою работу.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83568" y="5429264"/>
            <a:ext cx="7317456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6525"/>
            <a:r>
              <a:rPr lang="ru-RU" b="1" i="1" dirty="0" smtClean="0">
                <a:solidFill>
                  <a:srgbClr val="002060"/>
                </a:solidFill>
              </a:rPr>
              <a:t>Вышлите ответы на вопрос и выполненные задания по адресу: </a:t>
            </a:r>
            <a:r>
              <a:rPr lang="en-US" sz="2000" b="1" i="1" u="sng" dirty="0">
                <a:solidFill>
                  <a:srgbClr val="002060"/>
                </a:solidFill>
                <a:latin typeface="Lucida Sans"/>
              </a:rPr>
              <a:t>albina.hansvyarova@yandex.ru </a:t>
            </a:r>
            <a:r>
              <a:rPr lang="ru-RU" b="1" i="1" dirty="0" smtClean="0">
                <a:solidFill>
                  <a:srgbClr val="002060"/>
                </a:solidFill>
              </a:rPr>
              <a:t>(предварительно приведите файл в пригодный для пересылки вид).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r>
              <a:rPr lang="ru-RU" sz="3100" dirty="0" smtClean="0">
                <a:solidFill>
                  <a:schemeClr val="tx1"/>
                </a:solidFill>
              </a:rPr>
              <a:t>Гоголь и Гофман о мире «</a:t>
            </a:r>
            <a:r>
              <a:rPr lang="ru-RU" sz="3100" dirty="0" err="1" smtClean="0">
                <a:solidFill>
                  <a:schemeClr val="tx1"/>
                </a:solidFill>
              </a:rPr>
              <a:t>подлецов</a:t>
            </a:r>
            <a:r>
              <a:rPr lang="ru-RU" dirty="0" smtClean="0">
                <a:solidFill>
                  <a:schemeClr val="tx1"/>
                </a:solidFill>
              </a:rPr>
              <a:t>»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17998" y="1527443"/>
            <a:ext cx="2450804" cy="18838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240361378"/>
              </p:ext>
            </p:extLst>
          </p:nvPr>
        </p:nvGraphicFramePr>
        <p:xfrm>
          <a:off x="1763688" y="1556792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84"/>
          <a:stretch/>
        </p:blipFill>
        <p:spPr>
          <a:xfrm>
            <a:off x="0" y="3876739"/>
            <a:ext cx="1928794" cy="298126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9520" y="4025346"/>
            <a:ext cx="1527326" cy="230628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1052736"/>
            <a:ext cx="1132400" cy="18599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158" y="928670"/>
            <a:ext cx="1312853" cy="18584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5141" y="1181634"/>
            <a:ext cx="2241706" cy="15919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290708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/>
          </p:cNvSpPr>
          <p:nvPr>
            <p:ph type="title"/>
          </p:nvPr>
        </p:nvSpPr>
        <p:spPr bwMode="auto">
          <a:xfrm>
            <a:off x="2631489" y="116632"/>
            <a:ext cx="6512511" cy="1143000"/>
          </a:xfrm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ru-RU" sz="3700" dirty="0" smtClean="0">
                <a:ln>
                  <a:noFill/>
                </a:ln>
                <a:solidFill>
                  <a:schemeClr val="tx1"/>
                </a:solidFill>
                <a:effectLst/>
                <a:hlinkClick r:id="rId2" action="ppaction://hlinksldjump"/>
              </a:rPr>
              <a:t>Обменяемся впечатлениями</a:t>
            </a:r>
            <a:br>
              <a:rPr lang="ru-RU" sz="3700" dirty="0" smtClean="0">
                <a:ln>
                  <a:noFill/>
                </a:ln>
                <a:solidFill>
                  <a:schemeClr val="tx1"/>
                </a:solidFill>
                <a:effectLst/>
                <a:hlinkClick r:id="rId2" action="ppaction://hlinksldjump"/>
              </a:rPr>
            </a:br>
            <a:endParaRPr lang="ru-RU" sz="3700" dirty="0" smtClean="0">
              <a:ln>
                <a:noFill/>
              </a:ln>
              <a:solidFill>
                <a:schemeClr val="tx1"/>
              </a:solidFill>
              <a:effectLst/>
              <a:hlinkClick r:id="rId2" action="ppaction://hlinksldjump"/>
            </a:endParaRPr>
          </a:p>
        </p:txBody>
      </p:sp>
      <p:sp>
        <p:nvSpPr>
          <p:cNvPr id="27651" name="Rectangle 3"/>
          <p:cNvSpPr>
            <a:spLocks noGrp="1"/>
          </p:cNvSpPr>
          <p:nvPr>
            <p:ph sz="quarter" idx="13"/>
          </p:nvPr>
        </p:nvSpPr>
        <p:spPr>
          <a:xfrm>
            <a:off x="755576" y="1124744"/>
            <a:ext cx="8229600" cy="5237179"/>
          </a:xfrm>
        </p:spPr>
        <p:txBody>
          <a:bodyPr/>
          <a:lstStyle/>
          <a:p>
            <a:r>
              <a:rPr lang="ru-RU" b="1" u="sng" dirty="0" smtClean="0"/>
              <a:t>Ответьте на вопросы и выполните задания:</a:t>
            </a:r>
          </a:p>
          <a:p>
            <a:pPr>
              <a:buNone/>
            </a:pPr>
            <a:r>
              <a:rPr lang="ru-RU" b="1" dirty="0" smtClean="0"/>
              <a:t>            </a:t>
            </a:r>
            <a:r>
              <a:rPr lang="ru-RU" sz="2400" b="1" dirty="0" smtClean="0"/>
              <a:t>Литература – это особый мир. В нём случается то, что в обычной жизни трудно даже представить. Включите воображение и вообразите, что встретились  «</a:t>
            </a:r>
            <a:r>
              <a:rPr lang="ru-RU" sz="2400" b="1" dirty="0" err="1" smtClean="0"/>
              <a:t>подлецы</a:t>
            </a:r>
            <a:r>
              <a:rPr lang="ru-RU" sz="2400" b="1" dirty="0" smtClean="0"/>
              <a:t>» из книг Н.В. Гоголя, Крошка Цахес из книги Э.А. Гофмана и герой любого произведения, способный вступить </a:t>
            </a:r>
            <a:r>
              <a:rPr lang="ru-RU" sz="2400" b="1" u="sng" dirty="0" smtClean="0"/>
              <a:t>в спор </a:t>
            </a:r>
            <a:r>
              <a:rPr lang="ru-RU" sz="2400" b="1" dirty="0" smtClean="0"/>
              <a:t>с этими персонажами. Опишите обстоятельства этой встречи. Сочините диалог, который мог бы между ними произойти.  В финальной части диалога покажите, кто из оппонентов побеждает в споре.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357290" y="5429264"/>
            <a:ext cx="6572296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6525"/>
            <a:r>
              <a:rPr lang="ru-RU" b="1" i="1" dirty="0" smtClean="0">
                <a:solidFill>
                  <a:srgbClr val="002060"/>
                </a:solidFill>
              </a:rPr>
              <a:t>Вышлите ответы на вопрос и выполненные задания по адресу: </a:t>
            </a:r>
            <a:r>
              <a:rPr lang="en-US" sz="2000" b="1" i="1" u="sng" dirty="0">
                <a:solidFill>
                  <a:srgbClr val="002060"/>
                </a:solidFill>
                <a:latin typeface="Lucida Sans"/>
              </a:rPr>
              <a:t>albina.hansvyarova@yandex.ru </a:t>
            </a:r>
            <a:r>
              <a:rPr lang="ru-RU" b="1" i="1" dirty="0" smtClean="0">
                <a:solidFill>
                  <a:srgbClr val="002060"/>
                </a:solidFill>
              </a:rPr>
              <a:t>(предварительно приведите файл в пригодный для пересылки вид).</a:t>
            </a:r>
          </a:p>
        </p:txBody>
      </p:sp>
    </p:spTree>
    <p:extLst>
      <p:ext uri="{BB962C8B-B14F-4D97-AF65-F5344CB8AC3E}">
        <p14:creationId xmlns:p14="http://schemas.microsoft.com/office/powerpoint/2010/main" val="2126938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/>
          </p:cNvSpPr>
          <p:nvPr>
            <p:ph type="title"/>
          </p:nvPr>
        </p:nvSpPr>
        <p:spPr bwMode="auto">
          <a:xfrm>
            <a:off x="1236783" y="69982"/>
            <a:ext cx="6512511" cy="636918"/>
          </a:xfrm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ru-RU" sz="28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«Свои люди – сочтёмся!»</a:t>
            </a:r>
          </a:p>
        </p:txBody>
      </p:sp>
      <p:pic>
        <p:nvPicPr>
          <p:cNvPr id="2050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92500" y="2636838"/>
            <a:ext cx="2451100" cy="1884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4" name="Picture 6" descr="Картинка 9 из 109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81113" y="3429000"/>
            <a:ext cx="2155825" cy="3217863"/>
          </a:xfrm>
          <a:prstGeom prst="rect">
            <a:avLst/>
          </a:prstGeom>
          <a:noFill/>
        </p:spPr>
      </p:pic>
      <p:pic>
        <p:nvPicPr>
          <p:cNvPr id="22536" name="Picture 8" descr="Картинка 19 из 109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9388" y="1196975"/>
            <a:ext cx="2124075" cy="2841625"/>
          </a:xfrm>
          <a:prstGeom prst="rect">
            <a:avLst/>
          </a:prstGeom>
          <a:noFill/>
        </p:spPr>
      </p:pic>
      <p:pic>
        <p:nvPicPr>
          <p:cNvPr id="22538" name="Picture 10" descr="Картинка 240 из 109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300788" y="1628775"/>
            <a:ext cx="2462212" cy="3213100"/>
          </a:xfrm>
          <a:prstGeom prst="rect">
            <a:avLst/>
          </a:prstGeom>
          <a:noFill/>
        </p:spPr>
      </p:pic>
      <p:sp>
        <p:nvSpPr>
          <p:cNvPr id="22539" name="Rectangle 11"/>
          <p:cNvSpPr>
            <a:spLocks noChangeArrowheads="1"/>
          </p:cNvSpPr>
          <p:nvPr/>
        </p:nvSpPr>
        <p:spPr bwMode="auto">
          <a:xfrm>
            <a:off x="3708400" y="5267325"/>
            <a:ext cx="5219700" cy="925513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ru-RU" dirty="0">
                <a:solidFill>
                  <a:srgbClr val="002060"/>
                </a:solidFill>
              </a:rPr>
              <a:t>Ссылка на произведение:</a:t>
            </a:r>
          </a:p>
          <a:p>
            <a:r>
              <a:rPr lang="ru-RU" dirty="0">
                <a:solidFill>
                  <a:srgbClr val="002060"/>
                </a:solidFill>
                <a:hlinkClick r:id="rId7"/>
              </a:rPr>
              <a:t>http://www.modernlib.ru/books/ostrovskiy_aleksandr_nikolaevich/svoi_lyudi_sochtemsya/read/</a:t>
            </a:r>
            <a:r>
              <a:rPr lang="ru-RU" dirty="0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22540" name="Rectangle 12"/>
          <p:cNvSpPr>
            <a:spLocks noChangeArrowheads="1"/>
          </p:cNvSpPr>
          <p:nvPr/>
        </p:nvSpPr>
        <p:spPr bwMode="auto">
          <a:xfrm>
            <a:off x="2627784" y="767106"/>
            <a:ext cx="5480174" cy="646331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r>
              <a:rPr lang="ru-RU" dirty="0">
                <a:solidFill>
                  <a:srgbClr val="002060"/>
                </a:solidFill>
              </a:rPr>
              <a:t>Ссылка на аудиокнигу (для скачивания)</a:t>
            </a:r>
          </a:p>
          <a:p>
            <a:r>
              <a:rPr lang="ru-RU" dirty="0">
                <a:solidFill>
                  <a:srgbClr val="002060"/>
                </a:solidFill>
                <a:hlinkClick r:id="rId8"/>
              </a:rPr>
              <a:t>http://s7.letitbit.net/download3.php</a:t>
            </a:r>
            <a:r>
              <a:rPr lang="ru-RU" dirty="0">
                <a:solidFill>
                  <a:srgbClr val="002060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/>
          </p:cNvSpPr>
          <p:nvPr>
            <p:ph type="title"/>
          </p:nvPr>
        </p:nvSpPr>
        <p:spPr bwMode="auto">
          <a:xfrm>
            <a:off x="899592" y="0"/>
            <a:ext cx="6512511" cy="764704"/>
          </a:xfrm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ru-RU" sz="3200" dirty="0" smtClean="0">
                <a:ln>
                  <a:noFill/>
                </a:ln>
                <a:solidFill>
                  <a:srgbClr val="C00000"/>
                </a:solidFill>
                <a:effectLst/>
              </a:rPr>
              <a:t>Обменяемся впечатлениями</a:t>
            </a:r>
          </a:p>
        </p:txBody>
      </p:sp>
      <p:sp>
        <p:nvSpPr>
          <p:cNvPr id="29699" name="Rectangle 3"/>
          <p:cNvSpPr>
            <a:spLocks noGrp="1"/>
          </p:cNvSpPr>
          <p:nvPr>
            <p:ph sz="quarter" idx="13"/>
          </p:nvPr>
        </p:nvSpPr>
        <p:spPr>
          <a:xfrm>
            <a:off x="25085" y="620688"/>
            <a:ext cx="8229600" cy="4896544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b="1" u="sng" dirty="0" smtClean="0"/>
              <a:t>Ответьте на вопросы и выполните задания:</a:t>
            </a:r>
          </a:p>
          <a:p>
            <a:pPr algn="just"/>
            <a:r>
              <a:rPr lang="ru-RU" sz="2400" b="1" dirty="0" smtClean="0"/>
              <a:t>Кто является «</a:t>
            </a:r>
            <a:r>
              <a:rPr lang="ru-RU" sz="2400" b="1" dirty="0" err="1" smtClean="0"/>
              <a:t>подлецом</a:t>
            </a:r>
            <a:r>
              <a:rPr lang="ru-RU" sz="2400" b="1" dirty="0" smtClean="0"/>
              <a:t>» в комедии А.Н. Островского  «Свои люди – сочтёмся»? Приведите 2-3 аргумента в защиту своего мнения.</a:t>
            </a:r>
          </a:p>
          <a:p>
            <a:pPr algn="just"/>
            <a:r>
              <a:rPr lang="ru-RU" sz="2400" b="1" dirty="0" smtClean="0"/>
              <a:t>Сопоставьте  образ «подлеца» из пьесы А. Н. Островского с одним из его литературных  предшественников и нарисуйте путь, который проделал  образ литературного «подлеца» от выбранного вами героя </a:t>
            </a:r>
            <a:r>
              <a:rPr lang="ru-RU" sz="2400" b="1" dirty="0" smtClean="0"/>
              <a:t>до героя пьесы «Свои люди – сочтёмся», отметьте основные этапы становления</a:t>
            </a:r>
            <a:r>
              <a:rPr lang="ru-RU" sz="2400" b="1" dirty="0" smtClean="0"/>
              <a:t>, приобретённые черты.</a:t>
            </a:r>
          </a:p>
          <a:p>
            <a:pPr>
              <a:buNone/>
            </a:pPr>
            <a:endParaRPr lang="ru-RU" sz="2400" dirty="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5661248"/>
            <a:ext cx="8956859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6525"/>
            <a:r>
              <a:rPr lang="ru-RU" b="1" i="1" dirty="0" smtClean="0">
                <a:solidFill>
                  <a:srgbClr val="C00000"/>
                </a:solidFill>
              </a:rPr>
              <a:t>Вышлите ответы на вопрос и выполненные задания по адресу:</a:t>
            </a:r>
            <a:r>
              <a:rPr lang="en-US" sz="2000" b="1" i="1" u="sng" dirty="0">
                <a:solidFill>
                  <a:srgbClr val="C00000"/>
                </a:solidFill>
                <a:latin typeface="Lucida Sans"/>
              </a:rPr>
              <a:t> </a:t>
            </a:r>
            <a:r>
              <a:rPr lang="en-US" sz="2000" b="1" i="1" u="sng" dirty="0" smtClean="0">
                <a:solidFill>
                  <a:srgbClr val="002060"/>
                </a:solidFill>
                <a:latin typeface="Lucida Sans"/>
              </a:rPr>
              <a:t>albina.hansvyarova@yandex.ru</a:t>
            </a:r>
            <a:r>
              <a:rPr lang="ru-RU" b="1" i="1" dirty="0" smtClean="0">
                <a:solidFill>
                  <a:srgbClr val="002060"/>
                </a:solidFill>
              </a:rPr>
              <a:t> </a:t>
            </a:r>
            <a:r>
              <a:rPr lang="ru-RU" b="1" i="1" dirty="0" smtClean="0">
                <a:solidFill>
                  <a:srgbClr val="FFCC00"/>
                </a:solidFill>
              </a:rPr>
              <a:t>(</a:t>
            </a:r>
            <a:r>
              <a:rPr lang="ru-RU" b="1" i="1" dirty="0" smtClean="0">
                <a:solidFill>
                  <a:srgbClr val="C00000"/>
                </a:solidFill>
              </a:rPr>
              <a:t>предварительно приведите файл в пригодный для пересылки вид).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rgbClr val="E9658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Поразмышляем….</a:t>
            </a:r>
            <a:endParaRPr lang="ru-RU" dirty="0">
              <a:solidFill>
                <a:srgbClr val="E9658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536" y="1196752"/>
            <a:ext cx="8229600" cy="4708525"/>
          </a:xfrm>
        </p:spPr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 вы думаете, почему на всех слайдах с иллюстрациями произведений присутствует одна и та же картинка?</a:t>
            </a:r>
          </a:p>
          <a:p>
            <a:pPr>
              <a:buFont typeface="Wingdings" pitchFamily="2" charset="2"/>
              <a:buChar char="ü"/>
            </a:pPr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Почему мы начали знакомство с темой </a:t>
            </a:r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именно с литературы эпохи  Средневековья?</a:t>
            </a:r>
          </a:p>
          <a:p>
            <a:pPr>
              <a:buFont typeface="Wingdings" pitchFamily="2" charset="2"/>
              <a:buChar char="ü"/>
            </a:pPr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Помог ли вам аудиокниги? Если да, то как?</a:t>
            </a:r>
          </a:p>
          <a:p>
            <a:pPr>
              <a:buFont typeface="Wingdings" pitchFamily="2" charset="2"/>
              <a:buChar char="ü"/>
            </a:pPr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Возможно, вы встретили новых «</a:t>
            </a:r>
            <a:r>
              <a:rPr lang="ru-RU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подлецов</a:t>
            </a:r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  в произведениях, не приведённых здесь? Если да, то предложите, какими образами следует  дополнить наше учебное пособие.</a:t>
            </a:r>
          </a:p>
          <a:p>
            <a:pPr marL="136525" indent="0">
              <a:buNone/>
            </a:pPr>
            <a:endParaRPr lang="ru-RU" dirty="0" smtClean="0"/>
          </a:p>
          <a:p>
            <a:pPr>
              <a:buFont typeface="Wingdings" pitchFamily="2" charset="2"/>
              <a:buChar char="ü"/>
            </a:pPr>
            <a:endParaRPr lang="ru-RU" dirty="0" smtClean="0"/>
          </a:p>
          <a:p>
            <a:pPr>
              <a:buFont typeface="Wingdings" pitchFamily="2" charset="2"/>
              <a:buChar char="ü"/>
            </a:pPr>
            <a:endParaRPr lang="ru-RU" dirty="0" smtClean="0"/>
          </a:p>
          <a:p>
            <a:pPr>
              <a:buFont typeface="Wingdings" pitchFamily="2" charset="2"/>
              <a:buChar char="ü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38389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/>
          <a:lstStyle/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Рефлексия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214282" y="1214422"/>
            <a:ext cx="8929718" cy="5357850"/>
          </a:xfrm>
        </p:spPr>
        <p:txBody>
          <a:bodyPr>
            <a:normAutofit lnSpcReduction="10000"/>
          </a:bodyPr>
          <a:lstStyle/>
          <a:p>
            <a:r>
              <a:rPr lang="ru-RU" sz="2000" dirty="0" smtClean="0"/>
              <a:t>Оцените свои приращения в ходе работы со времени проведения предыдущей рефлексии и представьте их в таблице:</a:t>
            </a:r>
          </a:p>
          <a:p>
            <a:endParaRPr lang="ru-RU" sz="2400" dirty="0" smtClean="0"/>
          </a:p>
          <a:p>
            <a:endParaRPr lang="ru-RU" sz="2400" dirty="0" smtClean="0"/>
          </a:p>
          <a:p>
            <a:endParaRPr lang="ru-RU" sz="2400" dirty="0" smtClean="0"/>
          </a:p>
          <a:p>
            <a:endParaRPr lang="ru-RU" sz="2400" dirty="0" smtClean="0"/>
          </a:p>
          <a:p>
            <a:r>
              <a:rPr lang="ru-RU" sz="2000" dirty="0" smtClean="0"/>
              <a:t>Оцените выполненные вами задания (по ранее разработанным критериям) и поставьте себе оценку за изучение  всей темы (с учётом предыдущих оценок)</a:t>
            </a:r>
          </a:p>
          <a:p>
            <a:r>
              <a:rPr lang="ru-RU" sz="2000" dirty="0" smtClean="0"/>
              <a:t>Напишите эссе «Дневник моих открытий»: Заполните страничку собственного дневника открытий, который вы начнете вести с сегодняшнего дня. В нем зафиксируйте все ваши открытия, которые вы сделали во время  работы над темой. Благодаря чему вам это удалось? Дайте в каждом случае оценку сделанному вами открытию с позиции его важности для вас.</a:t>
            </a:r>
          </a:p>
          <a:p>
            <a:endParaRPr lang="ru-RU" sz="2400" dirty="0" smtClean="0"/>
          </a:p>
          <a:p>
            <a:pPr>
              <a:buNone/>
            </a:pP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85720" y="1928802"/>
          <a:ext cx="857256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15106"/>
                <a:gridCol w="2357454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Приращения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Оценка (0-3)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0" y="332656"/>
            <a:ext cx="8785225" cy="5539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 dirty="0" smtClean="0"/>
              <a:t>От авторов</a:t>
            </a:r>
            <a:endParaRPr lang="ru-RU" sz="2400" b="1" dirty="0"/>
          </a:p>
          <a:p>
            <a:pPr>
              <a:spcBef>
                <a:spcPct val="50000"/>
              </a:spcBef>
            </a:pPr>
            <a:r>
              <a:rPr lang="ru-RU" sz="2000" dirty="0" smtClean="0"/>
              <a:t>     На  </a:t>
            </a:r>
            <a:r>
              <a:rPr lang="ru-RU" sz="2000" dirty="0"/>
              <a:t>примере </a:t>
            </a:r>
            <a:r>
              <a:rPr lang="ru-RU" sz="2000" dirty="0" smtClean="0"/>
              <a:t>предложенных вам произведений</a:t>
            </a:r>
            <a:r>
              <a:rPr lang="ru-RU" sz="2000" dirty="0"/>
              <a:t>, мы </a:t>
            </a:r>
            <a:r>
              <a:rPr lang="ru-RU" sz="2000" dirty="0" smtClean="0"/>
              <a:t>планировали показать  </a:t>
            </a:r>
            <a:r>
              <a:rPr lang="ru-RU" sz="2000" dirty="0"/>
              <a:t>развитие </a:t>
            </a:r>
            <a:r>
              <a:rPr lang="ru-RU" sz="2000" dirty="0" smtClean="0"/>
              <a:t>образа «подлеца» </a:t>
            </a:r>
            <a:r>
              <a:rPr lang="ru-RU" sz="2000" dirty="0"/>
              <a:t>в русской </a:t>
            </a:r>
            <a:r>
              <a:rPr lang="ru-RU" sz="2000" dirty="0" smtClean="0"/>
              <a:t>и </a:t>
            </a:r>
            <a:r>
              <a:rPr lang="ru-RU" sz="2000" dirty="0"/>
              <a:t>зарубежной </a:t>
            </a:r>
            <a:r>
              <a:rPr lang="ru-RU" sz="2000" dirty="0" smtClean="0"/>
              <a:t>литературе (от Средневековья до второй половины 19 века).</a:t>
            </a:r>
            <a:endParaRPr lang="ru-RU" sz="2000" dirty="0"/>
          </a:p>
          <a:p>
            <a:pPr>
              <a:spcBef>
                <a:spcPct val="50000"/>
              </a:spcBef>
            </a:pPr>
            <a:r>
              <a:rPr lang="ru-RU" sz="2000" dirty="0" smtClean="0"/>
              <a:t>    Задания, которые мы подготовили для вас, должны были способствовать  более глубокому проникновению в тему и развитию творческих способностей (а они есть у каждого человека!).</a:t>
            </a:r>
          </a:p>
          <a:p>
            <a:pPr>
              <a:spcBef>
                <a:spcPct val="50000"/>
              </a:spcBef>
            </a:pPr>
            <a:r>
              <a:rPr lang="ru-RU" sz="2000" dirty="0" smtClean="0"/>
              <a:t>    Мы предлагали вам общение в </a:t>
            </a:r>
            <a:r>
              <a:rPr lang="ru-RU" sz="2000" dirty="0" err="1" smtClean="0"/>
              <a:t>дистантном</a:t>
            </a:r>
            <a:r>
              <a:rPr lang="ru-RU" sz="2000" dirty="0" smtClean="0"/>
              <a:t> режиме по вопросам, которые у вас  возникали при выполнении заданий,  для того чтобы помочь вам провести оценку своей работы.</a:t>
            </a:r>
          </a:p>
          <a:p>
            <a:pPr>
              <a:spcBef>
                <a:spcPct val="50000"/>
              </a:spcBef>
            </a:pPr>
            <a:r>
              <a:rPr lang="ru-RU" sz="2000" dirty="0" smtClean="0"/>
              <a:t>    Надеемся, что вы поняли главное: тема «подлеца» не исчерпывается  приведёнными здесь произведениями. Но дальше вы сможете сами проводить параллели, изучать новые другие произведения и даже стать нашим соавтором, написав свои главы к нашему учебному пособию.</a:t>
            </a:r>
          </a:p>
          <a:p>
            <a:pPr>
              <a:spcBef>
                <a:spcPct val="50000"/>
              </a:spcBef>
            </a:pPr>
            <a:r>
              <a:rPr lang="ru-RU" sz="2000" dirty="0" smtClean="0"/>
              <a:t>     До новых встреч!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2204864"/>
            <a:ext cx="7643866" cy="992708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solidFill>
                  <a:srgbClr val="002060"/>
                </a:solidFill>
              </a:rPr>
              <a:t>Изучаем литературу творчески 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36836" y="188640"/>
            <a:ext cx="5184576" cy="1584176"/>
          </a:xfrm>
          <a:solidFill>
            <a:schemeClr val="accent3">
              <a:lumMod val="40000"/>
              <a:lumOff val="6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1800" dirty="0" smtClean="0">
                <a:solidFill>
                  <a:srgbClr val="C00000"/>
                </a:solidFill>
                <a:cs typeface="Times New Roman" pitchFamily="18" charset="0"/>
              </a:rPr>
              <a:t/>
            </a:r>
            <a:br>
              <a:rPr lang="ru-RU" sz="1800" dirty="0" smtClean="0">
                <a:solidFill>
                  <a:srgbClr val="C00000"/>
                </a:solidFill>
                <a:cs typeface="Times New Roman" pitchFamily="18" charset="0"/>
              </a:rPr>
            </a:br>
            <a:r>
              <a:rPr lang="ru-RU" sz="1800" dirty="0" smtClean="0">
                <a:solidFill>
                  <a:srgbClr val="C00000"/>
                </a:solidFill>
                <a:cs typeface="Times New Roman" pitchFamily="18" charset="0"/>
              </a:rPr>
              <a:t/>
            </a:r>
            <a:br>
              <a:rPr lang="ru-RU" sz="1800" dirty="0" smtClean="0">
                <a:solidFill>
                  <a:srgbClr val="C00000"/>
                </a:solidFill>
                <a:cs typeface="Times New Roman" pitchFamily="18" charset="0"/>
              </a:rPr>
            </a:br>
            <a:r>
              <a:rPr lang="ru-RU" sz="1800" dirty="0" smtClean="0">
                <a:solidFill>
                  <a:srgbClr val="C00000"/>
                </a:solidFill>
                <a:cs typeface="Times New Roman" pitchFamily="18" charset="0"/>
              </a:rPr>
              <a:t>Интерактивное  учебное пособие          </a:t>
            </a:r>
            <a:r>
              <a:rPr lang="ru-RU" sz="1800" dirty="0" smtClean="0">
                <a:solidFill>
                  <a:srgbClr val="C00000"/>
                </a:solidFill>
                <a:cs typeface="Times New Roman" pitchFamily="18" charset="0"/>
              </a:rPr>
              <a:t/>
            </a:r>
            <a:br>
              <a:rPr lang="ru-RU" sz="1800" dirty="0" smtClean="0">
                <a:solidFill>
                  <a:srgbClr val="C00000"/>
                </a:solidFill>
                <a:cs typeface="Times New Roman" pitchFamily="18" charset="0"/>
              </a:rPr>
            </a:br>
            <a:r>
              <a:rPr lang="ru-RU" sz="1800" dirty="0" smtClean="0">
                <a:solidFill>
                  <a:srgbClr val="C00000"/>
                </a:solidFill>
                <a:cs typeface="Times New Roman" pitchFamily="18" charset="0"/>
              </a:rPr>
              <a:t>             по литературе</a:t>
            </a:r>
            <a:endParaRPr lang="ru-RU" sz="1800" dirty="0">
              <a:solidFill>
                <a:srgbClr val="C00000"/>
              </a:solidFill>
              <a:cs typeface="Times New Roman" pitchFamily="18" charset="0"/>
            </a:endParaRPr>
          </a:p>
        </p:txBody>
      </p:sp>
      <p:sp>
        <p:nvSpPr>
          <p:cNvPr id="8" name="Выгнутая вниз стрелка 7"/>
          <p:cNvSpPr/>
          <p:nvPr/>
        </p:nvSpPr>
        <p:spPr>
          <a:xfrm rot="20868302">
            <a:off x="8158163" y="6124575"/>
            <a:ext cx="928687" cy="642938"/>
          </a:xfrm>
          <a:prstGeom prst="curvedUpArrow">
            <a:avLst>
              <a:gd name="adj1" fmla="val 25000"/>
              <a:gd name="adj2" fmla="val 47828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57158" y="3929066"/>
            <a:ext cx="8143932" cy="2557474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002060"/>
                </a:solidFill>
              </a:rPr>
              <a:t>Автор: ученица 9-Б класса  МОУ гимназии № 9 </a:t>
            </a:r>
          </a:p>
          <a:p>
            <a:pPr algn="ctr"/>
            <a:r>
              <a:rPr lang="ru-RU" sz="2400" dirty="0" smtClean="0">
                <a:solidFill>
                  <a:srgbClr val="002060"/>
                </a:solidFill>
              </a:rPr>
              <a:t>имени С.Г. Горшкова </a:t>
            </a:r>
          </a:p>
          <a:p>
            <a:pPr algn="ctr"/>
            <a:r>
              <a:rPr lang="ru-RU" sz="2400" b="1" i="1" dirty="0" smtClean="0">
                <a:solidFill>
                  <a:srgbClr val="002060"/>
                </a:solidFill>
              </a:rPr>
              <a:t>Хансвярова Альбина</a:t>
            </a:r>
          </a:p>
          <a:p>
            <a:pPr algn="ctr"/>
            <a:r>
              <a:rPr lang="ru-RU" sz="2400" dirty="0" smtClean="0">
                <a:solidFill>
                  <a:srgbClr val="002060"/>
                </a:solidFill>
              </a:rPr>
              <a:t>Научный консультант  </a:t>
            </a:r>
          </a:p>
          <a:p>
            <a:pPr algn="ctr"/>
            <a:r>
              <a:rPr lang="ru-RU" sz="2400" dirty="0" smtClean="0">
                <a:solidFill>
                  <a:srgbClr val="002060"/>
                </a:solidFill>
              </a:rPr>
              <a:t> учитель русского языка и  литературы</a:t>
            </a:r>
          </a:p>
          <a:p>
            <a:pPr algn="ctr"/>
            <a:r>
              <a:rPr lang="ru-RU" sz="2400" dirty="0" smtClean="0">
                <a:solidFill>
                  <a:srgbClr val="002060"/>
                </a:solidFill>
              </a:rPr>
              <a:t> </a:t>
            </a:r>
            <a:r>
              <a:rPr lang="ru-RU" sz="2400" b="1" i="1" dirty="0" smtClean="0">
                <a:solidFill>
                  <a:srgbClr val="002060"/>
                </a:solidFill>
              </a:rPr>
              <a:t>Сидорова Ирина Валерьевна</a:t>
            </a:r>
            <a:endParaRPr lang="ru-RU" sz="2400" b="1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714356"/>
          </a:xfrm>
        </p:spPr>
        <p:txBody>
          <a:bodyPr>
            <a:norm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2800" spc="150" dirty="0" smtClean="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Дорогой ученик!</a:t>
            </a:r>
            <a:endParaRPr lang="ru-RU" sz="2800" spc="150" dirty="0">
              <a:ln w="11430"/>
              <a:solidFill>
                <a:srgbClr val="00206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428564" y="928670"/>
            <a:ext cx="8715436" cy="592933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sz="2400" dirty="0" smtClean="0"/>
              <a:t>Ты открыл непривычное пока для школьников  учебное пособие.  Почему ты это сделал? Может быть, ты интересуешься литературой и хочешь  изучить её  более глубоко? Или ты привык грызть гранит науки не в компании одноклассников, а в одиночестве? А возможно, тебя привлекает всё новое?</a:t>
            </a:r>
          </a:p>
          <a:p>
            <a:pPr>
              <a:buNone/>
            </a:pPr>
            <a:r>
              <a:rPr lang="ru-RU" sz="2400" dirty="0" smtClean="0"/>
              <a:t>Поверь, какой бы ни была причина, новое знакомство будет полезным и для тебя, и для авторов этого пособия: </a:t>
            </a:r>
          </a:p>
          <a:p>
            <a:r>
              <a:rPr lang="ru-RU" sz="2400" dirty="0" smtClean="0"/>
              <a:t>ты сможешь изучать тему </a:t>
            </a:r>
            <a:r>
              <a:rPr lang="ru-RU" sz="2400" i="1" dirty="0" smtClean="0"/>
              <a:t>осознанно</a:t>
            </a:r>
            <a:r>
              <a:rPr lang="ru-RU" sz="2400" dirty="0" smtClean="0"/>
              <a:t>, </a:t>
            </a:r>
            <a:r>
              <a:rPr lang="ru-RU" sz="2400" i="1" dirty="0" smtClean="0"/>
              <a:t>деятельностно</a:t>
            </a:r>
            <a:r>
              <a:rPr lang="ru-RU" sz="2400" dirty="0" smtClean="0"/>
              <a:t>, </a:t>
            </a:r>
            <a:r>
              <a:rPr lang="ru-RU" sz="2400" i="1" dirty="0" smtClean="0"/>
              <a:t>в  удобное для тебя время</a:t>
            </a:r>
            <a:r>
              <a:rPr lang="ru-RU" sz="2400" dirty="0" smtClean="0"/>
              <a:t>;</a:t>
            </a:r>
          </a:p>
          <a:p>
            <a:r>
              <a:rPr lang="ru-RU" sz="2400" dirty="0" smtClean="0"/>
              <a:t>мы  увидим результат </a:t>
            </a:r>
            <a:r>
              <a:rPr lang="ru-RU" sz="2400" i="1" dirty="0" smtClean="0"/>
              <a:t>своей </a:t>
            </a:r>
            <a:r>
              <a:rPr lang="ru-RU" sz="2400" dirty="0" smtClean="0"/>
              <a:t>работы над темой и получим </a:t>
            </a:r>
            <a:r>
              <a:rPr lang="ru-RU" sz="2400" i="1" dirty="0" smtClean="0"/>
              <a:t>независимую</a:t>
            </a:r>
            <a:r>
              <a:rPr lang="ru-RU" sz="2400" dirty="0" smtClean="0"/>
              <a:t> оценку своего т руда;</a:t>
            </a:r>
          </a:p>
          <a:p>
            <a:r>
              <a:rPr lang="ru-RU" sz="2400" dirty="0" smtClean="0"/>
              <a:t>мы сможем продолжить наше виртуальное знакомство с тобой на основе изучения литературы.</a:t>
            </a:r>
          </a:p>
          <a:p>
            <a:pPr>
              <a:buNone/>
            </a:pPr>
            <a:r>
              <a:rPr lang="ru-RU" sz="2400" b="1" dirty="0" smtClean="0"/>
              <a:t>                                                                                             Авторы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285729"/>
            <a:ext cx="8243865" cy="1487088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sz="2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Раздел </a:t>
            </a:r>
            <a:r>
              <a:rPr lang="en-US" sz="2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I</a:t>
            </a:r>
            <a:r>
              <a:rPr lang="ru-RU" sz="2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. </a:t>
            </a:r>
          </a:p>
          <a:p>
            <a:pPr algn="ctr"/>
            <a:r>
              <a:rPr lang="ru-RU" sz="2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Образ «подлеца» в русской и                 зарубежной литературе</a:t>
            </a:r>
          </a:p>
        </p:txBody>
      </p:sp>
      <p:sp>
        <p:nvSpPr>
          <p:cNvPr id="14339" name="TextBox 4"/>
          <p:cNvSpPr>
            <a:spLocks noChangeArrowheads="1"/>
          </p:cNvSpPr>
          <p:nvPr/>
        </p:nvSpPr>
        <p:spPr bwMode="auto">
          <a:xfrm>
            <a:off x="285720" y="2928934"/>
            <a:ext cx="8572560" cy="2246769"/>
          </a:xfrm>
          <a:custGeom>
            <a:avLst/>
            <a:gdLst>
              <a:gd name="T0" fmla="*/ 0 w 5909402"/>
              <a:gd name="T1" fmla="*/ 0 h 1323439"/>
              <a:gd name="T2" fmla="*/ 7266724 w 5909402"/>
              <a:gd name="T3" fmla="*/ 0 h 1323439"/>
              <a:gd name="T4" fmla="*/ 7266724 w 5909402"/>
              <a:gd name="T5" fmla="*/ 1015663 h 1323439"/>
              <a:gd name="T6" fmla="*/ 0 w 5909402"/>
              <a:gd name="T7" fmla="*/ 1015663 h 1323439"/>
              <a:gd name="T8" fmla="*/ 0 w 5909402"/>
              <a:gd name="T9" fmla="*/ 0 h 132343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909402"/>
              <a:gd name="T16" fmla="*/ 0 h 1323439"/>
              <a:gd name="T17" fmla="*/ 5909402 w 5909402"/>
              <a:gd name="T18" fmla="*/ 1323439 h 132343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909402" h="1323439">
                <a:moveTo>
                  <a:pt x="0" y="0"/>
                </a:moveTo>
                <a:lnTo>
                  <a:pt x="5909402" y="0"/>
                </a:lnTo>
                <a:lnTo>
                  <a:pt x="5909402" y="1323439"/>
                </a:lnTo>
                <a:lnTo>
                  <a:pt x="0" y="1323439"/>
                </a:lnTo>
                <a:lnTo>
                  <a:pt x="0" y="0"/>
                </a:lnTo>
                <a:close/>
              </a:path>
            </a:pathLst>
          </a:cu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</a:rPr>
              <a:t>Проследить 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</a:rPr>
              <a:t>за возникновением и развитием образа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</a:rPr>
              <a:t>«подлеца» 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</a:rPr>
              <a:t>в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</a:rPr>
              <a:t>литературе и представить путь развития образа  в одной из форм</a:t>
            </a:r>
          </a:p>
          <a:p>
            <a:pPr>
              <a:buFont typeface="Arial" pitchFamily="34" charset="0"/>
              <a:buChar char="•"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</a:rPr>
              <a:t> Провести сопоставительный анализ образов «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</a:rPr>
              <a:t>подлецов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</a:rPr>
              <a:t>» в произведениях русской и зарубежной литературы  и  сделать вывод о  литературных традициях и новаторстве  в русле этой темы</a:t>
            </a:r>
          </a:p>
          <a:p>
            <a:pPr>
              <a:buFont typeface="Arial" pitchFamily="34" charset="0"/>
              <a:buChar char="•"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</a:rPr>
              <a:t>Определить своё отношение к образу «подлеца» в литературе и в жизни; представить это отношение в виде творческой работы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5720" y="1700808"/>
            <a:ext cx="8246720" cy="64633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i="1" dirty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Выберите одну или несколько </a:t>
            </a:r>
            <a:r>
              <a:rPr lang="ru-RU" i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целей из списка, приведённого ниже, </a:t>
            </a:r>
            <a:r>
              <a:rPr lang="ru-RU" i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или </a:t>
            </a:r>
            <a:r>
              <a:rPr lang="ru-RU" i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сформулируйте свои цели.   </a:t>
            </a:r>
          </a:p>
        </p:txBody>
      </p:sp>
      <p:sp>
        <p:nvSpPr>
          <p:cNvPr id="8" name="Выгнутая вниз стрелка 7"/>
          <p:cNvSpPr/>
          <p:nvPr/>
        </p:nvSpPr>
        <p:spPr>
          <a:xfrm rot="20868302">
            <a:off x="8157884" y="6124228"/>
            <a:ext cx="928687" cy="642938"/>
          </a:xfrm>
          <a:prstGeom prst="curvedUpArrow">
            <a:avLst>
              <a:gd name="adj1" fmla="val 25000"/>
              <a:gd name="adj2" fmla="val 47828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5715016"/>
            <a:ext cx="7858148" cy="92333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i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Запишите  выбранные формулировки в тетрадь.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i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Включите  в получившийся список  цели, связанные с развитием личности, с вашими жизненными интересами.</a:t>
            </a:r>
            <a:endParaRPr lang="ru-RU" i="1" dirty="0"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1222"/>
          </a:xfrm>
        </p:spPr>
        <p:txBody>
          <a:bodyPr>
            <a:normAutofit/>
          </a:bodyPr>
          <a:lstStyle/>
          <a:p>
            <a:pPr algn="ctr"/>
            <a:r>
              <a:rPr lang="ru-RU" sz="2800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206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Какой путь нам предстоит пройти? </a:t>
            </a:r>
            <a:r>
              <a:rPr lang="ru-RU" sz="2800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206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/>
            </a:r>
            <a:br>
              <a:rPr lang="ru-RU" sz="2800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206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</a:br>
            <a:r>
              <a:rPr lang="ru-RU" sz="2800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206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(</a:t>
            </a:r>
            <a:r>
              <a:rPr lang="ru-RU" sz="2800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206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план изучения темы)</a:t>
            </a:r>
            <a:endParaRPr lang="ru-RU" sz="2800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002060">
                  <a:alpha val="95000"/>
                </a:srgb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323528" y="1340768"/>
            <a:ext cx="8496944" cy="4842872"/>
          </a:xfrm>
        </p:spPr>
        <p:txBody>
          <a:bodyPr>
            <a:normAutofit lnSpcReduction="10000"/>
          </a:bodyPr>
          <a:lstStyle/>
          <a:p>
            <a:pPr marL="136525" indent="0">
              <a:buNone/>
            </a:pPr>
            <a:r>
              <a:rPr lang="ru-RU" sz="2400" b="1" dirty="0" smtClean="0">
                <a:solidFill>
                  <a:srgbClr val="002060"/>
                </a:solidFill>
              </a:rPr>
              <a:t>Мы с вами проследим за развитием образа </a:t>
            </a:r>
            <a:r>
              <a:rPr lang="ru-RU" sz="2400" b="1" dirty="0" err="1" smtClean="0">
                <a:solidFill>
                  <a:srgbClr val="002060"/>
                </a:solidFill>
              </a:rPr>
              <a:t>подлеца</a:t>
            </a:r>
            <a:r>
              <a:rPr lang="ru-RU" sz="2400" b="1" dirty="0" smtClean="0">
                <a:solidFill>
                  <a:srgbClr val="002060"/>
                </a:solidFill>
              </a:rPr>
              <a:t>  от Средневековья до середины </a:t>
            </a:r>
            <a:r>
              <a:rPr lang="en-US" sz="2400" b="1" dirty="0" smtClean="0">
                <a:solidFill>
                  <a:srgbClr val="002060"/>
                </a:solidFill>
              </a:rPr>
              <a:t>XIX </a:t>
            </a:r>
            <a:r>
              <a:rPr lang="ru-RU" sz="2400" b="1" dirty="0" smtClean="0">
                <a:solidFill>
                  <a:srgbClr val="002060"/>
                </a:solidFill>
              </a:rPr>
              <a:t> века.</a:t>
            </a:r>
          </a:p>
          <a:p>
            <a:pPr marL="136525" indent="0" algn="ctr">
              <a:buNone/>
            </a:pPr>
            <a:r>
              <a:rPr lang="ru-RU" sz="2400" b="1" dirty="0" smtClean="0">
                <a:solidFill>
                  <a:srgbClr val="FF0000"/>
                </a:solidFill>
              </a:rPr>
              <a:t>Для этого вам  придётся:</a:t>
            </a:r>
          </a:p>
          <a:p>
            <a:pPr marL="650875" indent="-514350">
              <a:buAutoNum type="arabicPeriod"/>
            </a:pPr>
            <a:r>
              <a:rPr lang="ru-RU" sz="2400" b="1" dirty="0" smtClean="0">
                <a:solidFill>
                  <a:srgbClr val="002060"/>
                </a:solidFill>
              </a:rPr>
              <a:t>Читать произведения</a:t>
            </a:r>
          </a:p>
          <a:p>
            <a:pPr marL="650875" indent="-514350">
              <a:buAutoNum type="arabicPeriod"/>
            </a:pPr>
            <a:r>
              <a:rPr lang="ru-RU" sz="2400" b="1" dirty="0" smtClean="0">
                <a:solidFill>
                  <a:srgbClr val="002060"/>
                </a:solidFill>
              </a:rPr>
              <a:t>Отвечать на вопросы  и  выполнять задания после каждой глав.</a:t>
            </a:r>
          </a:p>
          <a:p>
            <a:pPr marL="136525" indent="0">
              <a:buNone/>
            </a:pPr>
            <a:r>
              <a:rPr lang="ru-RU" sz="2400" b="1" dirty="0" smtClean="0">
                <a:solidFill>
                  <a:srgbClr val="002060"/>
                </a:solidFill>
              </a:rPr>
              <a:t> Для того чтобы выполнить задания хорошо,  вам придётся  анализировать произведения.</a:t>
            </a:r>
          </a:p>
          <a:p>
            <a:pPr marL="136525" indent="0" algn="ctr">
              <a:buNone/>
            </a:pPr>
            <a:r>
              <a:rPr lang="ru-RU" sz="24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И главное:</a:t>
            </a:r>
          </a:p>
          <a:p>
            <a:pPr marL="136525" indent="0">
              <a:buNone/>
            </a:pPr>
            <a:r>
              <a:rPr lang="ru-RU" sz="2400" b="1" dirty="0" smtClean="0">
                <a:solidFill>
                  <a:srgbClr val="002060"/>
                </a:solidFill>
              </a:rPr>
              <a:t>В результате выполнения  каждого задания у вас должен получиться ваш собственный образовательный продукт!</a:t>
            </a:r>
          </a:p>
          <a:p>
            <a:pPr marL="650875" indent="-514350">
              <a:buFont typeface="+mj-lt"/>
              <a:buAutoNum type="arabicPeriod"/>
            </a:pPr>
            <a:endParaRPr lang="ru-RU" dirty="0" smtClean="0">
              <a:solidFill>
                <a:srgbClr val="FFC000"/>
              </a:solidFill>
            </a:endParaRPr>
          </a:p>
          <a:p>
            <a:pPr marL="650875" indent="-514350">
              <a:buFont typeface="+mj-lt"/>
              <a:buAutoNum type="arabicPeriod"/>
            </a:pPr>
            <a:endParaRPr lang="ru-RU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8229600" cy="548680"/>
          </a:xfrm>
        </p:spPr>
        <p:txBody>
          <a:bodyPr>
            <a:normAutofit/>
          </a:bodyPr>
          <a:lstStyle/>
          <a:p>
            <a:r>
              <a:rPr lang="ru-RU" sz="28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Как работать с учебным пособием?</a:t>
            </a:r>
            <a:endParaRPr lang="ru-RU" sz="2800" b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00206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395536" y="908720"/>
            <a:ext cx="8229600" cy="5832648"/>
          </a:xfrm>
        </p:spPr>
        <p:txBody>
          <a:bodyPr>
            <a:normAutofit fontScale="92500"/>
          </a:bodyPr>
          <a:lstStyle/>
          <a:p>
            <a:pPr>
              <a:buFont typeface="Wingdings" pitchFamily="2" charset="2"/>
              <a:buChar char="Ø"/>
            </a:pPr>
            <a:r>
              <a:rPr lang="ru-RU" sz="2400" dirty="0" smtClean="0">
                <a:solidFill>
                  <a:srgbClr val="002060"/>
                </a:solidFill>
              </a:rPr>
              <a:t>Прочитать вступление ученикам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>
                <a:solidFill>
                  <a:srgbClr val="002060"/>
                </a:solidFill>
              </a:rPr>
              <a:t>Выбрать цели для всей дальнейшей работы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>
                <a:solidFill>
                  <a:srgbClr val="002060"/>
                </a:solidFill>
              </a:rPr>
              <a:t>Прочитать произведение по ссылке (иметь подключенный интернет) или </a:t>
            </a:r>
            <a:r>
              <a:rPr lang="ru-RU" sz="2400" dirty="0">
                <a:solidFill>
                  <a:srgbClr val="002060"/>
                </a:solidFill>
              </a:rPr>
              <a:t>прослушать аудиокниги, по ссылкам которые предложены (если такие имеются</a:t>
            </a:r>
            <a:r>
              <a:rPr lang="ru-RU" sz="2400" dirty="0" smtClean="0">
                <a:solidFill>
                  <a:srgbClr val="002060"/>
                </a:solidFill>
              </a:rPr>
              <a:t>).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>
                <a:solidFill>
                  <a:srgbClr val="002060"/>
                </a:solidFill>
              </a:rPr>
              <a:t>Прочитать  предлагаемые статьи литературных критиков. 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>
                <a:solidFill>
                  <a:srgbClr val="002060"/>
                </a:solidFill>
              </a:rPr>
              <a:t>Выполнить задания из раздела «Обменяемся впечатлениями»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>
                <a:solidFill>
                  <a:srgbClr val="002060"/>
                </a:solidFill>
              </a:rPr>
              <a:t>Отправить свои ответы на указанный электронный адрес или сделать ссылку на своей странице в одной из социальных сетей (уведомить об этом авторов).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>
                <a:solidFill>
                  <a:srgbClr val="002060"/>
                </a:solidFill>
              </a:rPr>
              <a:t>После изучения каждого раздела и по окончании  работы с пособием провести рефлексию  своей деятельности (в предложенной или свободной форме).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7467600" cy="928670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Глава 1.</a:t>
            </a:r>
            <a:b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Перенесемся в средневековье</a:t>
            </a:r>
            <a:endParaRPr 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Содержимое 10" descr="1289459411_6[1].jpg">
            <a:hlinkClick r:id="rId2" action="ppaction://hlinksldjump" tooltip="вопросы"/>
          </p:cNvPr>
          <p:cNvPicPr>
            <a:picLocks noGrp="1" noChangeAspect="1"/>
          </p:cNvPicPr>
          <p:nvPr>
            <p:ph sz="quarter" idx="13"/>
          </p:nvPr>
        </p:nvPicPr>
        <p:blipFill>
          <a:blip r:embed="rId3"/>
          <a:stretch>
            <a:fillRect/>
          </a:stretch>
        </p:blipFill>
        <p:spPr>
          <a:xfrm>
            <a:off x="3143250" y="1928813"/>
            <a:ext cx="2428875" cy="2000250"/>
          </a:xfrm>
          <a:ln w="127000" cap="sq">
            <a:solidFill>
              <a:srgbClr val="000000"/>
            </a:solidFill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2" name="Рисунок 11" descr="21tr[1]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4348" y="1071546"/>
            <a:ext cx="2190746" cy="164305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3" name="Рисунок 12" descr="33b3d593f4e2c817be09322f73e4c5[1]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72132" y="1000108"/>
            <a:ext cx="2500330" cy="18573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4" name="Рисунок 13" descr="47850721_6[1].jpg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8596" y="2928934"/>
            <a:ext cx="2643206" cy="17247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5" name="Рисунок 14" descr="image03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59560" y="3001956"/>
            <a:ext cx="2143140" cy="26432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6" name="Рисунок 15" descr="SaumurCastleSaumurFrance[1]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143504" y="3143248"/>
            <a:ext cx="1428760" cy="194830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7" name="TextBox 16"/>
          <p:cNvSpPr txBox="1"/>
          <p:nvPr/>
        </p:nvSpPr>
        <p:spPr>
          <a:xfrm>
            <a:off x="417462" y="5081125"/>
            <a:ext cx="5786437" cy="132397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002060"/>
                </a:solidFill>
              </a:rPr>
              <a:t>Ссылка на </a:t>
            </a:r>
            <a:r>
              <a:rPr lang="ru-RU" sz="2000" b="1" dirty="0" smtClean="0">
                <a:solidFill>
                  <a:srgbClr val="002060"/>
                </a:solidFill>
              </a:rPr>
              <a:t>произведение: </a:t>
            </a:r>
            <a:r>
              <a:rPr lang="ru-RU" sz="2000" u="sng" dirty="0">
                <a:solidFill>
                  <a:schemeClr val="tx1">
                    <a:lumMod val="95000"/>
                    <a:lumOff val="5000"/>
                  </a:schemeClr>
                </a:solidFill>
                <a:hlinkClick r:id="rId10"/>
              </a:rPr>
              <a:t>http://lib.ru/INOOLD/WORLD/nibelungi.txt#0</a:t>
            </a:r>
            <a:endParaRPr lang="ru-RU" sz="2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u="sng" dirty="0">
                <a:solidFill>
                  <a:schemeClr val="tx1">
                    <a:lumMod val="95000"/>
                    <a:lumOff val="5000"/>
                  </a:schemeClr>
                </a:solidFill>
                <a:hlinkClick r:id="rId11"/>
              </a:rPr>
              <a:t>http://lib.ru/INOOLD/BEDIE/bedje_tristan.txt</a:t>
            </a:r>
            <a:endParaRPr lang="ru-RU" sz="2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/>
              <a:t>  </a:t>
            </a:r>
          </a:p>
        </p:txBody>
      </p:sp>
      <p:sp>
        <p:nvSpPr>
          <p:cNvPr id="18" name="Выгнутая вниз стрелка 17"/>
          <p:cNvSpPr/>
          <p:nvPr/>
        </p:nvSpPr>
        <p:spPr>
          <a:xfrm>
            <a:off x="7649961" y="5791418"/>
            <a:ext cx="1284287" cy="742950"/>
          </a:xfrm>
          <a:prstGeom prst="curvedUpArrow">
            <a:avLst>
              <a:gd name="adj1" fmla="val 25000"/>
              <a:gd name="adj2" fmla="val 47828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7" name="Rectangle 5"/>
          <p:cNvSpPr>
            <a:spLocks noGrp="1"/>
          </p:cNvSpPr>
          <p:nvPr>
            <p:ph type="subTitle" idx="1"/>
          </p:nvPr>
        </p:nvSpPr>
        <p:spPr>
          <a:xfrm>
            <a:off x="214282" y="1500174"/>
            <a:ext cx="8643998" cy="4930789"/>
          </a:xfrm>
        </p:spPr>
        <p:txBody>
          <a:bodyPr/>
          <a:lstStyle/>
          <a:p>
            <a:pPr marL="136525"/>
            <a:r>
              <a:rPr lang="ru-RU" b="1" dirty="0" smtClean="0"/>
              <a:t>Ответьте на вопросы, выполните задания:</a:t>
            </a:r>
          </a:p>
          <a:p>
            <a:pPr marL="136525" algn="just">
              <a:buFont typeface="Arial" pitchFamily="34" charset="0"/>
              <a:buChar char="•"/>
            </a:pPr>
            <a:r>
              <a:rPr lang="ru-RU" dirty="0" smtClean="0"/>
              <a:t>Кто, по вашему мнению, является </a:t>
            </a:r>
            <a:r>
              <a:rPr lang="ru-RU" dirty="0" err="1" smtClean="0"/>
              <a:t>подлецом</a:t>
            </a:r>
            <a:r>
              <a:rPr lang="ru-RU" dirty="0" smtClean="0"/>
              <a:t> в произведении?</a:t>
            </a:r>
          </a:p>
          <a:p>
            <a:pPr marL="136525" algn="just">
              <a:buFont typeface="Arial" pitchFamily="34" charset="0"/>
              <a:buChar char="•"/>
            </a:pPr>
            <a:r>
              <a:rPr lang="ru-RU" dirty="0" smtClean="0"/>
              <a:t>Проведите анализ характера и поступков  героя (можете использовать план </a:t>
            </a:r>
            <a:r>
              <a:rPr lang="ru-RU" dirty="0" smtClean="0">
                <a:hlinkClick r:id="rId2"/>
              </a:rPr>
              <a:t>http://5litra.ru/other/</a:t>
            </a:r>
            <a:r>
              <a:rPr lang="ru-RU" dirty="0" smtClean="0"/>
              <a:t>) </a:t>
            </a:r>
          </a:p>
          <a:p>
            <a:pPr marL="136525" algn="just">
              <a:buFont typeface="Arial" pitchFamily="34" charset="0"/>
              <a:buChar char="•"/>
            </a:pPr>
            <a:r>
              <a:rPr lang="ru-RU" dirty="0" smtClean="0"/>
              <a:t> Представьте образ средневекового «подлеца» в виде таблицы или схемы. Напишите свои комментарии. </a:t>
            </a:r>
          </a:p>
          <a:p>
            <a:pPr marL="593725" lvl="1" algn="just"/>
            <a:endParaRPr lang="ru-RU" sz="1600" dirty="0" smtClean="0">
              <a:solidFill>
                <a:srgbClr val="FFFF00"/>
              </a:solidFill>
              <a:latin typeface="+mj-lt"/>
            </a:endParaRPr>
          </a:p>
          <a:p>
            <a:pPr marL="593725" lvl="1" algn="just"/>
            <a:r>
              <a:rPr lang="ru-RU" sz="2000" b="1" dirty="0" smtClean="0">
                <a:solidFill>
                  <a:srgbClr val="002060"/>
                </a:solidFill>
                <a:latin typeface="+mj-lt"/>
              </a:rPr>
              <a:t>Вышлите ответы на вопрос и выполненные задания по адресу: </a:t>
            </a:r>
            <a:r>
              <a:rPr lang="en-US" sz="2000" b="1" i="1" u="sng" dirty="0" smtClean="0">
                <a:solidFill>
                  <a:srgbClr val="002060"/>
                </a:solidFill>
                <a:latin typeface="+mj-lt"/>
              </a:rPr>
              <a:t>albina.hansvyarova@yandex.ru</a:t>
            </a:r>
            <a:r>
              <a:rPr lang="ru-RU" sz="2000" b="1" dirty="0" smtClean="0">
                <a:solidFill>
                  <a:srgbClr val="002060"/>
                </a:solidFill>
                <a:latin typeface="+mj-lt"/>
              </a:rPr>
              <a:t> (предварительно приведите файл в пригодный для пересылки вид).</a:t>
            </a:r>
          </a:p>
          <a:p>
            <a:pPr marL="593725" lvl="1" algn="just"/>
            <a:endParaRPr lang="ru-RU" sz="1600" dirty="0" smtClean="0">
              <a:solidFill>
                <a:srgbClr val="FFFF00"/>
              </a:solidFill>
              <a:latin typeface="+mj-lt"/>
            </a:endParaRPr>
          </a:p>
          <a:p>
            <a:pPr marL="136525" algn="just">
              <a:buFont typeface="Arial" pitchFamily="34" charset="0"/>
              <a:buChar char="•"/>
            </a:pPr>
            <a:endParaRPr lang="ru-RU" dirty="0" smtClean="0"/>
          </a:p>
          <a:p>
            <a:pPr marL="136525" algn="just">
              <a:buFont typeface="Arial" pitchFamily="34" charset="0"/>
              <a:buChar char="•"/>
            </a:pPr>
            <a:endParaRPr lang="ru-RU" dirty="0" smtClean="0"/>
          </a:p>
        </p:txBody>
      </p:sp>
      <p:sp>
        <p:nvSpPr>
          <p:cNvPr id="23556" name="Rectangle 4"/>
          <p:cNvSpPr>
            <a:spLocks noGrp="1"/>
          </p:cNvSpPr>
          <p:nvPr>
            <p:ph type="ctrTitle"/>
          </p:nvPr>
        </p:nvSpPr>
        <p:spPr bwMode="auto">
          <a:xfrm>
            <a:off x="611560" y="332657"/>
            <a:ext cx="7772400" cy="792088"/>
          </a:xfrm>
          <a:noFill/>
        </p:spPr>
        <p:txBody>
          <a:bodyPr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ru-RU" sz="2800" cap="none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hlinkClick r:id="rId3" action="ppaction://hlinksldjump"/>
              </a:rPr>
              <a:t>Обменяемся впечатлениями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948</TotalTime>
  <Words>1916</Words>
  <Application>Microsoft Office PowerPoint</Application>
  <PresentationFormat>Экран (4:3)</PresentationFormat>
  <Paragraphs>174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Воздушный поток</vt:lpstr>
      <vt:lpstr>Интерактивное учебное пособие по литературе</vt:lpstr>
      <vt:lpstr>Презентация PowerPoint</vt:lpstr>
      <vt:lpstr>  Интерактивное  учебное пособие                        по литературе</vt:lpstr>
      <vt:lpstr>Дорогой ученик!</vt:lpstr>
      <vt:lpstr>Презентация PowerPoint</vt:lpstr>
      <vt:lpstr>Какой путь нам предстоит пройти?  (план изучения темы)</vt:lpstr>
      <vt:lpstr>Как работать с учебным пособием?</vt:lpstr>
      <vt:lpstr>Глава 1. Перенесемся в средневековье</vt:lpstr>
      <vt:lpstr>Обменяемся впечатлениями</vt:lpstr>
      <vt:lpstr>Глава II  Жан Батист Мольер  «ТАРТЮФ, или обманщик»</vt:lpstr>
      <vt:lpstr>Обменяемся впечатлениями</vt:lpstr>
      <vt:lpstr>«Молчалины блаженствуют на свете»?</vt:lpstr>
      <vt:lpstr>Обменяемся впечатлениями</vt:lpstr>
      <vt:lpstr>Рефлексия</vt:lpstr>
      <vt:lpstr>Глава III Продолжим в России…</vt:lpstr>
      <vt:lpstr>Обменяемся впечатлениями </vt:lpstr>
      <vt:lpstr>Герой ли он…?</vt:lpstr>
      <vt:lpstr>Обменяемся впечатлениями</vt:lpstr>
      <vt:lpstr>«Самый подлый…»</vt:lpstr>
      <vt:lpstr>Обменяемся впечатлениями </vt:lpstr>
      <vt:lpstr>Гоголь и Гофман о мире «подлецов»</vt:lpstr>
      <vt:lpstr>Обменяемся впечатлениями </vt:lpstr>
      <vt:lpstr>«Свои люди – сочтёмся!»</vt:lpstr>
      <vt:lpstr>Обменяемся впечатлениями</vt:lpstr>
      <vt:lpstr>Поразмышляем….</vt:lpstr>
      <vt:lpstr>Рефлексия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Интерактивный учебник                         по литературе</dc:title>
  <dc:creator>Admin</dc:creator>
  <cp:lastModifiedBy>Asus</cp:lastModifiedBy>
  <cp:revision>93</cp:revision>
  <dcterms:created xsi:type="dcterms:W3CDTF">2011-03-16T18:24:29Z</dcterms:created>
  <dcterms:modified xsi:type="dcterms:W3CDTF">2017-03-15T15:24:39Z</dcterms:modified>
</cp:coreProperties>
</file>