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70" r:id="rId13"/>
    <p:sldId id="268" r:id="rId14"/>
    <p:sldId id="269" r:id="rId15"/>
    <p:sldId id="271" r:id="rId16"/>
    <p:sldId id="272" r:id="rId17"/>
    <p:sldId id="274" r:id="rId18"/>
    <p:sldId id="275" r:id="rId19"/>
    <p:sldId id="279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A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71600" y="1052736"/>
            <a:ext cx="7200800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rgbClr val="0070C0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5400" i="1" u="none" strike="noStrike" kern="1200" normalizeH="0" baseline="0" noProof="0" dirty="0">
              <a:ln w="11430"/>
              <a:gradFill>
                <a:gsLst>
                  <a:gs pos="35000">
                    <a:srgbClr val="0027A2"/>
                  </a:gs>
                  <a:gs pos="50000">
                    <a:srgbClr val="FFC000"/>
                  </a:gs>
                  <a:gs pos="65000">
                    <a:srgbClr val="0027A2"/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636912"/>
            <a:ext cx="6408712" cy="3168352"/>
          </a:xfrm>
          <a:prstGeom prst="roundRect">
            <a:avLst>
              <a:gd name="adj" fmla="val 1782"/>
            </a:avLst>
          </a:prstGeom>
          <a:noFill/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Повестка</a:t>
            </a:r>
          </a:p>
          <a:p>
            <a:pPr marL="457200" indent="-457200" algn="just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1. Условия обеспечения получения качественного и доступного </a:t>
            </a:r>
          </a:p>
          <a:p>
            <a:pPr marL="457200" indent="-457200" algn="just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образования для детей с тяжелыми нарушениями речи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. (Зам. </a:t>
            </a:r>
          </a:p>
          <a:p>
            <a:pPr marL="457200" indent="-457200" algn="just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директора по УМР </a:t>
            </a:r>
            <a:r>
              <a:rPr lang="ru-RU" sz="1600" b="1" dirty="0" err="1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Кшукина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 Т. Ю., руководитель МО учителей </a:t>
            </a:r>
          </a:p>
          <a:p>
            <a:pPr marL="457200" indent="-457200" algn="just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начальных классов и логопедов Тихонова Н. Г., руководитель МО </a:t>
            </a:r>
          </a:p>
          <a:p>
            <a:pPr marL="457200" indent="-457200" algn="just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учителей  естественно-математического цикла Балашова Л. К., </a:t>
            </a:r>
          </a:p>
          <a:p>
            <a:pPr marL="457200" indent="-457200" algn="just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руководитель МО воспитателей Дементьева В. В.).</a:t>
            </a:r>
          </a:p>
          <a:p>
            <a:pPr marL="457200" indent="-457200" algn="just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2. Итоги успеваемости и посещаемости за </a:t>
            </a:r>
            <a:r>
              <a:rPr lang="en-US" sz="16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III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 четверть. Зам. </a:t>
            </a:r>
          </a:p>
          <a:p>
            <a:pPr marL="457200" indent="-457200" algn="just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директора по УВР Левченко А. </a:t>
            </a:r>
            <a:r>
              <a:rPr lang="ru-RU" sz="1600" b="1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И.).</a:t>
            </a:r>
            <a:endParaRPr lang="ru-RU" sz="1600" b="1" dirty="0" smtClean="0">
              <a:solidFill>
                <a:schemeClr val="tx2">
                  <a:lumMod val="50000"/>
                </a:schemeClr>
              </a:solidFill>
              <a:cs typeface="Times New Roman" pitchFamily="18" charset="0"/>
            </a:endParaRPr>
          </a:p>
          <a:p>
            <a:pPr marL="457200" indent="-457200" algn="just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3. Разное.</a:t>
            </a:r>
          </a:p>
          <a:p>
            <a:pPr marL="457200" indent="-457200" algn="just"/>
            <a:endParaRPr lang="ru-RU" sz="16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548680"/>
            <a:ext cx="75608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29.</a:t>
            </a:r>
            <a:r>
              <a:rPr lang="ru-RU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03.2018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Педагогический совет по теме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«Условия обеспечения получения качественного и доступного образования для детей с тяжелыми нарушениями речи»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927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44016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Принципы, используемые при изучении детей с ТНР</a:t>
            </a:r>
            <a:endParaRPr lang="ru-RU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204864"/>
            <a:ext cx="8064896" cy="4176464"/>
          </a:xfrm>
        </p:spPr>
        <p:txBody>
          <a:bodyPr/>
          <a:lstStyle/>
          <a:p>
            <a:pPr marL="0" indent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онтогенический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0" indent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этиопатогенический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;</a:t>
            </a:r>
          </a:p>
          <a:p>
            <a:pPr marL="0" indent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взаимосвязь речевого и общего психического развития.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51216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коррекционно-развивающей работы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132856"/>
            <a:ext cx="8064896" cy="424847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осуществление необходимой коррекции речевых нарушений у детей;</a:t>
            </a:r>
          </a:p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предупреждение нарушений устной и письменной речи;</a:t>
            </a:r>
          </a:p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развитие у детей произвольного внимания к звуковой стороне речи;</a:t>
            </a:r>
          </a:p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воспитание стремления детей преодолеть недостатки речи, сохранить эмоциональное благополучие в своей адаптивной среде;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5121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задачи коррекционно-развивающей работы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132856"/>
            <a:ext cx="8064896" cy="424847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совершенствование методов логопедической работы в соответствии с возможностями, потребностями и интересами дошкольника и школьника; </a:t>
            </a:r>
          </a:p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пропаганда логопедических занятий среди педагогов, родителей (лиц их замещающих) и воспитанников;</a:t>
            </a:r>
          </a:p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возможность интегрировать воспитание и обучение в обычной группе (классе) с получением специализированной помощи в развитии речи.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36815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Направления коррекционно-развивающей работы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132856"/>
            <a:ext cx="8064896" cy="4248472"/>
          </a:xfrm>
        </p:spPr>
        <p:txBody>
          <a:bodyPr/>
          <a:lstStyle/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всесторонняя коррекция речи (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звукопроизносительной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стороны, слоговой структуры, лексико-грамматической и др.); </a:t>
            </a:r>
          </a:p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развитие неречевых процессов;</a:t>
            </a:r>
          </a:p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формирование личности ребенка в целом.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5121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Особые образовательные потребности обучающихся с ТНР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060848"/>
            <a:ext cx="8064896" cy="432048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выявление  детей группы риска и оказание логопедической помощи на раннем этапе  речевого развития;</a:t>
            </a:r>
          </a:p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организация обязательной логопедической коррекции в соответствии с выявленным нарушением перед началом обучения в школе; преемственность содержания и методов  дошкольного и школьного образования и воспитания, ориентированных на нормализацию и  преодоление отклонений речевого и личностного развития; </a:t>
            </a:r>
          </a:p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получение образования в условиях образовательных организаций общего или специального типа, в соответствии с образовательными возможностями обучающегося и степенью выраженности  речевой патологии;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5121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Особые образовательные потребности обучающихся с ТНР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132856"/>
            <a:ext cx="8064896" cy="4248472"/>
          </a:xfrm>
        </p:spPr>
        <p:txBody>
          <a:bodyPr>
            <a:normAutofit/>
          </a:bodyPr>
          <a:lstStyle/>
          <a:p>
            <a:pPr lvl="0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непрерывность реализуемого коррекционно-развивающего процесса;</a:t>
            </a:r>
          </a:p>
          <a:p>
            <a:pPr lvl="0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создание условий, нормализующих или компенсирующих состояние  психических функций, на основе комплексного подхода при обследовании детей  и коррекции  речевых нарушений; </a:t>
            </a:r>
          </a:p>
          <a:p>
            <a:pPr lvl="0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осуществление комплексного психолого-педагогического и медико-социального сопровождения семьи, формирование партнерских отношений с целью активного включения родителей в коррекционно-развивающую работу с ребенком;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5121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Особые образовательные потребности обучающихся с ТНР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132856"/>
            <a:ext cx="8064896" cy="424847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возможность адаптации образовательной программы с учетом необходимости    коррекции     речевой     патологии    и     оптимизации </a:t>
            </a: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коммуникативных навыков обучающегося;</a:t>
            </a:r>
          </a:p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обеспечение комплекса медицинских услуг, способствующих устранению или минимизации дефекта, нормализации соматического здоровья;</a:t>
            </a:r>
          </a:p>
          <a:p>
            <a:pPr lvl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индивидуальный темп обучения, расширение или сокращение содержания отдельных образовательных областей, изменения количества учебных часов и использования соответствующих методик и технологий в процессе обучения для разных категорий обучающихся с тяжелыми нарушениями речи;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5121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Особые образовательные потребности обучающихся с ТНР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132856"/>
            <a:ext cx="8064896" cy="4248472"/>
          </a:xfrm>
        </p:spPr>
        <p:txBody>
          <a:bodyPr>
            <a:normAutofit/>
          </a:bodyPr>
          <a:lstStyle/>
          <a:p>
            <a:pPr lvl="0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проведение постоянного мониторинга результативности обучения и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</a:rPr>
              <a:t>сформированности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 жизненной компетенции обучающегося, уровня и динамики речевого развития;</a:t>
            </a:r>
          </a:p>
          <a:p>
            <a:pPr lvl="0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применение специальных методов, приемов и средств обучения, в том числе специализированных компьютерных технологий, дидактических пособий, обеспечивающих реализацию «обходных путей» коррекционного воздействия на речевые процессы, повышающих контроль за  речью; </a:t>
            </a:r>
          </a:p>
          <a:p>
            <a:pPr lvl="0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возможность обучения на дому (дистанционно) при наличии медицинских показаний;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51216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Особые образовательные потребности обучающихся с ТНР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132856"/>
            <a:ext cx="8064896" cy="4248472"/>
          </a:xfrm>
        </p:spPr>
        <p:txBody>
          <a:bodyPr>
            <a:normAutofit/>
          </a:bodyPr>
          <a:lstStyle/>
          <a:p>
            <a:pPr marL="0" indent="0"/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 расширение образовательного пространства, увеличение социальных контактов с целью профилактики и коррекции социальной и школьной </a:t>
            </a:r>
            <a:r>
              <a:rPr lang="ru-RU" sz="2200" b="1" dirty="0" err="1" smtClean="0">
                <a:solidFill>
                  <a:schemeClr val="tx2">
                    <a:lumMod val="50000"/>
                  </a:schemeClr>
                </a:solidFill>
              </a:rPr>
              <a:t>дезадаптации</a:t>
            </a:r>
            <a:r>
              <a:rPr lang="ru-RU" sz="2200" b="1" dirty="0" smtClean="0">
                <a:solidFill>
                  <a:schemeClr val="tx2">
                    <a:lumMod val="50000"/>
                  </a:schemeClr>
                </a:solidFill>
              </a:rPr>
              <a:t>; обучение применению  коммуникативных навыков.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44016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Условия социализации детей </a:t>
            </a:r>
            <a:br>
              <a:rPr lang="ru-RU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ТНР</a:t>
            </a:r>
            <a:endParaRPr lang="ru-RU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1988840"/>
            <a:ext cx="8064896" cy="460851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sz="3400" b="1" dirty="0" smtClean="0">
                <a:solidFill>
                  <a:schemeClr val="tx2">
                    <a:lumMod val="50000"/>
                  </a:schemeClr>
                </a:solidFill>
              </a:rPr>
              <a:t>комплексный  подход к решению проблем, возникающих в процессе коррекционно-развивающей работы и  социальной адаптации детей;</a:t>
            </a:r>
          </a:p>
          <a:p>
            <a:pPr lvl="0"/>
            <a:r>
              <a:rPr lang="ru-RU" sz="3400" b="1" dirty="0" smtClean="0">
                <a:solidFill>
                  <a:schemeClr val="tx2">
                    <a:lumMod val="50000"/>
                  </a:schemeClr>
                </a:solidFill>
              </a:rPr>
              <a:t>взаимодействие специалистов, педагогов, родителей;</a:t>
            </a:r>
          </a:p>
          <a:p>
            <a:pPr lvl="0"/>
            <a:r>
              <a:rPr lang="ru-RU" sz="3400" b="1" dirty="0" smtClean="0">
                <a:solidFill>
                  <a:schemeClr val="tx2">
                    <a:lumMod val="50000"/>
                  </a:schemeClr>
                </a:solidFill>
              </a:rPr>
              <a:t>организация психолого-педагогического сопровождения семьи ребенка с ОВЗ;</a:t>
            </a:r>
          </a:p>
          <a:p>
            <a:pPr lvl="0"/>
            <a:r>
              <a:rPr lang="ru-RU" sz="3400" b="1" dirty="0" smtClean="0">
                <a:solidFill>
                  <a:schemeClr val="tx2">
                    <a:lumMod val="50000"/>
                  </a:schemeClr>
                </a:solidFill>
              </a:rPr>
              <a:t>стимулирование заинтересованности ребенка;</a:t>
            </a:r>
          </a:p>
          <a:p>
            <a:pPr lvl="0"/>
            <a:r>
              <a:rPr lang="ru-RU" sz="3400" b="1" dirty="0" smtClean="0">
                <a:solidFill>
                  <a:schemeClr val="tx2">
                    <a:lumMod val="50000"/>
                  </a:schemeClr>
                </a:solidFill>
              </a:rPr>
              <a:t>обеспечение ребенка условиями для принятия оптимального решения;</a:t>
            </a:r>
          </a:p>
          <a:p>
            <a:r>
              <a:rPr lang="ru-RU" sz="3400" b="1" dirty="0" smtClean="0">
                <a:solidFill>
                  <a:schemeClr val="tx2">
                    <a:lumMod val="50000"/>
                  </a:schemeClr>
                </a:solidFill>
              </a:rPr>
              <a:t>организация содержательной деятельности, направленной на развитие социальных качеств личности.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71600" y="1052736"/>
            <a:ext cx="7200800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rgbClr val="0070C0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5400" i="1" u="none" strike="noStrike" kern="1200" normalizeH="0" baseline="0" noProof="0" dirty="0">
              <a:ln w="11430"/>
              <a:gradFill>
                <a:gsLst>
                  <a:gs pos="35000">
                    <a:srgbClr val="0027A2"/>
                  </a:gs>
                  <a:gs pos="50000">
                    <a:srgbClr val="FFC000"/>
                  </a:gs>
                  <a:gs pos="65000">
                    <a:srgbClr val="0027A2"/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149080"/>
            <a:ext cx="4248472" cy="1656184"/>
          </a:xfrm>
          <a:prstGeom prst="roundRect">
            <a:avLst>
              <a:gd name="adj" fmla="val 1782"/>
            </a:avLst>
          </a:prstGeom>
          <a:noFill/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Кшукина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Татьяна Юрьевна</a:t>
            </a:r>
          </a:p>
          <a:p>
            <a:pPr>
              <a:spcBef>
                <a:spcPts val="0"/>
              </a:spcBef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Зам. директора по УМР</a:t>
            </a:r>
          </a:p>
          <a:p>
            <a:pPr>
              <a:spcBef>
                <a:spcPts val="0"/>
              </a:spcBef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ГБОУ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Хотьковской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школы-интерната</a:t>
            </a:r>
          </a:p>
          <a:p>
            <a:pPr>
              <a:spcBef>
                <a:spcPts val="0"/>
              </a:spcBef>
              <a:buNone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548680"/>
            <a:ext cx="79208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«Условия обеспечения получения качественного и доступного образования для детей с тяжелыми нарушениями речи» </a:t>
            </a:r>
            <a:endParaRPr lang="ru-RU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927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44016"/>
          </a:xfrm>
        </p:spPr>
        <p:txBody>
          <a:bodyPr>
            <a:normAutofit fontScale="90000"/>
          </a:bodyPr>
          <a:lstStyle/>
          <a:p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908720"/>
            <a:ext cx="8064896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600" b="1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</a:t>
            </a:r>
          </a:p>
          <a:p>
            <a:pPr marL="0" indent="0" algn="ctr">
              <a:buNone/>
            </a:pPr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</a:t>
            </a:r>
          </a:p>
          <a:p>
            <a:pPr marL="0" indent="0" algn="ctr">
              <a:buNone/>
            </a:pPr>
            <a:r>
              <a:rPr lang="ru-RU" sz="6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внимание!</a:t>
            </a:r>
            <a:endParaRPr lang="ru-RU" sz="6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7200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Нормативные документы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112568"/>
          </a:xfrm>
        </p:spPr>
        <p:txBody>
          <a:bodyPr/>
          <a:lstStyle/>
          <a:p>
            <a:pPr marL="0" indent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Федеральный закон от 29.12.2012 № 273-ФЗ «Об образовании в Российской Федерации» ;</a:t>
            </a:r>
          </a:p>
          <a:p>
            <a:pPr marL="0" indent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ФГОС НОО для обучающихся с ОВЗ.</a:t>
            </a:r>
          </a:p>
          <a:p>
            <a:pPr marL="0" indent="0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064896" cy="14401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Образовательные учреждения для детей с ТНР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1988840"/>
            <a:ext cx="8064896" cy="4392488"/>
          </a:xfrm>
        </p:spPr>
        <p:txBody>
          <a:bodyPr/>
          <a:lstStyle/>
          <a:p>
            <a:pPr marL="0" indent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специальные (коррекционные) школы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980728"/>
            <a:ext cx="8064896" cy="158417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механизмы достижения максимальной доступности и индивидуализации образования для детей с ТНР 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3068960"/>
            <a:ext cx="8064896" cy="3312368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проектирование образовательного процесса в каждой образовательной организации;</a:t>
            </a:r>
          </a:p>
          <a:p>
            <a:pPr marL="0" indent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проектирование индивидуальных образовательных маршрутов (адаптированных образовательных программ)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9442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 создания специальных образовательных условий для обучающихся с ТНР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564904"/>
            <a:ext cx="8064896" cy="3816424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1. Получение  медицинского заключения с  рекомендациями </a:t>
            </a:r>
          </a:p>
          <a:p>
            <a:pPr marL="514350" indent="-514350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по организации образовательного процесса.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2. Комплексное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психолого-медико-педагогическое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обследование на ТПМПК, получение заключения и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рекомендаций.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3. Определение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ЦПМПк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ОУ характера, продолжительности и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эффективности создания специальных условий.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4. Составление программы коррекционной работы.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5. Выстраивание    системы   оптимального    взаимодействия  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специалистов образовательного учреждения.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58417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Важнейшая сторона развития ребенка с ТНР </a:t>
            </a:r>
            <a:endParaRPr lang="ru-RU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1988840"/>
            <a:ext cx="8064896" cy="4392488"/>
          </a:xfrm>
        </p:spPr>
        <p:txBody>
          <a:bodyPr/>
          <a:lstStyle/>
          <a:p>
            <a:pPr marL="0" indent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овладение языком как средством общения, мышления и регуляции поведения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158417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Обучающиеся с тяжелыми нарушениями речи </a:t>
            </a:r>
            <a:endParaRPr lang="ru-RU" sz="40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204864"/>
            <a:ext cx="8064896" cy="417646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дети с выраженными речевыми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(языковыми,  коммуникативными)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расстройствами  – представляют собой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разнородную группу не только по степени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выраженности речевого дефекта,  но и  по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механизму  его возникновения,  уровню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общего  и речевого развития, наличию </a:t>
            </a:r>
          </a:p>
          <a:p>
            <a:pPr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(отсутствию) сопутствующих нарушений.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64896" cy="216024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Приоритетные направления деятельности по реализации права на образование детей с ТНР </a:t>
            </a:r>
            <a:endParaRPr lang="ru-RU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2852936"/>
            <a:ext cx="8064896" cy="3528392"/>
          </a:xfrm>
        </p:spPr>
        <p:txBody>
          <a:bodyPr/>
          <a:lstStyle/>
          <a:p>
            <a:pPr marL="0" indent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выявление недостатков в развитии детей;</a:t>
            </a:r>
          </a:p>
          <a:p>
            <a:pPr marL="0" indent="0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организация коррекционной работы с детьми, имеющими такие нарушения, на максимально раннем этапе.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702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0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D3B05"/>
      </a:hlink>
      <a:folHlink>
        <a:srgbClr val="D99694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876</Words>
  <Application>Microsoft Office PowerPoint</Application>
  <PresentationFormat>Экран (4:3)</PresentationFormat>
  <Paragraphs>95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Нормативные документы</vt:lpstr>
      <vt:lpstr>Образовательные учреждения для детей с ТНР</vt:lpstr>
      <vt:lpstr>Основные механизмы достижения максимальной доступности и индивидуализации образования для детей с ТНР </vt:lpstr>
      <vt:lpstr> Алгоритм создания специальных образовательных условий для обучающихся с ТНР</vt:lpstr>
      <vt:lpstr>Важнейшая сторона развития ребенка с ТНР </vt:lpstr>
      <vt:lpstr>Обучающиеся с тяжелыми нарушениями речи </vt:lpstr>
      <vt:lpstr>Приоритетные направления деятельности по реализации права на образование детей с ТНР </vt:lpstr>
      <vt:lpstr>Принципы, используемые при изучении детей с ТНР</vt:lpstr>
      <vt:lpstr>Задачи коррекционно-развивающей работы</vt:lpstr>
      <vt:lpstr>Основные задачи коррекционно-развивающей работы</vt:lpstr>
      <vt:lpstr>Направления коррекционно-развивающей работы</vt:lpstr>
      <vt:lpstr>Особые образовательные потребности обучающихся с ТНР</vt:lpstr>
      <vt:lpstr>Особые образовательные потребности обучающихся с ТНР</vt:lpstr>
      <vt:lpstr>Особые образовательные потребности обучающихся с ТНР</vt:lpstr>
      <vt:lpstr>Особые образовательные потребности обучающихся с ТНР</vt:lpstr>
      <vt:lpstr>Особые образовательные потребности обучающихся с ТНР</vt:lpstr>
      <vt:lpstr>Условия социализации детей  с ТНР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Ранько Елена</dc:creator>
  <cp:lastModifiedBy>general</cp:lastModifiedBy>
  <cp:revision>24</cp:revision>
  <dcterms:created xsi:type="dcterms:W3CDTF">2018-03-09T15:08:22Z</dcterms:created>
  <dcterms:modified xsi:type="dcterms:W3CDTF">2018-03-29T06:57:30Z</dcterms:modified>
</cp:coreProperties>
</file>