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0" r:id="rId3"/>
    <p:sldId id="272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59" r:id="rId14"/>
    <p:sldId id="258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0476F19-F552-44FB-A03D-BEBFA3C2A734}">
          <p14:sldIdLst>
            <p14:sldId id="256"/>
            <p14:sldId id="270"/>
            <p14:sldId id="272"/>
            <p14:sldId id="269"/>
            <p14:sldId id="268"/>
            <p14:sldId id="267"/>
            <p14:sldId id="266"/>
            <p14:sldId id="265"/>
            <p14:sldId id="264"/>
            <p14:sldId id="263"/>
            <p14:sldId id="262"/>
            <p14:sldId id="261"/>
            <p14:sldId id="259"/>
            <p14:sldId id="258"/>
          </p14:sldIdLst>
        </p14:section>
        <p14:section name="Раздел без заголовка" id="{9515C803-BBBF-49D3-89C9-F560AB68610A}">
          <p14:sldIdLst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501-83A0-411D-86AD-197BAF768C9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3C37-FD80-4259-8016-371B63CFAD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501-83A0-411D-86AD-197BAF768C9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3C37-FD80-4259-8016-371B63CF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501-83A0-411D-86AD-197BAF768C9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3C37-FD80-4259-8016-371B63CF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501-83A0-411D-86AD-197BAF768C9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3C37-FD80-4259-8016-371B63CF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501-83A0-411D-86AD-197BAF768C9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8C3C37-FD80-4259-8016-371B63CF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501-83A0-411D-86AD-197BAF768C9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3C37-FD80-4259-8016-371B63CF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501-83A0-411D-86AD-197BAF768C9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3C37-FD80-4259-8016-371B63CF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501-83A0-411D-86AD-197BAF768C9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3C37-FD80-4259-8016-371B63CF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501-83A0-411D-86AD-197BAF768C9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3C37-FD80-4259-8016-371B63CF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501-83A0-411D-86AD-197BAF768C9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3C37-FD80-4259-8016-371B63CF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501-83A0-411D-86AD-197BAF768C9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3C37-FD80-4259-8016-371B63CF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190501-83A0-411D-86AD-197BAF768C9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8C3C37-FD80-4259-8016-371B63CF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632848" cy="2786082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Презентация на тему : </a:t>
            </a:r>
            <a:r>
              <a:rPr lang="ru-RU" sz="4000" dirty="0" smtClean="0">
                <a:solidFill>
                  <a:srgbClr val="C00000"/>
                </a:solidFill>
                <a:effectLst/>
              </a:rPr>
              <a:t>Что </a:t>
            </a:r>
            <a:r>
              <a:rPr lang="ru-RU" sz="4000" dirty="0">
                <a:solidFill>
                  <a:srgbClr val="C00000"/>
                </a:solidFill>
                <a:effectLst/>
              </a:rPr>
              <a:t>такое компьютерная зависимость. Каковы ее основные </a:t>
            </a:r>
            <a:r>
              <a:rPr lang="ru-RU" sz="4000" dirty="0" smtClean="0">
                <a:solidFill>
                  <a:srgbClr val="C00000"/>
                </a:solidFill>
                <a:effectLst/>
              </a:rPr>
              <a:t>признаки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91" y="4061765"/>
            <a:ext cx="5976664" cy="237949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Презентацию подготовила:</a:t>
            </a:r>
          </a:p>
          <a:p>
            <a:pPr algn="l"/>
            <a:r>
              <a:rPr lang="ru-RU" sz="2400" dirty="0" err="1" smtClean="0"/>
              <a:t>Семенюк</a:t>
            </a:r>
            <a:r>
              <a:rPr lang="ru-RU" sz="2400" dirty="0" smtClean="0"/>
              <a:t> </a:t>
            </a:r>
            <a:r>
              <a:rPr lang="ru-RU" sz="2400" dirty="0" smtClean="0"/>
              <a:t>Елена</a:t>
            </a:r>
          </a:p>
          <a:p>
            <a:pPr algn="l"/>
            <a:r>
              <a:rPr lang="ru-RU" sz="2400" dirty="0" smtClean="0"/>
              <a:t>Студентка 2 курса</a:t>
            </a:r>
          </a:p>
          <a:p>
            <a:pPr algn="l"/>
            <a:r>
              <a:rPr lang="ru-RU" sz="2400" dirty="0" smtClean="0"/>
              <a:t>СДО-б-о-14-1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9" y="3357562"/>
            <a:ext cx="4667251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4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effectLst/>
              </a:rPr>
              <a:t>Физические отклонения у больного, страдающего компьютерной зависимостью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: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39552" y="2564904"/>
            <a:ext cx="3922534" cy="411767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259844" y="5491961"/>
            <a:ext cx="1882552" cy="13290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004048" y="2780928"/>
            <a:ext cx="4041775" cy="3763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нарушение зрения,</a:t>
            </a:r>
          </a:p>
          <a:p>
            <a:pPr lvl="0"/>
            <a:r>
              <a:rPr lang="ru-RU" dirty="0"/>
              <a:t>снижение иммунитета,</a:t>
            </a:r>
          </a:p>
          <a:p>
            <a:pPr lvl="0"/>
            <a:r>
              <a:rPr lang="ru-RU" dirty="0"/>
              <a:t>головные боли,</a:t>
            </a:r>
          </a:p>
          <a:p>
            <a:pPr lvl="0"/>
            <a:r>
              <a:rPr lang="ru-RU" dirty="0"/>
              <a:t>повышенная утомляемость,</a:t>
            </a:r>
          </a:p>
          <a:p>
            <a:pPr lvl="0"/>
            <a:r>
              <a:rPr lang="ru-RU" dirty="0"/>
              <a:t>бессонница,</a:t>
            </a:r>
          </a:p>
          <a:p>
            <a:pPr lvl="0"/>
            <a:r>
              <a:rPr lang="ru-RU" dirty="0"/>
              <a:t>боли в спине,</a:t>
            </a:r>
          </a:p>
          <a:p>
            <a:pPr lvl="0"/>
            <a:r>
              <a:rPr lang="ru-RU" dirty="0"/>
              <a:t>туннельный синдром (боли в запястье).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9" y="2780929"/>
            <a:ext cx="5183821" cy="32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23034" cy="136815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C00000"/>
                </a:solidFill>
                <a:effectLst/>
              </a:rPr>
              <a:t>Диагностика компьютерной зависимости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496944" cy="4464496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effectLst/>
              </a:rPr>
              <a:t>Как при большинстве психических заболеваний, именно окружающие первыми замечают изменение характера и поведения больного. Убедить же самого </a:t>
            </a:r>
            <a:r>
              <a:rPr lang="ru-RU" sz="1800" dirty="0" err="1">
                <a:effectLst/>
              </a:rPr>
              <a:t>игромана</a:t>
            </a:r>
            <a:r>
              <a:rPr lang="ru-RU" sz="1800" dirty="0">
                <a:effectLst/>
              </a:rPr>
              <a:t> в том, что он болен очень сложно. Первый шаг в лечении пациента – это осознание своей патологической зависимости от компьютера. Очень важно позитивно настроить больного на визит к психотерапевту, иногда для этого может быть использован какой-либо предлог в виде психологического тестирования, профессионального ориентирования. Всю остальную работу Вы можете смело доверить профессионалу. Как правило, компьютерной зависимости подвержены люди, которые </a:t>
            </a:r>
            <a:r>
              <a:rPr lang="ru-RU" sz="1800" dirty="0" err="1">
                <a:effectLst/>
              </a:rPr>
              <a:t>неуверенны</a:t>
            </a:r>
            <a:r>
              <a:rPr lang="ru-RU" sz="1800" dirty="0">
                <a:effectLst/>
              </a:rPr>
              <a:t> в себе, испытывают трудности в общении, неудовлетворенность своей жизнью, имеющие низкую самооценку и комплексы. Уже после первого сеанса у психотерапевта </a:t>
            </a:r>
            <a:r>
              <a:rPr lang="ru-RU" sz="1800" dirty="0" err="1">
                <a:effectLst/>
              </a:rPr>
              <a:t>игроман</a:t>
            </a:r>
            <a:r>
              <a:rPr lang="ru-RU" sz="1800" dirty="0">
                <a:effectLst/>
              </a:rPr>
              <a:t> начинает более критично воспринимать свое пагубное пристрастие. Окончательно изменить себя и избавиться от компьютерной зависимости можно после курса психотерапии.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5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15304" cy="115212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/>
              </a:rPr>
              <a:t>Лечение компьютерной зависимости</a:t>
            </a:r>
            <a:r>
              <a:rPr lang="ru-RU" sz="3600" b="1" i="1" dirty="0">
                <a:effectLst/>
              </a:rPr>
              <a:t> 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5152" y="2060848"/>
            <a:ext cx="9144000" cy="4797152"/>
          </a:xfrm>
        </p:spPr>
        <p:txBody>
          <a:bodyPr>
            <a:noAutofit/>
          </a:bodyPr>
          <a:lstStyle/>
          <a:p>
            <a:pPr algn="just" fontAlgn="base"/>
            <a:r>
              <a:rPr lang="ru-RU" sz="2400" b="1" i="1" dirty="0">
                <a:effectLst/>
              </a:rPr>
              <a:t>Лечение компьютерной зависимости </a:t>
            </a:r>
            <a:r>
              <a:rPr lang="ru-RU" sz="2400" dirty="0">
                <a:effectLst/>
              </a:rPr>
              <a:t>– сложная проблема, которая требует согласованной работы специалистов различных областей медицины. Главную роль в лечении компьютерной зависимости играет социальная </a:t>
            </a:r>
            <a:r>
              <a:rPr lang="ru-RU" sz="2400" dirty="0" err="1">
                <a:effectLst/>
              </a:rPr>
              <a:t>реадаптация</a:t>
            </a:r>
            <a:r>
              <a:rPr lang="ru-RU" sz="2400" dirty="0">
                <a:effectLst/>
              </a:rPr>
              <a:t> пациента, которая возможна только при участии квалифицированных специалистов психологов и психотерапевтов.</a:t>
            </a:r>
          </a:p>
          <a:p>
            <a:pPr algn="just" fontAlgn="base"/>
            <a:r>
              <a:rPr lang="ru-RU" sz="2400" dirty="0">
                <a:effectLst/>
              </a:rPr>
              <a:t> </a:t>
            </a:r>
            <a:r>
              <a:rPr lang="ru-RU" sz="2400" dirty="0" smtClean="0">
                <a:effectLst/>
              </a:rPr>
              <a:t>Применение </a:t>
            </a:r>
            <a:r>
              <a:rPr lang="ru-RU" sz="2400" dirty="0">
                <a:effectLst/>
              </a:rPr>
              <a:t>различных лекарственных препаратов в лечении компьютерной зависимости дополняет психотерапию и помогает закрепить полученные результаты.</a:t>
            </a:r>
          </a:p>
          <a:p>
            <a:pPr algn="just" fontAlgn="base"/>
            <a:r>
              <a:rPr lang="ru-RU" sz="1800" dirty="0">
                <a:effectLst/>
              </a:rPr>
              <a:t> </a:t>
            </a:r>
          </a:p>
          <a:p>
            <a:pPr algn="just" fontAlgn="base"/>
            <a:r>
              <a:rPr lang="ru-RU" sz="1800" dirty="0">
                <a:effectLst/>
              </a:rPr>
              <a:t> 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5337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08912" cy="227687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/>
              </a:rPr>
              <a:t>Советы по предотвращению развития компьютерной зависимости у детей и подростков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352928" cy="4248472"/>
          </a:xfrm>
        </p:spPr>
        <p:txBody>
          <a:bodyPr>
            <a:normAutofit/>
          </a:bodyPr>
          <a:lstStyle/>
          <a:p>
            <a:pPr marL="342900" lvl="0" indent="-342900" algn="l">
              <a:buFont typeface="Wingdings" pitchFamily="2" charset="2"/>
              <a:buChar char="q"/>
            </a:pPr>
            <a:r>
              <a:rPr lang="ru-RU" sz="2000" dirty="0">
                <a:effectLst/>
              </a:rPr>
              <a:t>Так как первопричиной ухода ребенка из реального мира является неудовлетворенность существующей действительностью, необходимо в первую очередь выяснить, что же побудило ребенка уйти «в компьютер».</a:t>
            </a:r>
          </a:p>
          <a:p>
            <a:pPr marL="342900" lvl="0" indent="-342900" algn="l">
              <a:buFont typeface="Wingdings" pitchFamily="2" charset="2"/>
              <a:buChar char="q"/>
            </a:pPr>
            <a:r>
              <a:rPr lang="ru-RU" sz="2000" dirty="0">
                <a:effectLst/>
              </a:rPr>
              <a:t>Неправильно критиковать ребенка, проводящего слишком много времени за компьютером.</a:t>
            </a:r>
          </a:p>
          <a:p>
            <a:pPr marL="342900" lvl="0" indent="-342900" algn="l">
              <a:buFont typeface="Wingdings" pitchFamily="2" charset="2"/>
              <a:buChar char="q"/>
            </a:pPr>
            <a:r>
              <a:rPr lang="ru-RU" sz="2000" dirty="0">
                <a:effectLst/>
              </a:rPr>
              <a:t>Если вы видите у ребенка признаки компьютерной зависимости, не обостряйте ситуацию, отведите его к психотерапевту.</a:t>
            </a:r>
          </a:p>
          <a:p>
            <a:pPr marL="342900" lvl="0" indent="-342900" algn="l">
              <a:buFont typeface="Wingdings" pitchFamily="2" charset="2"/>
              <a:buChar char="q"/>
            </a:pPr>
            <a:r>
              <a:rPr lang="ru-RU" sz="2000" dirty="0">
                <a:effectLst/>
              </a:rPr>
              <a:t>Можно попытаться вникнуть в суть игры, разделив интересы ребенка, это сблизит ребенка с родителями, увеличит степень доверия к ним.</a:t>
            </a:r>
          </a:p>
          <a:p>
            <a:pPr marL="342900" lvl="0" indent="-342900" algn="l">
              <a:buFont typeface="Wingdings" pitchFamily="2" charset="2"/>
              <a:buChar char="q"/>
            </a:pPr>
            <a:r>
              <a:rPr lang="ru-RU" sz="2000" dirty="0">
                <a:effectLst/>
              </a:rPr>
              <a:t>Рекомендуется ограничивать доступ детей к играм и фильмам, основанным на насилии.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2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349099" cy="745119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Заключение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568952" cy="5256584"/>
          </a:xfrm>
        </p:spPr>
        <p:txBody>
          <a:bodyPr>
            <a:normAutofit/>
          </a:bodyPr>
          <a:lstStyle/>
          <a:p>
            <a:pPr algn="just" fontAlgn="base"/>
            <a:endParaRPr lang="ru-RU" sz="1800" dirty="0" smtClean="0">
              <a:effectLst/>
            </a:endParaRPr>
          </a:p>
          <a:p>
            <a:pPr algn="just" fontAlgn="base"/>
            <a:r>
              <a:rPr lang="ru-RU" sz="2300" dirty="0" smtClean="0">
                <a:effectLst/>
              </a:rPr>
              <a:t>Подростковый </a:t>
            </a:r>
            <a:r>
              <a:rPr lang="ru-RU" sz="2300" dirty="0">
                <a:effectLst/>
              </a:rPr>
              <a:t>возраст - сложный возраст, который может вызвать ряд затруднений у ребенка. Невозможность эти затруднения разрешить приводит к тому, что из мира реального ребенок уходит в мир виртуальный, что может способствовать формированию компьютерной зависимости.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462"/>
            <a:ext cx="7000924" cy="3178538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284190" y="6288532"/>
            <a:ext cx="504056" cy="4057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205083" cy="648073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Литература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712968" cy="6093296"/>
          </a:xfrm>
        </p:spPr>
        <p:txBody>
          <a:bodyPr>
            <a:normAutofit fontScale="92500" lnSpcReduction="10000"/>
          </a:bodyPr>
          <a:lstStyle/>
          <a:p>
            <a:pPr marL="342900" indent="-342900" algn="just" fontAlgn="base">
              <a:buFont typeface="+mj-lt"/>
              <a:buAutoNum type="arabicPeriod"/>
            </a:pP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Ахмед, Ю. И. </a:t>
            </a:r>
            <a:r>
              <a:rPr lang="ru-RU" sz="1900" dirty="0" err="1">
                <a:solidFill>
                  <a:schemeClr val="tx1">
                    <a:lumMod val="95000"/>
                  </a:schemeClr>
                </a:solidFill>
                <a:effectLst/>
              </a:rPr>
              <a:t>Чатовая</a:t>
            </a: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 зависимость как психосоциальная проблема [Текст] / Ю. И. Ахмед. – М., 1991.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Берн, Э. Игры, в которые играют люди. Психология человеческих взаимоотношений [Текст] / Э. Берн. – М.: 2002.- 400 с</a:t>
            </a:r>
            <a:r>
              <a:rPr lang="ru-RU" sz="19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.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Виртуальная библиотека научной литературы по информатике (адрес: </a:t>
            </a:r>
            <a:r>
              <a:rPr lang="ru-RU" sz="1900" dirty="0" err="1">
                <a:solidFill>
                  <a:schemeClr val="tx1">
                    <a:lumMod val="95000"/>
                  </a:schemeClr>
                </a:solidFill>
                <a:effectLst/>
              </a:rPr>
              <a:t>informatics</a:t>
            </a: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/</a:t>
            </a:r>
            <a:r>
              <a:rPr lang="ru-RU" sz="1900" dirty="0" err="1">
                <a:solidFill>
                  <a:schemeClr val="tx1">
                    <a:lumMod val="95000"/>
                  </a:schemeClr>
                </a:solidFill>
                <a:effectLst/>
              </a:rPr>
              <a:t>Library</a:t>
            </a: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).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900" dirty="0" err="1">
                <a:solidFill>
                  <a:schemeClr val="tx1">
                    <a:lumMod val="95000"/>
                  </a:schemeClr>
                </a:solidFill>
                <a:effectLst/>
              </a:rPr>
              <a:t>Коррин</a:t>
            </a: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, С. Соскочить с крючка: Как избавиться от вредных привычек и пристрастий [Текст] / С. </a:t>
            </a:r>
            <a:r>
              <a:rPr lang="ru-RU" sz="1900" dirty="0" err="1">
                <a:solidFill>
                  <a:schemeClr val="tx1">
                    <a:lumMod val="95000"/>
                  </a:schemeClr>
                </a:solidFill>
                <a:effectLst/>
              </a:rPr>
              <a:t>Коррин</a:t>
            </a: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. – </a:t>
            </a:r>
            <a:r>
              <a:rPr lang="ru-RU" sz="1900" dirty="0" err="1">
                <a:solidFill>
                  <a:schemeClr val="tx1">
                    <a:lumMod val="95000"/>
                  </a:schemeClr>
                </a:solidFill>
                <a:effectLst/>
              </a:rPr>
              <a:t>Спб</a:t>
            </a: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.: Питер, 1997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Юрьева, Л. Н. </a:t>
            </a:r>
            <a:r>
              <a:rPr lang="ru-RU" sz="1900" dirty="0" err="1">
                <a:solidFill>
                  <a:schemeClr val="tx1">
                    <a:lumMod val="95000"/>
                  </a:schemeClr>
                </a:solidFill>
                <a:effectLst/>
              </a:rPr>
              <a:t>Больбот</a:t>
            </a: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, Т. Ю. Компьютерная зависимость: формирование, диагностика, коррекция и профилактика: Монография [Текст] / Т. Ю. </a:t>
            </a:r>
            <a:r>
              <a:rPr lang="ru-RU" sz="1900" dirty="0" err="1">
                <a:solidFill>
                  <a:schemeClr val="tx1">
                    <a:lumMod val="95000"/>
                  </a:schemeClr>
                </a:solidFill>
                <a:effectLst/>
              </a:rPr>
              <a:t>Больбот</a:t>
            </a: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, Л. Н. Юрьева. – Днепропетровск: Пороги, 2006. – 196с.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900" dirty="0" err="1">
                <a:solidFill>
                  <a:schemeClr val="tx1">
                    <a:lumMod val="95000"/>
                  </a:schemeClr>
                </a:solidFill>
                <a:effectLst/>
              </a:rPr>
              <a:t>Леонгард</a:t>
            </a: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 К. Акцентуированные личности [Текст] / К. </a:t>
            </a:r>
            <a:r>
              <a:rPr lang="ru-RU" sz="1900" dirty="0" err="1">
                <a:solidFill>
                  <a:schemeClr val="tx1">
                    <a:lumMod val="95000"/>
                  </a:schemeClr>
                </a:solidFill>
                <a:effectLst/>
              </a:rPr>
              <a:t>Леонгард</a:t>
            </a: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. – СПб. : Питер, 2000. – 272 с.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900" dirty="0" err="1">
                <a:solidFill>
                  <a:schemeClr val="tx1">
                    <a:lumMod val="95000"/>
                  </a:schemeClr>
                </a:solidFill>
                <a:effectLst/>
              </a:rPr>
              <a:t>Личко</a:t>
            </a: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 А. Е. Подростковая психиатрия [Текст] / А. Е. </a:t>
            </a:r>
            <a:r>
              <a:rPr lang="ru-RU" sz="1900" dirty="0" err="1">
                <a:solidFill>
                  <a:schemeClr val="tx1">
                    <a:lumMod val="95000"/>
                  </a:schemeClr>
                </a:solidFill>
                <a:effectLst/>
              </a:rPr>
              <a:t>Личко</a:t>
            </a: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. – М. : Просвещение, 1999. – 430 с</a:t>
            </a:r>
            <a:r>
              <a:rPr lang="ru-RU" sz="19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.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Карелина, А. А. Психологические тесты [Текст] / Под ред. А.А. Карелина: В 2т.- М.: </a:t>
            </a:r>
            <a:r>
              <a:rPr lang="ru-RU" sz="1900" dirty="0" err="1">
                <a:solidFill>
                  <a:schemeClr val="tx1">
                    <a:lumMod val="95000"/>
                  </a:schemeClr>
                </a:solidFill>
                <a:effectLst/>
              </a:rPr>
              <a:t>Гуманит</a:t>
            </a: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. изд. Центр ВЛАДОС, 2000. – 322 с.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9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Столяренко</a:t>
            </a: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, Л. Д. Основы психологии [Текст] : учеб. пособие / Л. Д. Столяренко. – Ростов н/Д: Феникс, 2003. – 672</a:t>
            </a: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Юрьева, Л. Н. </a:t>
            </a:r>
            <a:r>
              <a:rPr lang="ru-RU" sz="1900" dirty="0" err="1">
                <a:solidFill>
                  <a:schemeClr val="tx1">
                    <a:lumMod val="95000"/>
                  </a:schemeClr>
                </a:solidFill>
                <a:effectLst/>
              </a:rPr>
              <a:t>Больбот</a:t>
            </a: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, Т. Ю. Компьютерная зависимость: формирование, диагностика, коррекция и профилактика: Монография [Текст] / Т. Ю. </a:t>
            </a:r>
            <a:r>
              <a:rPr lang="ru-RU" sz="1900" dirty="0" err="1">
                <a:solidFill>
                  <a:schemeClr val="tx1">
                    <a:lumMod val="95000"/>
                  </a:schemeClr>
                </a:solidFill>
                <a:effectLst/>
              </a:rPr>
              <a:t>Больбот</a:t>
            </a:r>
            <a:r>
              <a:rPr lang="ru-RU" sz="1900" dirty="0">
                <a:solidFill>
                  <a:schemeClr val="tx1">
                    <a:lumMod val="95000"/>
                  </a:schemeClr>
                </a:solidFill>
                <a:effectLst/>
              </a:rPr>
              <a:t>, Л. Н. Юрьева. – Днепропетровск: Пороги, 2006. – 196с.</a:t>
            </a:r>
          </a:p>
          <a:p>
            <a:pPr algn="just" fontAlgn="base"/>
            <a:endParaRPr lang="ru-RU" sz="1400" dirty="0" smtClean="0">
              <a:effectLst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532440" y="6525344"/>
            <a:ext cx="360040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4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6701027" cy="103315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Содержание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4104456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4000" dirty="0" smtClean="0"/>
              <a:t> </a:t>
            </a:r>
            <a:r>
              <a:rPr lang="ru-RU" sz="4000" dirty="0" smtClean="0">
                <a:hlinkClick r:id="rId2" action="ppaction://hlinksldjump"/>
              </a:rPr>
              <a:t>Введение</a:t>
            </a:r>
            <a:endParaRPr lang="ru-RU" sz="4000" dirty="0" smtClean="0"/>
          </a:p>
          <a:p>
            <a:pPr algn="l">
              <a:buFont typeface="Arial" pitchFamily="34" charset="0"/>
              <a:buChar char="•"/>
            </a:pPr>
            <a:r>
              <a:rPr lang="ru-RU" sz="4000" dirty="0" smtClean="0">
                <a:hlinkClick r:id="rId3" action="ppaction://hlinksldjump"/>
              </a:rPr>
              <a:t>Что такое компьютерная зависимость </a:t>
            </a:r>
            <a:endParaRPr lang="ru-RU" sz="4000" dirty="0" smtClean="0"/>
          </a:p>
          <a:p>
            <a:pPr algn="l">
              <a:buFont typeface="Arial" pitchFamily="34" charset="0"/>
              <a:buChar char="•"/>
            </a:pPr>
            <a:r>
              <a:rPr lang="ru-RU" sz="4000" dirty="0" smtClean="0">
                <a:hlinkClick r:id="rId4" action="ppaction://hlinksldjump"/>
              </a:rPr>
              <a:t>Заключение</a:t>
            </a:r>
            <a:r>
              <a:rPr lang="ru-RU" sz="4000" dirty="0" smtClean="0"/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ru-RU" sz="4000" dirty="0" smtClean="0">
                <a:hlinkClick r:id="rId5" action="ppaction://hlinksldjump"/>
              </a:rPr>
              <a:t>Литература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193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5"/>
            <a:ext cx="6701027" cy="73832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Введение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424936" cy="496855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</a:rPr>
              <a:t>Бурное развитие компьютерных технологий в последние годы накладывают определенный отпечаток на развитие личности современного ребенка. Мощный поток новой информации, применение компьютерных технологий, а именно распространение компьютерных игр оказывает большое влияние на воспитательное пространство современных детей и подростков. Создание воспитательного пространства - это необходимое условие становления личности ребенка не только в стенах образовательного учреждения, но и за его пределами. Сегодня существенно изменяется структура досуга детей и подростков. Существенную роль в воспитательном процессе занимает компьютер. Он сочетает в себе возможности телевизора, DVD приставки, музыкального центра, книги. Человек же – существо мыслящее. Информация для него имеет гораздо большее значение, чем для любых других живых существ. Компьютер является мощным инструментом обработки и хранения информации, кроме того, благодаря компьютеру стали доступными различные виды информации. Такие особенности компьютера порождают к зависимости.</a:t>
            </a:r>
            <a:endParaRPr lang="ru-RU" sz="20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572528" y="6429396"/>
            <a:ext cx="357190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Что такое компьютерная зависимость?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107504" y="1700808"/>
            <a:ext cx="5178876" cy="489654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effectLst/>
              </a:rPr>
              <a:t>Компьютерная зависимость </a:t>
            </a:r>
            <a:r>
              <a:rPr lang="ru-RU" sz="2000" dirty="0">
                <a:effectLst/>
              </a:rPr>
              <a:t>- патологическое пристрастие человека к работе или проведению времени за компьютером</a:t>
            </a:r>
            <a:r>
              <a:rPr lang="ru-RU" sz="2000" dirty="0" smtClean="0">
                <a:effectLst/>
              </a:rPr>
              <a:t>.</a:t>
            </a:r>
          </a:p>
          <a:p>
            <a:pPr algn="just"/>
            <a:r>
              <a:rPr lang="ru-RU" sz="2000" dirty="0">
                <a:effectLst/>
              </a:rPr>
              <a:t>Компьютерная зависимость является серьезной проблемой социально-экономического характера, затрагивающая все большее и большее количество людей. По разным оценкам, различными видами компьютерной зависимости страдают до 10% всех пользователей персональных компьютеров и сети Интернет во всем мире.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6997"/>
            <a:ext cx="3536111" cy="425520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rId3" action="ppaction://hlinksldjump" highlightClick="1"/>
          </p:cNvPr>
          <p:cNvSpPr/>
          <p:nvPr/>
        </p:nvSpPr>
        <p:spPr>
          <a:xfrm>
            <a:off x="8429652" y="62371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8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712968" cy="105887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/>
              </a:rPr>
              <a:t>Как формируется зависимость?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352928" cy="4896544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effectLst/>
              </a:rPr>
              <a:t>У компьютерной зависимости те же корни, что и у </a:t>
            </a:r>
            <a:r>
              <a:rPr lang="ru-RU" sz="2000" dirty="0" err="1">
                <a:effectLst/>
              </a:rPr>
              <a:t>игромании</a:t>
            </a:r>
            <a:r>
              <a:rPr lang="ru-RU" sz="2000" dirty="0">
                <a:effectLst/>
              </a:rPr>
              <a:t> (</a:t>
            </a:r>
            <a:r>
              <a:rPr lang="ru-RU" sz="2000" dirty="0" err="1">
                <a:effectLst/>
              </a:rPr>
              <a:t>лудомании</a:t>
            </a:r>
            <a:r>
              <a:rPr lang="ru-RU" sz="2000" dirty="0">
                <a:effectLst/>
              </a:rPr>
              <a:t>). Мозг каждого человека снабжен центром удовольствия. Постоянная стимуляция этого центра у лабораторных животных приводит к тому, что они забывают обо всем на свете. Отказываясь от потребления пищи в угоду удовольствиям, лабораторные животные погибают от истощения. Компьютерная болезнь – это недуг, который формируется постепенно. Если </a:t>
            </a:r>
            <a:r>
              <a:rPr lang="ru-RU" sz="2000" dirty="0" err="1">
                <a:effectLst/>
              </a:rPr>
              <a:t>виртуальщика</a:t>
            </a:r>
            <a:r>
              <a:rPr lang="ru-RU" sz="2000" dirty="0">
                <a:effectLst/>
              </a:rPr>
              <a:t> оттащить от компьютера на 2 часа и более он, подобно алкоголику, страдающему от похмелья, испытывает абстинентный синдром.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61">
            <a:off x="4425284" y="3750558"/>
            <a:ext cx="4257499" cy="30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/>
              </a:rPr>
              <a:t>Основные типы компьютерной зависимости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611560" y="3356992"/>
            <a:ext cx="3882446" cy="271521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6012160" y="1844824"/>
            <a:ext cx="2674640" cy="441175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429301" y="4941129"/>
            <a:ext cx="2633088" cy="190429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179512" y="1844824"/>
            <a:ext cx="8208912" cy="1398307"/>
          </a:xfrm>
        </p:spPr>
        <p:txBody>
          <a:bodyPr/>
          <a:lstStyle/>
          <a:p>
            <a:pPr lvl="0"/>
            <a:r>
              <a:rPr lang="ru-RU" b="1" dirty="0"/>
              <a:t>Зависимость от Интернета (</a:t>
            </a:r>
            <a:r>
              <a:rPr lang="ru-RU" b="1" dirty="0" err="1"/>
              <a:t>сетеголизм</a:t>
            </a:r>
            <a:r>
              <a:rPr lang="ru-RU" b="1" dirty="0"/>
              <a:t>)</a:t>
            </a:r>
            <a:endParaRPr lang="ru-RU" dirty="0"/>
          </a:p>
          <a:p>
            <a:pPr lvl="0"/>
            <a:r>
              <a:rPr lang="ru-RU" b="1" dirty="0"/>
              <a:t>Зависимость от компьютерных игр (</a:t>
            </a:r>
            <a:r>
              <a:rPr lang="ru-RU" b="1" dirty="0" err="1"/>
              <a:t>кибераддикция</a:t>
            </a:r>
            <a:r>
              <a:rPr lang="ru-RU" b="1" dirty="0"/>
              <a:t>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" y="3251724"/>
            <a:ext cx="6150946" cy="35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9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29600" cy="2016224"/>
          </a:xfrm>
        </p:spPr>
        <p:txBody>
          <a:bodyPr>
            <a:noAutofit/>
          </a:bodyPr>
          <a:lstStyle/>
          <a:p>
            <a:r>
              <a:rPr lang="ru-RU" sz="4400" dirty="0" err="1" smtClean="0">
                <a:solidFill>
                  <a:srgbClr val="C00000"/>
                </a:solidFill>
                <a:effectLst/>
              </a:rPr>
              <a:t>Сетеголизм</a:t>
            </a:r>
            <a:r>
              <a:rPr lang="ru-RU" sz="44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4400" dirty="0" smtClean="0">
                <a:solidFill>
                  <a:srgbClr val="C00000"/>
                </a:solidFill>
                <a:effectLst/>
              </a:rPr>
            </a:b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568952" cy="4608512"/>
          </a:xfrm>
        </p:spPr>
        <p:txBody>
          <a:bodyPr>
            <a:normAutofit/>
          </a:bodyPr>
          <a:lstStyle/>
          <a:p>
            <a:pPr algn="just"/>
            <a:r>
              <a:rPr lang="ru-RU" sz="2200" dirty="0" err="1" smtClean="0">
                <a:effectLst/>
              </a:rPr>
              <a:t>Сетеголиками</a:t>
            </a:r>
            <a:r>
              <a:rPr lang="ru-RU" sz="2200" dirty="0" smtClean="0">
                <a:effectLst/>
              </a:rPr>
              <a:t> </a:t>
            </a:r>
            <a:r>
              <a:rPr lang="ru-RU" sz="2200" dirty="0">
                <a:effectLst/>
              </a:rPr>
              <a:t>(зависимость от Интернета) проявляются бесконечным пребыванием человека в сети. Иногда они находятся в виртуальном мире по 12-14 часов в сутки, заводя виртуальные знакомства, скачивая музыку, общаясь в чатах. Это неряшливые, неуравновешенные люди, которые наплевательски к близким.</a:t>
            </a:r>
          </a:p>
          <a:p>
            <a:pPr algn="l"/>
            <a:endParaRPr lang="ru-RU" sz="2000" b="1" dirty="0" smtClean="0">
              <a:effectLst/>
            </a:endParaRPr>
          </a:p>
          <a:p>
            <a:pPr algn="l"/>
            <a:endParaRPr lang="ru-RU" sz="2000" b="1" dirty="0" smtClean="0">
              <a:effectLst/>
            </a:endParaRPr>
          </a:p>
          <a:p>
            <a:pPr algn="l"/>
            <a:r>
              <a:rPr lang="ru-RU" sz="2200" b="1" dirty="0" smtClean="0">
                <a:effectLst/>
              </a:rPr>
              <a:t>Есть </a:t>
            </a:r>
            <a:r>
              <a:rPr lang="ru-RU" sz="2200" b="1" dirty="0">
                <a:effectLst/>
              </a:rPr>
              <a:t>некоторые признаки </a:t>
            </a:r>
            <a:r>
              <a:rPr lang="ru-RU" sz="2200" b="1" dirty="0" err="1">
                <a:effectLst/>
              </a:rPr>
              <a:t>сетеголика</a:t>
            </a:r>
            <a:r>
              <a:rPr lang="ru-RU" sz="2200" b="1" dirty="0">
                <a:effectLst/>
              </a:rPr>
              <a:t>:</a:t>
            </a:r>
            <a:endParaRPr lang="ru-RU" sz="2200" dirty="0">
              <a:effectLst/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effectLst/>
              </a:rPr>
              <a:t>навязчивое стремление постоянно проверять электронную почту;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effectLst/>
              </a:rPr>
              <a:t>предвкушение следующего сеанса он-</a:t>
            </a:r>
            <a:r>
              <a:rPr lang="ru-RU" sz="2000" dirty="0" err="1">
                <a:effectLst/>
              </a:rPr>
              <a:t>лайн</a:t>
            </a:r>
            <a:r>
              <a:rPr lang="ru-RU" sz="2000" dirty="0">
                <a:effectLst/>
              </a:rPr>
              <a:t>;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effectLst/>
              </a:rPr>
              <a:t>увеличение времени, проводимого он-</a:t>
            </a:r>
            <a:r>
              <a:rPr lang="ru-RU" sz="2000" dirty="0" err="1">
                <a:effectLst/>
              </a:rPr>
              <a:t>лайн</a:t>
            </a:r>
            <a:r>
              <a:rPr lang="ru-RU" sz="2000" dirty="0">
                <a:effectLst/>
              </a:rPr>
              <a:t>;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effectLst/>
              </a:rPr>
              <a:t>увеличение количества денег, расходуемых он-</a:t>
            </a:r>
            <a:r>
              <a:rPr lang="ru-RU" sz="2000" dirty="0" err="1">
                <a:effectLst/>
              </a:rPr>
              <a:t>лайн</a:t>
            </a:r>
            <a:r>
              <a:rPr lang="ru-RU" sz="2000" dirty="0">
                <a:effectLst/>
              </a:rPr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9887" y="548680"/>
            <a:ext cx="8229600" cy="122741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КИБЕРАДДИКЦИЯ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85720" y="2285992"/>
            <a:ext cx="4071966" cy="383192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6804248" y="5805264"/>
            <a:ext cx="2076682" cy="82495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499991" y="1484784"/>
            <a:ext cx="4536505" cy="511256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Кибераддикция</a:t>
            </a:r>
            <a:r>
              <a:rPr lang="ru-RU" dirty="0"/>
              <a:t> (зависимость от компьютерных игр) подразделяется на группы в зависимости от характера той или иной игры: </a:t>
            </a:r>
            <a:br>
              <a:rPr lang="ru-RU" dirty="0"/>
            </a:br>
            <a:r>
              <a:rPr lang="ru-RU" dirty="0"/>
              <a:t>I. Ролевые компьютерные игры (максимальный уход от реальности). </a:t>
            </a:r>
            <a:br>
              <a:rPr lang="ru-RU" dirty="0"/>
            </a:br>
            <a:r>
              <a:rPr lang="ru-RU" dirty="0"/>
              <a:t>II. </a:t>
            </a:r>
            <a:r>
              <a:rPr lang="ru-RU" dirty="0" err="1"/>
              <a:t>Неролевые</a:t>
            </a:r>
            <a:r>
              <a:rPr lang="ru-RU" dirty="0"/>
              <a:t> компьютерные игры (стремление к достижению цели – пройти игру, азарт от достижения цели, набора очков).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4887756" cy="365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532063" cy="16675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/>
              </a:rPr>
              <a:t>Психологи выделяют следующие симптомы психологической зависимости от компьютера:</a:t>
            </a:r>
            <a:r>
              <a:rPr lang="ru-RU" sz="2800" b="1" dirty="0">
                <a:effectLst/>
              </a:rPr>
              <a:t> 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177562" cy="4080516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 fontAlgn="base">
              <a:buFont typeface="Wingdings" pitchFamily="2" charset="2"/>
              <a:buChar char="q"/>
            </a:pPr>
            <a:r>
              <a:rPr lang="ru-RU" sz="7200" dirty="0">
                <a:effectLst/>
              </a:rPr>
              <a:t>хорошее самочувствие или эйфория за компьютером; </a:t>
            </a:r>
          </a:p>
          <a:p>
            <a:pPr marL="342900" lvl="0" indent="-342900" algn="just" fontAlgn="base">
              <a:buFont typeface="Wingdings" pitchFamily="2" charset="2"/>
              <a:buChar char="q"/>
            </a:pPr>
            <a:r>
              <a:rPr lang="ru-RU" sz="7200" dirty="0">
                <a:effectLst/>
              </a:rPr>
              <a:t>нежелание отвлечься от работы или игры за компьютером; </a:t>
            </a:r>
          </a:p>
          <a:p>
            <a:pPr marL="342900" lvl="0" indent="-342900" algn="just" fontAlgn="base">
              <a:buFont typeface="Wingdings" pitchFamily="2" charset="2"/>
              <a:buChar char="q"/>
            </a:pPr>
            <a:r>
              <a:rPr lang="ru-RU" sz="7200" dirty="0">
                <a:effectLst/>
              </a:rPr>
              <a:t>раздражение при вынужденном отвлечении; </a:t>
            </a:r>
          </a:p>
          <a:p>
            <a:pPr marL="342900" lvl="0" indent="-342900" algn="just" fontAlgn="base">
              <a:buFont typeface="Wingdings" pitchFamily="2" charset="2"/>
              <a:buChar char="q"/>
            </a:pPr>
            <a:r>
              <a:rPr lang="ru-RU" sz="7200" dirty="0">
                <a:effectLst/>
              </a:rPr>
              <a:t>неспособность спланировать окончание сеанса работы или игры с компьютером; </a:t>
            </a:r>
          </a:p>
          <a:p>
            <a:pPr marL="342900" lvl="0" indent="-342900" algn="just" fontAlgn="base">
              <a:buFont typeface="Wingdings" pitchFamily="2" charset="2"/>
              <a:buChar char="q"/>
            </a:pPr>
            <a:r>
              <a:rPr lang="ru-RU" sz="7200" dirty="0">
                <a:effectLst/>
              </a:rPr>
              <a:t>расходование больших денег на обеспечение постоянного обновления программного обеспечения (в </a:t>
            </a:r>
            <a:r>
              <a:rPr lang="ru-RU" sz="7200" dirty="0" err="1">
                <a:effectLst/>
              </a:rPr>
              <a:t>т.ч</a:t>
            </a:r>
            <a:r>
              <a:rPr lang="ru-RU" sz="7200" dirty="0">
                <a:effectLst/>
              </a:rPr>
              <a:t>. игр) и апгрейд компьютера; </a:t>
            </a:r>
          </a:p>
          <a:p>
            <a:pPr marL="342900" lvl="0" indent="-342900" algn="just" fontAlgn="base">
              <a:buFont typeface="Wingdings" pitchFamily="2" charset="2"/>
              <a:buChar char="q"/>
            </a:pPr>
            <a:r>
              <a:rPr lang="ru-RU" sz="7200" dirty="0">
                <a:effectLst/>
              </a:rPr>
              <a:t>забывание о домашних делах, служебных обязанностях, учебе, встречах и договоренностях в ходе работы или игры на компьютере; </a:t>
            </a:r>
          </a:p>
          <a:p>
            <a:pPr marL="342900" lvl="0" indent="-342900" algn="just" fontAlgn="base">
              <a:buFont typeface="Wingdings" pitchFamily="2" charset="2"/>
              <a:buChar char="q"/>
            </a:pPr>
            <a:r>
              <a:rPr lang="ru-RU" sz="7200" dirty="0">
                <a:effectLst/>
              </a:rPr>
              <a:t>пренебрежение собственным здоровьем, гигиеной и сном в пользу проведения большего количества времени за компьютером; </a:t>
            </a:r>
          </a:p>
          <a:p>
            <a:pPr marL="342900" lvl="0" indent="-342900" algn="just" fontAlgn="base">
              <a:buFont typeface="Wingdings" pitchFamily="2" charset="2"/>
              <a:buChar char="q"/>
            </a:pPr>
            <a:r>
              <a:rPr lang="ru-RU" sz="7200" dirty="0">
                <a:effectLst/>
              </a:rPr>
              <a:t>человек предпочитает есть перед монитором; </a:t>
            </a:r>
          </a:p>
          <a:p>
            <a:pPr marL="342900" lvl="0" indent="-342900" algn="just" fontAlgn="base">
              <a:buFont typeface="Wingdings" pitchFamily="2" charset="2"/>
              <a:buChar char="q"/>
            </a:pPr>
            <a:r>
              <a:rPr lang="ru-RU" sz="7200" dirty="0">
                <a:effectLst/>
              </a:rPr>
              <a:t>обсуждение компьютерной тематики со всеми мало-мальски сведущими в этой области людьми.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4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195</TotalTime>
  <Words>1046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  Презентация на тему : Что такое компьютерная зависимость. Каковы ее основные признаки </vt:lpstr>
      <vt:lpstr>Содержание</vt:lpstr>
      <vt:lpstr>Введение</vt:lpstr>
      <vt:lpstr>Что такое компьютерная зависимость?</vt:lpstr>
      <vt:lpstr>Как формируется зависимость? </vt:lpstr>
      <vt:lpstr>Основные типы компьютерной зависимости </vt:lpstr>
      <vt:lpstr>Сетеголизм </vt:lpstr>
      <vt:lpstr>КИБЕРАДДИКЦИЯ </vt:lpstr>
      <vt:lpstr>Психологи выделяют следующие симптомы психологической зависимости от компьютера:  </vt:lpstr>
      <vt:lpstr>Физические отклонения у больного, страдающего компьютерной зависимостью: </vt:lpstr>
      <vt:lpstr>Диагностика компьютерной зависимости </vt:lpstr>
      <vt:lpstr>Лечение компьютерной зависимости </vt:lpstr>
      <vt:lpstr>Советы по предотвращению развития компьютерной зависимости у детей и подростков </vt:lpstr>
      <vt:lpstr>Заключение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16</cp:revision>
  <dcterms:created xsi:type="dcterms:W3CDTF">2015-10-01T10:59:27Z</dcterms:created>
  <dcterms:modified xsi:type="dcterms:W3CDTF">2015-10-12T11:35:29Z</dcterms:modified>
</cp:coreProperties>
</file>