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  <p:sldMasterId id="2147483835" r:id="rId2"/>
    <p:sldMasterId id="2147483847" r:id="rId3"/>
    <p:sldMasterId id="2147483859" r:id="rId4"/>
    <p:sldMasterId id="2147483871" r:id="rId5"/>
  </p:sldMasterIdLst>
  <p:notesMasterIdLst>
    <p:notesMasterId r:id="rId28"/>
  </p:notesMasterIdLst>
  <p:handoutMasterIdLst>
    <p:handoutMasterId r:id="rId29"/>
  </p:handoutMasterIdLst>
  <p:sldIdLst>
    <p:sldId id="346" r:id="rId6"/>
    <p:sldId id="473" r:id="rId7"/>
    <p:sldId id="480" r:id="rId8"/>
    <p:sldId id="474" r:id="rId9"/>
    <p:sldId id="462" r:id="rId10"/>
    <p:sldId id="465" r:id="rId11"/>
    <p:sldId id="466" r:id="rId12"/>
    <p:sldId id="424" r:id="rId13"/>
    <p:sldId id="470" r:id="rId14"/>
    <p:sldId id="471" r:id="rId15"/>
    <p:sldId id="469" r:id="rId16"/>
    <p:sldId id="459" r:id="rId17"/>
    <p:sldId id="460" r:id="rId18"/>
    <p:sldId id="461" r:id="rId19"/>
    <p:sldId id="472" r:id="rId20"/>
    <p:sldId id="479" r:id="rId21"/>
    <p:sldId id="477" r:id="rId22"/>
    <p:sldId id="478" r:id="rId23"/>
    <p:sldId id="481" r:id="rId24"/>
    <p:sldId id="482" r:id="rId25"/>
    <p:sldId id="447" r:id="rId26"/>
    <p:sldId id="4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0000"/>
    <a:srgbClr val="B02B30"/>
    <a:srgbClr val="FFFFCC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6" autoAdjust="0"/>
    <p:restoredTop sz="94660"/>
  </p:normalViewPr>
  <p:slideViewPr>
    <p:cSldViewPr>
      <p:cViewPr varScale="1">
        <p:scale>
          <a:sx n="61" d="100"/>
          <a:sy n="61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3C6AC-2EEE-44DE-B922-6C2EB35D086F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B4246-4EA5-48D8-BC28-E722AC77F5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D50B2-3880-4E6C-83A5-9EE39828DD1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2689-D77B-4BEB-9FE4-72F7EF7616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4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Титульный</a:t>
            </a:r>
            <a:r>
              <a:rPr lang="ru-RU" baseline="0" dirty="0" smtClean="0"/>
              <a:t> слайд конференции – заполняется ведущим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C2689-D77B-4BEB-9FE4-72F7EF7616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8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8F15FC-21D3-4B04-B54D-6ECFB1DD1E3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7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59848B-6A9D-45E9-A3EA-150FBF9A02C8}" type="slidenum">
              <a:rPr lang="ru-RU" alt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6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E372-919F-4377-950D-F89929380170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3875-B6D1-4E0B-AC47-00640DEBB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17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1187-BD4E-4301-97C0-C6EF5B92478C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4E84-AA26-4523-B731-9DAE22148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8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326C-0539-433D-B0DB-4D8344721647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F984-2D18-4522-A795-377B016DD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4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8202-72F1-49F2-9DCA-4E2A9D980439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4436-3DEC-47EC-A303-DA2C2ACE3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9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7E3D-9271-4BFC-8CB8-295651EDD1C4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C78E-3CCC-4FA5-BEFE-822BD48AC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A499-1075-4D7E-9AF6-47ECCB272E65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8CB9-D2BA-4811-A7C1-A63D6DE86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5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8543-D72A-4B1A-A6ED-F57DA854C2B0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DEF9-B161-4D6C-B60F-6B7FB8A7E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5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3140-48CF-4CF3-BFEB-EBBBE1085DD9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71BC-42C0-4456-94DE-59EAAAB3B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0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29F3-BD7C-42BB-8F7E-C0F7B4A1071A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008D-9821-4637-9FED-C9769BA30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21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9D25-D07D-4364-AE91-0A6FAAE965B5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4729-11DD-4E36-B38B-5A14DBF8C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0A7F-2074-4449-A677-29156B9B6D3C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8899-310B-497A-A447-1013F0F2C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6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91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36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19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28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10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35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9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93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57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7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8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8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3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7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3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5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6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6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5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3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6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0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2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0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4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7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15.03.2010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(c) ННОУ ЦДО "Эйдос", 2010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15.03.2010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AE2C4A-4965-4CE8-BFFF-28EC4CCDD96A}" type="datetimeFigureOut">
              <a:rPr lang="ru-RU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DB4F776-E872-4922-A1C5-20903C281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1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2019-5763-4D78-BB9F-789076BD58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8B1D-714A-4348-954F-EC4555EA64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9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2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B2789B-7C20-44EC-9BD2-88CCE86DD31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17.10.2018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1FDEE7-3EAF-417E-A500-F72434D960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5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youtube.com/watch?v=uhYE0RmUiX0" TargetMode="External"/><Relationship Id="rId5" Type="http://schemas.openxmlformats.org/officeDocument/2006/relationships/hyperlink" Target="http://www.youtube.com/watch?v=G60F6_3yF4w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utorskoy.ru/science/concepts/terms/heuristic_training.htm" TargetMode="External"/><Relationship Id="rId2" Type="http://schemas.openxmlformats.org/officeDocument/2006/relationships/hyperlink" Target="http://www.khutorskoy.ru/science/concepts/theories/didactic_heuristic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ydBXTe0rNw&amp;feature=related-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youtube.com/watch?v=VGV25M2kpfM&amp;feature=fvsr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g-BqVCJJFo&amp;feature=fvst" TargetMode="External"/><Relationship Id="rId5" Type="http://schemas.openxmlformats.org/officeDocument/2006/relationships/hyperlink" Target="http://www.youtube.com/watch?v=G60F6_3yF4w-" TargetMode="External"/><Relationship Id="rId4" Type="http://schemas.openxmlformats.org/officeDocument/2006/relationships/hyperlink" Target="http://www.youtube.com/watch?v=dASfUamDirI&amp;feature=relat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648" y="1844824"/>
            <a:ext cx="9144000" cy="2308324"/>
          </a:xfrm>
          <a:prstGeom prst="rect">
            <a:avLst/>
          </a:prstGeom>
          <a:solidFill>
            <a:schemeClr val="bg2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4800" dirty="0" smtClean="0"/>
              <a:t>«</a:t>
            </a:r>
            <a:r>
              <a:rPr lang="ru-RU" sz="4800" dirty="0"/>
              <a:t>«Смысловое чтение и продуктивная деятельность </a:t>
            </a:r>
            <a:endParaRPr lang="ru-RU" sz="4800" dirty="0" smtClean="0"/>
          </a:p>
          <a:p>
            <a:pPr algn="ctr"/>
            <a:r>
              <a:rPr lang="ru-RU" sz="4800" dirty="0" smtClean="0"/>
              <a:t>на </a:t>
            </a:r>
            <a:r>
              <a:rPr lang="ru-RU" sz="4800" dirty="0"/>
              <a:t>уроке»</a:t>
            </a:r>
            <a:endParaRPr lang="ru-RU" sz="4800" b="1" dirty="0" smtClean="0">
              <a:solidFill>
                <a:schemeClr val="tx1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4276" y="5996997"/>
            <a:ext cx="1929311" cy="64633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B02B30"/>
                </a:solidFill>
              </a:rPr>
              <a:t>18 октября 2018г.</a:t>
            </a:r>
          </a:p>
          <a:p>
            <a:pPr algn="ctr"/>
            <a:r>
              <a:rPr lang="ru-RU" b="1" dirty="0" err="1" smtClean="0">
                <a:solidFill>
                  <a:srgbClr val="B02B30"/>
                </a:solidFill>
              </a:rPr>
              <a:t>Г.о</a:t>
            </a:r>
            <a:r>
              <a:rPr lang="ru-RU" b="1" dirty="0" smtClean="0">
                <a:solidFill>
                  <a:srgbClr val="B02B30"/>
                </a:solidFill>
              </a:rPr>
              <a:t>. Балашиха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60" y="4581127"/>
            <a:ext cx="8938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Сидорова Ирина Валерьевна, заместитель директора по УВР и МР МБОУ «Гимназия № 9»</a:t>
            </a:r>
            <a:endParaRPr lang="ru-RU" sz="2800" dirty="0">
              <a:solidFill>
                <a:srgbClr val="0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626" y="2875400"/>
            <a:ext cx="2937470" cy="1893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946893"/>
            <a:ext cx="2157536" cy="215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808" y="1916832"/>
            <a:ext cx="3537657" cy="236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6904856" cy="34747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Проверьте усвоенное </a:t>
            </a:r>
          </a:p>
          <a:p>
            <a:pPr marL="4572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Перейдите по ссылкам, в которых вы увидите спор разных людей. Проанализировав каждый случай, попытайтесь выявить уловки, применяемые каждым оппонентом и наоборот, с помощью каких уловок спор можно бы было избежать.</a:t>
            </a:r>
          </a:p>
          <a:p>
            <a:pPr marL="4572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88620" indent="-342900">
              <a:buFont typeface="+mj-lt"/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www.youtube.com/watch?v=G60F6_3yF4w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88620" indent="-342900">
              <a:buFont typeface="+mj-lt"/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6"/>
              </a:rPr>
              <a:t>www.youtube.com/watch?v=uhYE0RmUiX0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114" y="4632013"/>
            <a:ext cx="3479026" cy="2073354"/>
          </a:xfrm>
          <a:prstGeom prst="roundRect">
            <a:avLst>
              <a:gd name="adj" fmla="val 69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20"/>
          <a:stretch/>
        </p:blipFill>
        <p:spPr>
          <a:xfrm>
            <a:off x="7193220" y="260648"/>
            <a:ext cx="1905000" cy="1495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589118"/>
            <a:ext cx="3078040" cy="217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80" y="5150746"/>
            <a:ext cx="1439968" cy="143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79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1560" y="116266"/>
            <a:ext cx="8280920" cy="66645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ыыыы\Downloads\Упрям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69" y="1934015"/>
            <a:ext cx="1938240" cy="14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ыыыы\Downloads\У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10" y="1268759"/>
            <a:ext cx="2064196" cy="179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ыыыы\Downloads\Трудолюб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80" y="5125951"/>
            <a:ext cx="1849145" cy="14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ыыыы\Downloads\Независимос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73" y="489565"/>
            <a:ext cx="2573562" cy="212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ыыыы\Downloads\Доброт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56" y="3869435"/>
            <a:ext cx="1756065" cy="11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ыыыы\Downloads\Прямот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73" y="2612920"/>
            <a:ext cx="2573561" cy="25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ыыыы\Downloads\Материализм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67" y="3734368"/>
            <a:ext cx="1613272" cy="16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верх 2"/>
          <p:cNvSpPr/>
          <p:nvPr/>
        </p:nvSpPr>
        <p:spPr>
          <a:xfrm rot="19390293">
            <a:off x="3032314" y="5550454"/>
            <a:ext cx="936104" cy="103677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875311">
            <a:off x="6172950" y="5207758"/>
            <a:ext cx="936104" cy="103677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7965129">
            <a:off x="1578375" y="3006062"/>
            <a:ext cx="936104" cy="88497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32056" y="1551242"/>
            <a:ext cx="1452312" cy="374996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641002" y="1772816"/>
            <a:ext cx="1243366" cy="35283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572115" y="11626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?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2656"/>
            <a:ext cx="504056" cy="6079489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Творческое задание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4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altLang="ru-RU" sz="2800" b="1" smtClean="0">
                <a:solidFill>
                  <a:srgbClr val="0070C0"/>
                </a:solidFill>
                <a:latin typeface="Bookman Old Style" pitchFamily="18" charset="0"/>
              </a:rPr>
              <a:t>«Я – творец!»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14313"/>
            <a:ext cx="2890837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828800"/>
            <a:ext cx="345598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925762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28800"/>
            <a:ext cx="3640138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08488"/>
            <a:ext cx="3494087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122738"/>
            <a:ext cx="396240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altLang="ru-RU" sz="2800" b="1" smtClean="0">
                <a:solidFill>
                  <a:srgbClr val="0070C0"/>
                </a:solidFill>
                <a:latin typeface="Bookman Old Style" pitchFamily="18" charset="0"/>
              </a:rPr>
              <a:t>«Я – творец!»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616200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209550"/>
            <a:ext cx="27447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173163"/>
            <a:ext cx="3484562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555875"/>
            <a:ext cx="3695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513138"/>
            <a:ext cx="22764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465638"/>
            <a:ext cx="2143125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664075"/>
            <a:ext cx="34051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133600"/>
            <a:ext cx="1216025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550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altLang="ru-RU" sz="2800" b="1" smtClean="0">
                <a:solidFill>
                  <a:srgbClr val="0070C0"/>
                </a:solidFill>
                <a:latin typeface="Bookman Old Style" pitchFamily="18" charset="0"/>
              </a:rPr>
              <a:t>«Я – учитель!»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7" y="548680"/>
            <a:ext cx="2924175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732088"/>
            <a:ext cx="45529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68" y="1122193"/>
            <a:ext cx="1665287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9" y="4327525"/>
            <a:ext cx="2665412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58" y="4437666"/>
            <a:ext cx="2160588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81" y="1988840"/>
            <a:ext cx="3059112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339"/>
            <a:ext cx="2842419" cy="213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7187"/>
            <a:ext cx="3382963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19256" cy="65532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Смысловое чтение </a:t>
            </a:r>
            <a:r>
              <a:rPr lang="ru-RU" dirty="0"/>
              <a:t>– это такое качество чтения, при котором достигается понимание информационной, смысловой и идейной сторон произведения.</a:t>
            </a:r>
          </a:p>
          <a:p>
            <a:r>
              <a:rPr lang="ru-RU" b="1" dirty="0"/>
              <a:t>Цель смыслового чтения</a:t>
            </a:r>
            <a:r>
              <a:rPr lang="ru-RU" dirty="0"/>
              <a:t> - максимально точно и полно понять содержание текста, уловить все детали и практически осмыслить извлеченную информацию.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процессе обучения смысловому чтению у </a:t>
            </a:r>
            <a:r>
              <a:rPr lang="ru-RU" b="1" dirty="0" smtClean="0"/>
              <a:t>школьников </a:t>
            </a:r>
            <a:r>
              <a:rPr lang="ru-RU" b="1" dirty="0"/>
              <a:t>формируются умения:</a:t>
            </a:r>
            <a:endParaRPr lang="ru-RU" dirty="0"/>
          </a:p>
          <a:p>
            <a:r>
              <a:rPr lang="ru-RU" dirty="0"/>
              <a:t>понимать текст;</a:t>
            </a:r>
          </a:p>
          <a:p>
            <a:r>
              <a:rPr lang="ru-RU" dirty="0"/>
              <a:t>анализировать;</a:t>
            </a:r>
          </a:p>
          <a:p>
            <a:r>
              <a:rPr lang="ru-RU" dirty="0"/>
              <a:t>сравнивать;</a:t>
            </a:r>
          </a:p>
          <a:p>
            <a:r>
              <a:rPr lang="ru-RU" dirty="0"/>
              <a:t>видоизменять;</a:t>
            </a:r>
          </a:p>
          <a:p>
            <a:r>
              <a:rPr lang="ru-RU" dirty="0"/>
              <a:t>генерировать (создавать тексты под свои цели и задачи).</a:t>
            </a:r>
          </a:p>
          <a:p>
            <a:r>
              <a:rPr lang="ru-RU" b="1" dirty="0"/>
              <a:t>Виды смыслового чтения.</a:t>
            </a:r>
          </a:p>
          <a:p>
            <a:r>
              <a:rPr lang="ru-RU" dirty="0"/>
              <a:t>Выделяют следующие виды чтения:</a:t>
            </a:r>
          </a:p>
          <a:p>
            <a:r>
              <a:rPr lang="ru-RU" dirty="0"/>
              <a:t>просмотровое;</a:t>
            </a:r>
          </a:p>
          <a:p>
            <a:r>
              <a:rPr lang="ru-RU" dirty="0"/>
              <a:t>ознакомительное;</a:t>
            </a:r>
          </a:p>
          <a:p>
            <a:r>
              <a:rPr lang="ru-RU" dirty="0"/>
              <a:t>изучающее;</a:t>
            </a:r>
          </a:p>
          <a:p>
            <a:r>
              <a:rPr lang="ru-RU" dirty="0"/>
              <a:t>рефлексивное.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686" y="116632"/>
            <a:ext cx="7239000" cy="81034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/>
                </a:solidFill>
              </a:rPr>
              <a:t>Как превратить смысловое чтение в продуктивное?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686" y="926976"/>
            <a:ext cx="8044802" cy="56262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dirty="0"/>
              <a:t>Сформулировать задание, в результате выполнения которого получится продукт (суждения, гипотезы, тексты, рисунки, поделки и т.п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/>
              <a:t>Организовать работу с применением стратегий и приёмов </a:t>
            </a:r>
            <a:r>
              <a:rPr lang="ru-RU" dirty="0" smtClean="0"/>
              <a:t>РКМЧП, способствующих внимательному чтению и пониманию прочитанного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Организовать презентацию полученных продуктов и сопоставление их с культурно-историческими аналогами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193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</a:rPr>
              <a:t>Зигзаг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Целью данного приема является изучение и систематизация большого по </a:t>
            </a:r>
            <a:r>
              <a:rPr lang="ru-RU" sz="2600" dirty="0"/>
              <a:t>объему материала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Для этого предстоит </a:t>
            </a:r>
            <a:r>
              <a:rPr lang="ru-RU" sz="2600" b="1" dirty="0"/>
              <a:t>сначала разбить текст на смысловые отрывки</a:t>
            </a:r>
            <a:r>
              <a:rPr lang="ru-RU" sz="2600" dirty="0"/>
              <a:t> для </a:t>
            </a:r>
            <a:r>
              <a:rPr lang="ru-RU" sz="2600" dirty="0" err="1"/>
              <a:t>взаимообучения</a:t>
            </a:r>
            <a:r>
              <a:rPr lang="ru-RU" sz="2600" dirty="0"/>
              <a:t>. Количество отрывков должно совпадать с количеством членов групп. Например, если текст разбит на 5 смысловых отрывков, то в группах (назовем их условно рабочими) - 5 человек.</a:t>
            </a:r>
          </a:p>
          <a:p>
            <a:r>
              <a:rPr lang="ru-RU" sz="2600" dirty="0"/>
              <a:t>    1.В данной стратегии может не быть фазы вызова как таковой, так как само задание - организация работы с текстом большого объема - само по себе служит вызовом.</a:t>
            </a:r>
          </a:p>
          <a:p>
            <a:r>
              <a:rPr lang="ru-RU" sz="2600" dirty="0"/>
              <a:t>    2.Смысловая стадия. Класс делится на группы. Группе выдаются тексты различного содержания. Каждый учащийся работает со своим текстом: выделяя главное, либо составляет опорный конспект, либо использует одну из графических форм (например "кластер"). По окончании работы учащиеся переходят в другие группы - группы экспертов.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135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3.Стадия размышления: работа в группе "экспертов".  Новые группы составляются так, чтобы в каждой оказались «специалисты» по одной теме. В процессе обмена </a:t>
            </a:r>
            <a:r>
              <a:rPr lang="ru-RU" dirty="0" smtClean="0"/>
              <a:t>результатами работы </a:t>
            </a:r>
            <a:r>
              <a:rPr lang="ru-RU" dirty="0"/>
              <a:t>составляется общая презентационная схема рассказа по теме. </a:t>
            </a:r>
            <a:endParaRPr lang="ru-RU" dirty="0" smtClean="0"/>
          </a:p>
          <a:p>
            <a:r>
              <a:rPr lang="ru-RU" dirty="0" smtClean="0"/>
              <a:t>4.  </a:t>
            </a:r>
            <a:r>
              <a:rPr lang="ru-RU" dirty="0"/>
              <a:t> Следующим этапом станет презентация сведений по отдельным темам, которую проводит один из экспертов, другие вносят дополнения, отвечают на вопросы. Таким образом, идет "второе слушание" темы. </a:t>
            </a:r>
            <a:br>
              <a:rPr lang="ru-RU" dirty="0"/>
            </a:br>
            <a:r>
              <a:rPr lang="ru-RU" dirty="0"/>
              <a:t>   </a:t>
            </a:r>
            <a:endParaRPr lang="ru-RU" dirty="0" smtClean="0"/>
          </a:p>
          <a:p>
            <a:r>
              <a:rPr lang="ru-RU" dirty="0" smtClean="0"/>
              <a:t>Итогом </a:t>
            </a:r>
            <a:r>
              <a:rPr lang="ru-RU" dirty="0"/>
              <a:t>урока может стать исследовательское или творческое задание по изученной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33632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538634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Чтение текстов в группах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5446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Прочитайте текст и нарисуйте ментальную карту понимания идеи и презентации её – 15 мин.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Объединитесь в группы экспертов (п номерам текстов) и создайте общую ментальную карту по </a:t>
            </a:r>
            <a:r>
              <a:rPr lang="ru-RU" dirty="0" smtClean="0"/>
              <a:t>тексту – 10 мин.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Подготовьте спикера для презентации </a:t>
            </a:r>
            <a:r>
              <a:rPr lang="ru-RU" dirty="0" smtClean="0"/>
              <a:t>вашей карты- 5 мин.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Составьте общую ментальную карту </a:t>
            </a:r>
            <a:r>
              <a:rPr lang="ru-RU" dirty="0" smtClean="0"/>
              <a:t>«</a:t>
            </a:r>
            <a:r>
              <a:rPr lang="ru-RU" dirty="0" smtClean="0"/>
              <a:t>Читать или не читать?</a:t>
            </a:r>
            <a:r>
              <a:rPr lang="ru-RU" dirty="0" smtClean="0"/>
              <a:t>» - 5 мин. (на доске)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Сопоставьте полученную карту с </a:t>
            </a:r>
            <a:r>
              <a:rPr lang="ru-RU" dirty="0" smtClean="0"/>
              <a:t>КИА (если такие есть)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449"/>
            <a:ext cx="8496944" cy="653263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Стратегии </a:t>
            </a:r>
            <a:r>
              <a:rPr lang="ru-RU" sz="2800" dirty="0" smtClean="0">
                <a:solidFill>
                  <a:srgbClr val="C00000"/>
                </a:solidFill>
              </a:rPr>
              <a:t>и приёмы смыслового </a:t>
            </a:r>
            <a:r>
              <a:rPr lang="ru-RU" sz="2800" dirty="0" smtClean="0">
                <a:solidFill>
                  <a:srgbClr val="C00000"/>
                </a:solidFill>
              </a:rPr>
              <a:t>чтения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  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>Целеполагание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3557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ДЕРЕВО </a:t>
            </a:r>
            <a:r>
              <a:rPr lang="ru-RU" dirty="0" smtClean="0"/>
              <a:t>ПРЕДСКАЗАНИЙ</a:t>
            </a:r>
          </a:p>
          <a:p>
            <a:r>
              <a:rPr lang="ru-RU" dirty="0"/>
              <a:t>На доске рисуется силуэт дерева:</a:t>
            </a:r>
          </a:p>
          <a:p>
            <a:r>
              <a:rPr lang="ru-RU" b="1" dirty="0"/>
              <a:t>Ствол дерева</a:t>
            </a:r>
            <a:r>
              <a:rPr lang="ru-RU" dirty="0"/>
              <a:t> — это выбранная тема, ключевой вопрос темы, смоделированная или реальная ситуация, которые предполагают множественность решений.</a:t>
            </a:r>
          </a:p>
          <a:p>
            <a:r>
              <a:rPr lang="ru-RU" b="1" dirty="0"/>
              <a:t>Ветви дерева</a:t>
            </a:r>
            <a:r>
              <a:rPr lang="ru-RU" dirty="0"/>
              <a:t> — это варианты предположений, которые начинаются со слов: "Возможно,…", "Вероятно,…". Количество ветвей не ограничено.</a:t>
            </a:r>
          </a:p>
          <a:p>
            <a:r>
              <a:rPr lang="ru-RU" b="1" dirty="0"/>
              <a:t>Листья дерева</a:t>
            </a:r>
            <a:r>
              <a:rPr lang="ru-RU" dirty="0"/>
              <a:t> — обоснование, аргументы, которые доказывают правоту высказанного предположения (указанного на ветви).</a:t>
            </a:r>
          </a:p>
          <a:p>
            <a:r>
              <a:rPr lang="ru-RU" dirty="0"/>
              <a:t>На уроках, построенных по методу РКМ, прием "Дерево предсказаний" применяется на стадии вызова и анализируется на стадии размышления, или рефлексии.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2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39000" cy="55674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</a:rPr>
              <a:t>Ментальная карта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52928" cy="5688632"/>
          </a:xfrm>
        </p:spPr>
        <p:txBody>
          <a:bodyPr/>
          <a:lstStyle/>
          <a:p>
            <a:r>
              <a:rPr lang="ru-RU" sz="2000" dirty="0"/>
              <a:t>Ментальная карта, </a:t>
            </a:r>
            <a:r>
              <a:rPr lang="ru-RU" sz="2000" dirty="0" err="1"/>
              <a:t>майндмеп</a:t>
            </a:r>
            <a:r>
              <a:rPr lang="ru-RU" sz="2000" dirty="0"/>
              <a:t>, диаграмма </a:t>
            </a:r>
            <a:r>
              <a:rPr lang="ru-RU" sz="2000" dirty="0" smtClean="0"/>
              <a:t>связей - это </a:t>
            </a:r>
            <a:r>
              <a:rPr lang="ru-RU" sz="2000" dirty="0"/>
              <a:t>такой способ визуального представления информации. Удобно расписывать и составлять карты для больших проектов, а потом окинуть одним взглядом и разрабатывать план продвижения. 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8974"/>
            <a:ext cx="8136904" cy="44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720080"/>
          </a:xfr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91440" rtlCol="0" anchor="b" anchorCtr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dirty="0" smtClean="0">
                <a:ln w="1905"/>
                <a:solidFill>
                  <a:srgbClr val="B02B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РЕФЛЕКСИЯ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896544"/>
          </a:xfr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algn="just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Обратитесь к дереву предсказаний, которое вы нарисовали в начале  мастер-класса.</a:t>
            </a:r>
          </a:p>
          <a:p>
            <a:pPr marL="514350" indent="-514350" algn="just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Добавьте ветки и листья (если это необходимо)</a:t>
            </a:r>
          </a:p>
          <a:p>
            <a:pPr marL="514350" indent="-514350" algn="just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000000"/>
                </a:solidFill>
              </a:rPr>
              <a:t>Сделайте вывод о жизнеспособности вашего дерева (0-10 баллов)</a:t>
            </a:r>
          </a:p>
          <a:p>
            <a:pPr marL="514350" indent="-514350" algn="just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000000"/>
                </a:solidFill>
              </a:rPr>
              <a:t>Оцените  свою деятельность на мастер-классе</a:t>
            </a:r>
          </a:p>
          <a:p>
            <a:pPr marL="514350" indent="-514350" algn="just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000000"/>
                </a:solidFill>
              </a:rPr>
              <a:t> (0-10 баллов)</a:t>
            </a:r>
          </a:p>
          <a:p>
            <a:pPr marL="514350" indent="-514350" algn="just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000000"/>
                </a:solidFill>
              </a:rPr>
              <a:t>Оцените свои результаты, полученные в ходе мастер-класса (0-10 баллов)</a:t>
            </a:r>
          </a:p>
          <a:p>
            <a:pPr marL="514350" indent="-514350" algn="just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000000"/>
                </a:solidFill>
              </a:rPr>
              <a:t>Оцените полезность мастер-класса (0-10 баллов)</a:t>
            </a:r>
          </a:p>
          <a:p>
            <a:pPr marL="514350" indent="-514350" algn="just">
              <a:lnSpc>
                <a:spcPct val="90000"/>
              </a:lnSpc>
              <a:buNone/>
            </a:pPr>
            <a:endParaRPr lang="ru-RU" sz="3000" dirty="0" smtClean="0">
              <a:solidFill>
                <a:srgbClr val="000000"/>
              </a:solidFill>
            </a:endParaRPr>
          </a:p>
        </p:txBody>
      </p:sp>
      <p:pic>
        <p:nvPicPr>
          <p:cNvPr id="94210" name="Picture 2" descr="http://im0-tub-ru.yandex.net/i?id=19431508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2838"/>
            <a:ext cx="1187624" cy="1497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endParaRPr lang="ru-RU" sz="4800" dirty="0"/>
          </a:p>
        </p:txBody>
      </p:sp>
      <p:pic>
        <p:nvPicPr>
          <p:cNvPr id="3082" name="Picture 10" descr="Блестяшки - СПАСИБО Спасибо в картинка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1206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ердце 3"/>
          <p:cNvSpPr/>
          <p:nvPr/>
        </p:nvSpPr>
        <p:spPr>
          <a:xfrm>
            <a:off x="5364088" y="1700808"/>
            <a:ext cx="3456384" cy="4176464"/>
          </a:xfrm>
          <a:prstGeom prst="hear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то, что пришли!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6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75656"/>
            <a:ext cx="6276684" cy="50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39000" cy="1143000"/>
          </a:xfrm>
        </p:spPr>
        <p:txBody>
          <a:bodyPr/>
          <a:lstStyle/>
          <a:p>
            <a:pPr algn="ctr"/>
            <a:r>
              <a:rPr lang="ru-RU" sz="3200" u="sng" dirty="0" smtClean="0">
                <a:solidFill>
                  <a:schemeClr val="accent6">
                    <a:lumMod val="50000"/>
                  </a:schemeClr>
                </a:solidFill>
              </a:rPr>
              <a:t>Вопрос:</a:t>
            </a:r>
            <a:r>
              <a:rPr lang="ru-RU" sz="3200" dirty="0" smtClean="0">
                <a:solidFill>
                  <a:schemeClr val="accent6"/>
                </a:solidFill>
              </a:rPr>
              <a:t> Какова </a:t>
            </a:r>
            <a:r>
              <a:rPr lang="ru-RU" sz="3200" dirty="0" smtClean="0">
                <a:solidFill>
                  <a:schemeClr val="accent6"/>
                </a:solidFill>
              </a:rPr>
              <a:t>польза продуктивной деятельности в процессе чтения?</a:t>
            </a:r>
            <a:endParaRPr lang="ru-RU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52" y="-105778"/>
            <a:ext cx="698477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3140968"/>
            <a:ext cx="288032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Почему люди не летают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460611">
            <a:off x="1475656" y="3140968"/>
            <a:ext cx="216024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нужно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460611">
            <a:off x="1475654" y="679607"/>
            <a:ext cx="216024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 крыльев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924645">
            <a:off x="5259063" y="3623711"/>
            <a:ext cx="216024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Сильные ноги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384553">
            <a:off x="5302675" y="2449725"/>
            <a:ext cx="2149370" cy="42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Это опасно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495504">
            <a:off x="3459568" y="873057"/>
            <a:ext cx="3130921" cy="42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Летает во сне и мечтах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coloringhome.com/coloring/p6c/y5z/p6cy5z9T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2324">
            <a:off x="557563" y="3033440"/>
            <a:ext cx="1865001" cy="20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coloringhome.com/coloring/p6c/y5z/p6cy5z9T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9922">
            <a:off x="489912" y="1612587"/>
            <a:ext cx="1359350" cy="20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359379"/>
            <a:ext cx="1299106" cy="5668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Условия жизни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9908" y="3538318"/>
            <a:ext cx="1363820" cy="7547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Руки удобнее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http://coloringhome.com/coloring/p6c/y5z/p6cy5z9T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9776">
            <a:off x="503371" y="374906"/>
            <a:ext cx="1359350" cy="22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30546" y="1237461"/>
            <a:ext cx="1080120" cy="7513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На земле больше еды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6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Что такое продуктивная деятельность?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064896" cy="424847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Образовательный продукт</a:t>
            </a:r>
            <a:r>
              <a:rPr lang="ru-RU" dirty="0"/>
              <a:t> – ключевой термин </a:t>
            </a:r>
            <a:r>
              <a:rPr lang="ru-RU" u="sng" dirty="0">
                <a:hlinkClick r:id="rId2"/>
              </a:rPr>
              <a:t>дидактической эвристики</a:t>
            </a:r>
            <a:r>
              <a:rPr lang="ru-RU" dirty="0"/>
              <a:t>, цель и результат </a:t>
            </a:r>
            <a:r>
              <a:rPr lang="ru-RU" u="sng" dirty="0">
                <a:hlinkClick r:id="rId3"/>
              </a:rPr>
              <a:t>эвристического обучения</a:t>
            </a:r>
            <a:r>
              <a:rPr lang="ru-RU" dirty="0"/>
              <a:t> (</a:t>
            </a:r>
            <a:r>
              <a:rPr lang="ru-RU" dirty="0" err="1" smtClean="0"/>
              <a:t>А.В.Хуторской</a:t>
            </a:r>
            <a:r>
              <a:rPr lang="ru-RU" dirty="0" smtClean="0"/>
              <a:t>)</a:t>
            </a:r>
          </a:p>
          <a:p>
            <a:r>
              <a:rPr lang="ru-RU" dirty="0"/>
              <a:t>Под образовательной продукцией </a:t>
            </a:r>
            <a:r>
              <a:rPr lang="ru-RU" dirty="0" smtClean="0"/>
              <a:t>понимается: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материализованные </a:t>
            </a:r>
            <a:r>
              <a:rPr lang="ru-RU" dirty="0"/>
              <a:t>продукты деятельности ученика в виде суждений, текстов, рисунков, поделок и т.п.;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изменения </a:t>
            </a:r>
            <a:r>
              <a:rPr lang="ru-RU" dirty="0"/>
              <a:t>личностных качеств ученика, развивающихся в учебном процессе. </a:t>
            </a:r>
          </a:p>
          <a:p>
            <a:pPr marL="68580" indent="0">
              <a:buNone/>
            </a:pPr>
            <a:r>
              <a:rPr lang="ru-RU" dirty="0"/>
              <a:t>Обе составляющие - материальная и личностная, создаются одновременно в ходе конструирования учеником индивидуального образовательного процесса.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4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720080"/>
          </a:xfrm>
        </p:spPr>
        <p:txBody>
          <a:bodyPr/>
          <a:lstStyle/>
          <a:p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Требования к продукту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Востребованность</a:t>
            </a:r>
          </a:p>
          <a:p>
            <a:r>
              <a:rPr lang="ru-RU" dirty="0"/>
              <a:t>Духовный </a:t>
            </a:r>
            <a:r>
              <a:rPr lang="ru-RU" dirty="0" smtClean="0"/>
              <a:t>потенциал </a:t>
            </a:r>
          </a:p>
          <a:p>
            <a:r>
              <a:rPr lang="ru-RU" dirty="0"/>
              <a:t>Адекватность </a:t>
            </a:r>
            <a:r>
              <a:rPr lang="ru-RU" dirty="0" smtClean="0"/>
              <a:t>цели </a:t>
            </a:r>
          </a:p>
          <a:p>
            <a:r>
              <a:rPr lang="ru-RU" dirty="0" err="1" smtClean="0"/>
              <a:t>Антропоцентричность</a:t>
            </a:r>
            <a:endParaRPr lang="ru-RU" dirty="0" smtClean="0"/>
          </a:p>
          <a:p>
            <a:r>
              <a:rPr lang="ru-RU" dirty="0" err="1" smtClean="0"/>
              <a:t>Культуросообразность</a:t>
            </a:r>
            <a:r>
              <a:rPr lang="ru-RU" dirty="0" smtClean="0"/>
              <a:t> </a:t>
            </a:r>
          </a:p>
          <a:p>
            <a:r>
              <a:rPr lang="ru-RU" dirty="0"/>
              <a:t>Зависимость от технологии и </a:t>
            </a:r>
            <a:r>
              <a:rPr lang="ru-RU" dirty="0" smtClean="0"/>
              <a:t>организации</a:t>
            </a:r>
          </a:p>
          <a:p>
            <a:pPr marL="0" indent="0">
              <a:buNone/>
            </a:pPr>
            <a:r>
              <a:rPr lang="ru-RU" dirty="0" smtClean="0"/>
              <a:t> процесса </a:t>
            </a:r>
            <a:r>
              <a:rPr lang="ru-RU" dirty="0" smtClean="0"/>
              <a:t>образования </a:t>
            </a:r>
          </a:p>
          <a:p>
            <a:r>
              <a:rPr lang="ru-RU" dirty="0" err="1"/>
              <a:t>Вероятностность</a:t>
            </a:r>
            <a:r>
              <a:rPr lang="ru-RU" dirty="0"/>
              <a:t> (</a:t>
            </a:r>
            <a:r>
              <a:rPr lang="ru-RU" dirty="0" err="1"/>
              <a:t>эвристичность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Интегрированность</a:t>
            </a:r>
          </a:p>
          <a:p>
            <a:r>
              <a:rPr lang="ru-RU" dirty="0" smtClean="0"/>
              <a:t>Динамичность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3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608"/>
            <a:ext cx="8136904" cy="6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(c) ННОУ ЦДО "Эйдос", 2010 г.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260648"/>
            <a:ext cx="8892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91440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700" b="1" dirty="0" smtClean="0">
                <a:ln w="1905"/>
                <a:solidFill>
                  <a:srgbClr val="B02B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ПРОДУКТИВНЫЕ ЗАДАНИЯ</a:t>
            </a:r>
            <a:endParaRPr kumimoji="0" lang="ru-RU" sz="4700" b="1" i="0" u="none" strike="noStrike" kern="1200" cap="none" spc="0" normalizeH="0" baseline="0" noProof="0" dirty="0" smtClean="0">
              <a:ln w="1905"/>
              <a:solidFill>
                <a:srgbClr val="B02B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520" y="1412776"/>
            <a:ext cx="8892480" cy="54452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Посмотрите видео: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www.youtube.com/watch?v=VGV25M2kpfM&amp;feature=fvsr-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поведение в споре Жириновского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www.youtube.com/watch?v=ZydBXTe0rNw&amp;feature=related-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полемика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между наукой и религией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www.youtube.com/watch?v=dASfUamDirI&amp;feature=related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полемика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урсова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Ч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убайса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www.youtube.com/watch?v=G60F6_3yF4w-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спор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арапова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Ж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еглова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www.youtube.com/watch?v=jg-BqVCJJFo&amp;feature=fvst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доводы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ириновского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www.youtube.com/watch?v=NRcDGV0qQ9M-"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вредные советы" Ж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ванецкого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 стиле спора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Обсудите  уловки, которые используют в споре оппоненты и составьте  портрет «идеального» спорщика.   Портрет может быть представлен в виде словесного описания, схемы, таблицы, рисунка, инструкции и т.п.</a:t>
            </a:r>
          </a:p>
          <a:p>
            <a:pPr lvl="0" algn="just">
              <a:lnSpc>
                <a:spcPct val="80000"/>
              </a:lnSpc>
              <a:spcBef>
                <a:spcPts val="1200"/>
              </a:spcBef>
              <a:defRPr/>
            </a:pPr>
            <a:endParaRPr lang="ru-RU" dirty="0" smtClean="0">
              <a:solidFill>
                <a:srgbClr val="000000"/>
              </a:solidFill>
              <a:latin typeface="Verdana" pitchFamily="34" charset="0"/>
            </a:endParaRPr>
          </a:p>
          <a:p>
            <a:pPr lvl="0"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b="1" i="1" dirty="0" smtClean="0">
                <a:solidFill>
                  <a:srgbClr val="000000"/>
                </a:solidFill>
                <a:latin typeface="Verdana" pitchFamily="34" charset="0"/>
              </a:rPr>
              <a:t>Результат выполнения: одна из групп </a:t>
            </a:r>
          </a:p>
          <a:p>
            <a:pPr lvl="0"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b="1" i="1" dirty="0" smtClean="0">
                <a:solidFill>
                  <a:srgbClr val="000000"/>
                </a:solidFill>
                <a:latin typeface="Verdana" pitchFamily="34" charset="0"/>
              </a:rPr>
              <a:t>учащихся создала учебное пособие </a:t>
            </a:r>
          </a:p>
          <a:p>
            <a:pPr lvl="0"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b="1" i="1" dirty="0" smtClean="0">
                <a:solidFill>
                  <a:srgbClr val="000000"/>
                </a:solidFill>
                <a:latin typeface="Verdana" pitchFamily="34" charset="0"/>
              </a:rPr>
              <a:t>«Как стать победителем в споре»</a:t>
            </a:r>
          </a:p>
        </p:txBody>
      </p:sp>
      <p:pic>
        <p:nvPicPr>
          <p:cNvPr id="6" name="Picture 2" descr="H:\Настя пр\пр\di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8144" y="4653135"/>
            <a:ext cx="2655019" cy="19770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866756"/>
            <a:ext cx="1934990" cy="2031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612" y="1628800"/>
            <a:ext cx="6048672" cy="1440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Ссылка на материал: </a:t>
            </a:r>
            <a:r>
              <a:rPr lang="en-US" sz="2000" dirty="0" smtClean="0">
                <a:solidFill>
                  <a:srgbClr val="7030A0"/>
                </a:solidFill>
              </a:rPr>
              <a:t>http</a:t>
            </a:r>
            <a:r>
              <a:rPr lang="en-US" sz="2000" dirty="0">
                <a:solidFill>
                  <a:srgbClr val="7030A0"/>
                </a:solidFill>
              </a:rPr>
              <a:t>://www.kcnlp.com.ua/dominirovanie/ulovki/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Допустимые и недопустимые </a:t>
            </a:r>
            <a:br>
              <a:rPr lang="ru-RU" sz="3600" dirty="0" smtClean="0">
                <a:latin typeface="Calibri" pitchFamily="34" charset="0"/>
                <a:cs typeface="Calibri" pitchFamily="34" charset="0"/>
              </a:rPr>
            </a:br>
            <a:r>
              <a:rPr lang="ru-RU" sz="3600" dirty="0" smtClean="0">
                <a:latin typeface="Calibri" pitchFamily="34" charset="0"/>
                <a:cs typeface="Calibri" pitchFamily="34" charset="0"/>
              </a:rPr>
              <a:t>уловки в споре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11" y="2768611"/>
            <a:ext cx="2033794" cy="152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36" y="4663573"/>
            <a:ext cx="2431842" cy="2085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" y="4573532"/>
            <a:ext cx="2646262" cy="2144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20357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448311"/>
            <a:ext cx="4156382" cy="2312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90" b="76421"/>
          <a:stretch/>
        </p:blipFill>
        <p:spPr>
          <a:xfrm rot="2862100">
            <a:off x="6449237" y="3518923"/>
            <a:ext cx="2953039" cy="3481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898838"/>
            <a:ext cx="3720788" cy="1905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4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Другая 1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B02B30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647</Words>
  <Application>Microsoft Office PowerPoint</Application>
  <PresentationFormat>Экран (4:3)</PresentationFormat>
  <Paragraphs>119</Paragraphs>
  <Slides>22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Thermal</vt:lpstr>
      <vt:lpstr>1_Тема Office</vt:lpstr>
      <vt:lpstr>Тема Office</vt:lpstr>
      <vt:lpstr>Воздушный поток</vt:lpstr>
      <vt:lpstr>1_Воздушный поток</vt:lpstr>
      <vt:lpstr>Презентация PowerPoint</vt:lpstr>
      <vt:lpstr> Стратегии и приёмы смыслового чтения                          Целеполагание</vt:lpstr>
      <vt:lpstr>Вопрос: Какова польза продуктивной деятельности в процессе чтения?</vt:lpstr>
      <vt:lpstr>Презентация PowerPoint</vt:lpstr>
      <vt:lpstr>Что такое продуктивная деятельность?</vt:lpstr>
      <vt:lpstr>Требования к продукту</vt:lpstr>
      <vt:lpstr>Презентация PowerPoint</vt:lpstr>
      <vt:lpstr>Презентация PowerPoint</vt:lpstr>
      <vt:lpstr>Допустимые и недопустимые  уловки в споре</vt:lpstr>
      <vt:lpstr>Презентация PowerPoint</vt:lpstr>
      <vt:lpstr>Презентация PowerPoint</vt:lpstr>
      <vt:lpstr>«Я – творец!»</vt:lpstr>
      <vt:lpstr>«Я – творец!»</vt:lpstr>
      <vt:lpstr>«Я – учитель!»</vt:lpstr>
      <vt:lpstr>Презентация PowerPoint</vt:lpstr>
      <vt:lpstr>Как превратить смысловое чтение в продуктивное?</vt:lpstr>
      <vt:lpstr>Зигзаг</vt:lpstr>
      <vt:lpstr>Презентация PowerPoint</vt:lpstr>
      <vt:lpstr>Чтение текстов в группах</vt:lpstr>
      <vt:lpstr>Ментальная карта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Skripkin</dc:creator>
  <cp:lastModifiedBy>Asus</cp:lastModifiedBy>
  <cp:revision>291</cp:revision>
  <cp:lastPrinted>2011-11-02T00:14:19Z</cp:lastPrinted>
  <dcterms:created xsi:type="dcterms:W3CDTF">2009-11-01T22:39:15Z</dcterms:created>
  <dcterms:modified xsi:type="dcterms:W3CDTF">2018-10-17T15:35:30Z</dcterms:modified>
</cp:coreProperties>
</file>