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19"/>
  </p:notesMasterIdLst>
  <p:handoutMasterIdLst>
    <p:handoutMasterId r:id="rId20"/>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4" autoAdjust="0"/>
    <p:restoredTop sz="94660"/>
  </p:normalViewPr>
  <p:slideViewPr>
    <p:cSldViewPr snapToGrid="0">
      <p:cViewPr varScale="1">
        <p:scale>
          <a:sx n="80" d="100"/>
          <a:sy n="80" d="100"/>
        </p:scale>
        <p:origin x="-5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9AD73B-E19C-4E35-BF3C-844BB6912D98}" type="datetime1">
              <a:rPr lang="ru-RU" smtClean="0"/>
              <a:t>28.10.2017</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3E151-4602-47F8-8BF9-EBF74C613702}" type="slidenum">
              <a:rPr lang="ru-RU" smtClean="0"/>
              <a:t>‹#›</a:t>
            </a:fld>
            <a:endParaRPr lang="ru-RU"/>
          </a:p>
        </p:txBody>
      </p:sp>
    </p:spTree>
    <p:extLst>
      <p:ext uri="{BB962C8B-B14F-4D97-AF65-F5344CB8AC3E}">
        <p14:creationId xmlns:p14="http://schemas.microsoft.com/office/powerpoint/2010/main" val="1014970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E7BA4-8045-47AB-B111-C3547912B0BB}" type="datetime1">
              <a:rPr lang="ru-RU" smtClean="0"/>
              <a:t>28.10.2017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D82D-B231-4AC6-900E-1BCF5DC9F9EC}" type="slidenum">
              <a:rPr lang="ru-RU" smtClean="0"/>
              <a:t>‹#›</a:t>
            </a:fld>
            <a:endParaRPr lang="ru-RU"/>
          </a:p>
        </p:txBody>
      </p:sp>
    </p:spTree>
    <p:extLst>
      <p:ext uri="{BB962C8B-B14F-4D97-AF65-F5344CB8AC3E}">
        <p14:creationId xmlns:p14="http://schemas.microsoft.com/office/powerpoint/2010/main" val="19765683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ru-RU" smtClean="0"/>
              <a:t>26.10.2017</a:t>
            </a:r>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2986676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6566318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4416032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5199066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33505348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r>
              <a:rPr lang="ru-RU" smtClean="0"/>
              <a:t>26.10.2017</a:t>
            </a:r>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274113547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r>
              <a:rPr lang="ru-RU" smtClean="0"/>
              <a:t>26.10.2017</a:t>
            </a:r>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4314196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ru-RU" smtClean="0"/>
              <a:t>26.10.2017</a:t>
            </a:r>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25906565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ru-RU" smtClean="0"/>
              <a:t>26.10.2017</a:t>
            </a:r>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42662851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ru-RU" smtClean="0"/>
              <a:t>26.10.2017</a:t>
            </a:r>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84972708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r>
              <a:rPr lang="ru-RU" smtClean="0"/>
              <a:t>26.10.2017</a:t>
            </a:r>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248413637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45666061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r>
              <a:rPr lang="ru-RU" smtClean="0"/>
              <a:t>26.10.2017</a:t>
            </a:r>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335667767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r>
              <a:rPr lang="ru-RU" smtClean="0"/>
              <a:t>26.10.2017</a:t>
            </a:r>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324983546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t>26.10.2017</a:t>
            </a:r>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142024593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9073473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ru-RU" smtClean="0"/>
              <a:t>26.10.2017</a:t>
            </a:r>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9D10C7-B20E-4D43-9446-502AB150D921}" type="slidenum">
              <a:rPr lang="ru-RU" smtClean="0"/>
              <a:t>‹#›</a:t>
            </a:fld>
            <a:endParaRPr lang="ru-RU"/>
          </a:p>
        </p:txBody>
      </p:sp>
    </p:spTree>
    <p:extLst>
      <p:ext uri="{BB962C8B-B14F-4D97-AF65-F5344CB8AC3E}">
        <p14:creationId xmlns:p14="http://schemas.microsoft.com/office/powerpoint/2010/main" val="365678057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ru-RU" smtClean="0"/>
              <a:t>26.10.2017</a:t>
            </a:r>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9D10C7-B20E-4D43-9446-502AB150D921}" type="slidenum">
              <a:rPr lang="ru-RU" smtClean="0"/>
              <a:t>‹#›</a:t>
            </a:fld>
            <a:endParaRPr lang="ru-RU"/>
          </a:p>
        </p:txBody>
      </p:sp>
    </p:spTree>
    <p:extLst>
      <p:ext uri="{BB962C8B-B14F-4D97-AF65-F5344CB8AC3E}">
        <p14:creationId xmlns:p14="http://schemas.microsoft.com/office/powerpoint/2010/main" val="3696832145"/>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ransition spd="slow">
    <p:wipe/>
  </p:transition>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11.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8484" y="411480"/>
            <a:ext cx="9233581" cy="3805633"/>
          </a:xfrm>
        </p:spPr>
        <p:txBody>
          <a:bodyPr>
            <a:normAutofit/>
          </a:bodyPr>
          <a:lstStyle/>
          <a:p>
            <a:pPr algn="ctr"/>
            <a:r>
              <a:rPr lang="ru-RU" sz="4000" dirty="0" smtClean="0"/>
              <a:t>Информационная </a:t>
            </a:r>
            <a:r>
              <a:rPr lang="ru-RU" sz="4000" dirty="0" smtClean="0"/>
              <a:t>безопасность: методы и средства защиты </a:t>
            </a:r>
            <a:r>
              <a:rPr lang="ru-RU" sz="4000" dirty="0" smtClean="0"/>
              <a:t>информации</a:t>
            </a:r>
            <a:r>
              <a:rPr lang="ru-RU" dirty="0"/>
              <a:t/>
            </a:r>
            <a:br>
              <a:rPr lang="ru-RU" dirty="0"/>
            </a:br>
            <a:endParaRPr lang="ru-RU" dirty="0"/>
          </a:p>
        </p:txBody>
      </p:sp>
      <p:sp>
        <p:nvSpPr>
          <p:cNvPr id="3" name="Подзаголовок 2"/>
          <p:cNvSpPr>
            <a:spLocks noGrp="1"/>
          </p:cNvSpPr>
          <p:nvPr>
            <p:ph type="subTitle" idx="1"/>
          </p:nvPr>
        </p:nvSpPr>
        <p:spPr>
          <a:xfrm>
            <a:off x="7236057" y="4772433"/>
            <a:ext cx="5157019" cy="1784555"/>
          </a:xfrm>
        </p:spPr>
        <p:txBody>
          <a:bodyPr>
            <a:normAutofit/>
          </a:bodyPr>
          <a:lstStyle/>
          <a:p>
            <a:pPr>
              <a:lnSpc>
                <a:spcPts val="1500"/>
              </a:lnSpc>
            </a:pPr>
            <a:r>
              <a:rPr lang="ru-RU" cap="none" dirty="0" smtClean="0"/>
              <a:t>Выполнила студентка 2 курса</a:t>
            </a:r>
          </a:p>
          <a:p>
            <a:pPr>
              <a:lnSpc>
                <a:spcPts val="1500"/>
              </a:lnSpc>
            </a:pPr>
            <a:r>
              <a:rPr lang="ru-RU" cap="none" dirty="0" smtClean="0"/>
              <a:t>Группы ППО-Б-О-16-1</a:t>
            </a:r>
          </a:p>
          <a:p>
            <a:pPr>
              <a:lnSpc>
                <a:spcPts val="1500"/>
              </a:lnSpc>
            </a:pPr>
            <a:r>
              <a:rPr lang="ru-RU" cap="none" dirty="0" smtClean="0"/>
              <a:t>Селиванова Александра Владимировна </a:t>
            </a:r>
          </a:p>
        </p:txBody>
      </p:sp>
    </p:spTree>
    <p:extLst>
      <p:ext uri="{BB962C8B-B14F-4D97-AF65-F5344CB8AC3E}">
        <p14:creationId xmlns:p14="http://schemas.microsoft.com/office/powerpoint/2010/main" val="39886762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903" y="131821"/>
            <a:ext cx="9905998" cy="1478570"/>
          </a:xfrm>
        </p:spPr>
        <p:txBody>
          <a:bodyPr/>
          <a:lstStyle/>
          <a:p>
            <a:pPr algn="ctr"/>
            <a:r>
              <a:rPr lang="ru-RU" dirty="0" smtClean="0"/>
              <a:t>1.1 Классификация </a:t>
            </a:r>
            <a:r>
              <a:rPr lang="ru-RU" dirty="0"/>
              <a:t>и содержание возможных угроз информации</a:t>
            </a:r>
          </a:p>
        </p:txBody>
      </p:sp>
      <p:sp>
        <p:nvSpPr>
          <p:cNvPr id="3" name="Прямоугольник 2"/>
          <p:cNvSpPr/>
          <p:nvPr/>
        </p:nvSpPr>
        <p:spPr>
          <a:xfrm>
            <a:off x="1106998" y="1477655"/>
            <a:ext cx="9940412" cy="3924151"/>
          </a:xfrm>
          <a:prstGeom prst="rect">
            <a:avLst/>
          </a:prstGeom>
        </p:spPr>
        <p:txBody>
          <a:bodyPr wrap="square">
            <a:spAutoFit/>
          </a:bodyPr>
          <a:lstStyle/>
          <a:p>
            <a:pPr indent="537210" algn="just">
              <a:spcBef>
                <a:spcPts val="1800"/>
              </a:spcBef>
              <a:spcAft>
                <a:spcPts val="0"/>
              </a:spcAft>
            </a:pPr>
            <a:r>
              <a:rPr lang="ru-RU" b="1" dirty="0">
                <a:ea typeface="Times New Roman" panose="02020603050405020304" pitchFamily="18" charset="0"/>
              </a:rPr>
              <a:t>Осуществление угроз информационной безопасности может быть произведено:</a:t>
            </a:r>
          </a:p>
          <a:p>
            <a:pPr marL="342900" lvl="0" indent="-342900" algn="just">
              <a:spcBef>
                <a:spcPts val="1800"/>
              </a:spcBef>
              <a:spcAft>
                <a:spcPts val="0"/>
              </a:spcAft>
              <a:buFont typeface="Wingdings" panose="05000000000000000000" pitchFamily="2" charset="2"/>
              <a:buChar char=""/>
            </a:pPr>
            <a:r>
              <a:rPr lang="ru-RU" dirty="0">
                <a:ea typeface="Times New Roman" panose="02020603050405020304" pitchFamily="18" charset="0"/>
              </a:rPr>
              <a:t>через агентурные источники в органах коммерческих структур, государственного управления, имеющих возможность получения конфиденциальной информации;</a:t>
            </a:r>
          </a:p>
          <a:p>
            <a:pPr marL="342900" lvl="0" indent="-342900" algn="just">
              <a:spcAft>
                <a:spcPts val="0"/>
              </a:spcAft>
              <a:buFont typeface="Wingdings" panose="05000000000000000000" pitchFamily="2" charset="2"/>
              <a:buChar char=""/>
            </a:pPr>
            <a:r>
              <a:rPr lang="ru-RU" dirty="0">
                <a:ea typeface="Times New Roman" panose="02020603050405020304" pitchFamily="18" charset="0"/>
              </a:rPr>
              <a:t>путём подкупа лиц, работающих на предприятии или в структурах, непосредственно связанных с его деятельностью;</a:t>
            </a:r>
          </a:p>
          <a:p>
            <a:pPr marL="342900" lvl="0" indent="-342900" algn="just">
              <a:spcAft>
                <a:spcPts val="0"/>
              </a:spcAft>
              <a:buFont typeface="Wingdings" panose="05000000000000000000" pitchFamily="2" charset="2"/>
              <a:buChar char=""/>
            </a:pPr>
            <a:r>
              <a:rPr lang="ru-RU" dirty="0">
                <a:ea typeface="Times New Roman" panose="02020603050405020304" pitchFamily="18" charset="0"/>
              </a:rPr>
              <a:t>путём перехвата информации, циркулирующей в средствах и системах связи и вычислительной </a:t>
            </a:r>
            <a:r>
              <a:rPr lang="ru-RU" dirty="0" smtClean="0">
                <a:ea typeface="Times New Roman" panose="02020603050405020304" pitchFamily="18" charset="0"/>
              </a:rPr>
              <a:t>техники;</a:t>
            </a:r>
            <a:endParaRPr lang="ru-RU"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ea typeface="Times New Roman" panose="02020603050405020304" pitchFamily="18" charset="0"/>
              </a:rPr>
              <a:t>путём подслушивания </a:t>
            </a:r>
            <a:r>
              <a:rPr lang="ru-RU" dirty="0" smtClean="0">
                <a:ea typeface="Times New Roman" panose="02020603050405020304" pitchFamily="18" charset="0"/>
              </a:rPr>
              <a:t>переговоров;</a:t>
            </a:r>
            <a:endParaRPr lang="ru-RU"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ru-RU" dirty="0">
                <a:ea typeface="Times New Roman" panose="02020603050405020304" pitchFamily="18" charset="0"/>
              </a:rPr>
              <a:t>через переговорные процессы с зарубежными или отечественными фирмами, используя неосторожное обращение с информацией.</a:t>
            </a:r>
          </a:p>
          <a:p>
            <a:pPr marL="342900" lvl="0" indent="-342900" algn="just">
              <a:spcAft>
                <a:spcPts val="0"/>
              </a:spcAft>
              <a:buFont typeface="Wingdings" panose="05000000000000000000" pitchFamily="2" charset="2"/>
              <a:buChar char=""/>
            </a:pPr>
            <a:r>
              <a:rPr lang="ru-RU" dirty="0">
                <a:ea typeface="Times New Roman" panose="02020603050405020304" pitchFamily="18" charset="0"/>
              </a:rPr>
              <a:t>через «</a:t>
            </a:r>
            <a:r>
              <a:rPr lang="ru-RU" dirty="0" err="1">
                <a:ea typeface="Times New Roman" panose="02020603050405020304" pitchFamily="18" charset="0"/>
              </a:rPr>
              <a:t>инициативников</a:t>
            </a:r>
            <a:r>
              <a:rPr lang="ru-RU" dirty="0">
                <a:ea typeface="Times New Roman" panose="02020603050405020304" pitchFamily="18" charset="0"/>
              </a:rPr>
              <a:t>» из числа сотрудников, которые хотят улучшить своё благосостояние с помощью «заработка» денег или проявляют </a:t>
            </a:r>
            <a:r>
              <a:rPr lang="ru-RU" dirty="0" smtClean="0">
                <a:ea typeface="Times New Roman" panose="02020603050405020304" pitchFamily="18" charset="0"/>
              </a:rPr>
              <a:t>инициативу </a:t>
            </a:r>
            <a:r>
              <a:rPr lang="ru-RU" dirty="0">
                <a:ea typeface="Times New Roman" panose="02020603050405020304" pitchFamily="18" charset="0"/>
              </a:rPr>
              <a:t>по другим материальным или моральным причинам.</a:t>
            </a:r>
            <a:endParaRPr lang="ru-RU" dirty="0">
              <a:effectLst/>
              <a:ea typeface="Times New Roman" panose="02020603050405020304" pitchFamily="18" charset="0"/>
            </a:endParaRPr>
          </a:p>
        </p:txBody>
      </p:sp>
      <p:sp>
        <p:nvSpPr>
          <p:cNvPr id="11" name="Управляющая кнопка: домой 10">
            <a:hlinkClick r:id="rId2" action="ppaction://hlinksldjump" highlightClick="1"/>
          </p:cNvPr>
          <p:cNvSpPr/>
          <p:nvPr/>
        </p:nvSpPr>
        <p:spPr>
          <a:xfrm>
            <a:off x="11135901"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021596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903" y="131821"/>
            <a:ext cx="9905998" cy="1478570"/>
          </a:xfrm>
        </p:spPr>
        <p:txBody>
          <a:bodyPr>
            <a:normAutofit/>
          </a:bodyPr>
          <a:lstStyle/>
          <a:p>
            <a:pPr algn="ctr"/>
            <a:r>
              <a:rPr lang="ru-RU" dirty="0" smtClean="0"/>
              <a:t>1.2 Способы </a:t>
            </a:r>
            <a:r>
              <a:rPr lang="ru-RU" dirty="0"/>
              <a:t>и методы защиты информационных </a:t>
            </a:r>
            <a:r>
              <a:rPr lang="ru-RU" dirty="0" smtClean="0"/>
              <a:t>ресурсов</a:t>
            </a:r>
            <a:endParaRPr lang="ru-RU" dirty="0"/>
          </a:p>
        </p:txBody>
      </p:sp>
      <p:sp>
        <p:nvSpPr>
          <p:cNvPr id="3" name="Прямоугольник 2"/>
          <p:cNvSpPr/>
          <p:nvPr/>
        </p:nvSpPr>
        <p:spPr>
          <a:xfrm>
            <a:off x="1195489" y="1610391"/>
            <a:ext cx="9940412" cy="3785652"/>
          </a:xfrm>
          <a:prstGeom prst="rect">
            <a:avLst/>
          </a:prstGeom>
        </p:spPr>
        <p:txBody>
          <a:bodyPr wrap="square">
            <a:spAutoFit/>
          </a:bodyPr>
          <a:lstStyle/>
          <a:p>
            <a:pPr indent="537210" algn="just">
              <a:spcBef>
                <a:spcPts val="1800"/>
              </a:spcBef>
              <a:spcAft>
                <a:spcPts val="0"/>
              </a:spcAft>
            </a:pPr>
            <a:r>
              <a:rPr lang="ru-RU" dirty="0" smtClean="0">
                <a:ea typeface="Times New Roman" panose="02020603050405020304" pitchFamily="18" charset="0"/>
              </a:rPr>
              <a:t>Защита </a:t>
            </a:r>
            <a:r>
              <a:rPr lang="ru-RU" dirty="0">
                <a:ea typeface="Times New Roman" panose="02020603050405020304" pitchFamily="18" charset="0"/>
              </a:rPr>
              <a:t>государственной тайны и конфиденциальных сведений, </a:t>
            </a:r>
            <a:r>
              <a:rPr lang="ru-RU" dirty="0" smtClean="0">
                <a:ea typeface="Times New Roman" panose="02020603050405020304" pitchFamily="18" charset="0"/>
              </a:rPr>
              <a:t>обеспечивающая </a:t>
            </a:r>
            <a:r>
              <a:rPr lang="ru-RU" dirty="0">
                <a:ea typeface="Times New Roman" panose="02020603050405020304" pitchFamily="18" charset="0"/>
              </a:rPr>
              <a:t>главным образом невозможность несанкционированного доступа к ним. При этом под конфиденциальными сведениями понимаются сведения ограниченного доступа общественного характера (коммерческая тайна, партийная тайна и т. д.).</a:t>
            </a:r>
          </a:p>
          <a:p>
            <a:pPr indent="537210" algn="just">
              <a:spcBef>
                <a:spcPts val="1800"/>
              </a:spcBef>
              <a:spcAft>
                <a:spcPts val="0"/>
              </a:spcAft>
            </a:pPr>
            <a:r>
              <a:rPr lang="ru-RU" dirty="0" smtClean="0">
                <a:ea typeface="Times New Roman" panose="02020603050405020304" pitchFamily="18" charset="0"/>
              </a:rPr>
              <a:t>Защита </a:t>
            </a:r>
            <a:r>
              <a:rPr lang="ru-RU" dirty="0">
                <a:ea typeface="Times New Roman" panose="02020603050405020304" pitchFamily="18" charset="0"/>
              </a:rPr>
              <a:t>от информации, которая в последнее время приобретает международный масштаб и стратегический характер. При этом выделяют три основных направления защиты от так называемого информационного оружия (воздействия):</a:t>
            </a:r>
          </a:p>
          <a:p>
            <a:pPr indent="537210" algn="just">
              <a:spcBef>
                <a:spcPts val="1800"/>
              </a:spcBef>
              <a:spcAft>
                <a:spcPts val="0"/>
              </a:spcAft>
            </a:pPr>
            <a:r>
              <a:rPr lang="ru-RU" dirty="0">
                <a:ea typeface="Times New Roman" panose="02020603050405020304" pitchFamily="18" charset="0"/>
              </a:rPr>
              <a:t>– на технические системы и средства;</a:t>
            </a:r>
          </a:p>
          <a:p>
            <a:pPr indent="537210" algn="just">
              <a:spcBef>
                <a:spcPts val="1800"/>
              </a:spcBef>
              <a:spcAft>
                <a:spcPts val="0"/>
              </a:spcAft>
            </a:pPr>
            <a:r>
              <a:rPr lang="ru-RU" dirty="0">
                <a:ea typeface="Times New Roman" panose="02020603050405020304" pitchFamily="18" charset="0"/>
              </a:rPr>
              <a:t>– общество;</a:t>
            </a:r>
          </a:p>
          <a:p>
            <a:pPr indent="537210" algn="just">
              <a:spcBef>
                <a:spcPts val="1800"/>
              </a:spcBef>
              <a:spcAft>
                <a:spcPts val="0"/>
              </a:spcAft>
            </a:pPr>
            <a:r>
              <a:rPr lang="ru-RU" dirty="0">
                <a:ea typeface="Times New Roman" panose="02020603050405020304" pitchFamily="18" charset="0"/>
              </a:rPr>
              <a:t>– психику человека.</a:t>
            </a:r>
            <a:endParaRPr lang="ru-RU" dirty="0">
              <a:effectLst/>
              <a:ea typeface="Times New Roman" panose="02020603050405020304" pitchFamily="18" charset="0"/>
            </a:endParaRPr>
          </a:p>
        </p:txBody>
      </p:sp>
      <p:sp>
        <p:nvSpPr>
          <p:cNvPr id="11" name="Управляющая кнопка: домой 10">
            <a:hlinkClick r:id="rId2" action="ppaction://hlinksldjump" highlightClick="1"/>
          </p:cNvPr>
          <p:cNvSpPr/>
          <p:nvPr/>
        </p:nvSpPr>
        <p:spPr>
          <a:xfrm>
            <a:off x="11135901"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095" y="4350649"/>
            <a:ext cx="3628339" cy="214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997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903" y="131821"/>
            <a:ext cx="9905998" cy="1478570"/>
          </a:xfrm>
        </p:spPr>
        <p:txBody>
          <a:bodyPr>
            <a:normAutofit/>
          </a:bodyPr>
          <a:lstStyle/>
          <a:p>
            <a:pPr algn="ctr"/>
            <a:r>
              <a:rPr lang="ru-RU" dirty="0" smtClean="0"/>
              <a:t>1.2 Способы </a:t>
            </a:r>
            <a:r>
              <a:rPr lang="ru-RU" dirty="0"/>
              <a:t>и методы защиты информационных </a:t>
            </a:r>
            <a:r>
              <a:rPr lang="ru-RU" dirty="0" smtClean="0"/>
              <a:t>ресурсов</a:t>
            </a:r>
            <a:endParaRPr lang="ru-RU" dirty="0"/>
          </a:p>
        </p:txBody>
      </p:sp>
      <p:sp>
        <p:nvSpPr>
          <p:cNvPr id="3" name="Прямоугольник 2"/>
          <p:cNvSpPr/>
          <p:nvPr/>
        </p:nvSpPr>
        <p:spPr>
          <a:xfrm>
            <a:off x="1195489" y="1480038"/>
            <a:ext cx="9940412" cy="4108817"/>
          </a:xfrm>
          <a:prstGeom prst="rect">
            <a:avLst/>
          </a:prstGeom>
        </p:spPr>
        <p:txBody>
          <a:bodyPr wrap="square">
            <a:spAutoFit/>
          </a:bodyPr>
          <a:lstStyle/>
          <a:p>
            <a:pPr indent="537210" algn="just">
              <a:spcBef>
                <a:spcPts val="1800"/>
              </a:spcBef>
              <a:spcAft>
                <a:spcPts val="0"/>
              </a:spcAft>
            </a:pPr>
            <a:r>
              <a:rPr lang="ru-RU" b="1" i="1" dirty="0">
                <a:ea typeface="Times New Roman" panose="02020603050405020304" pitchFamily="18" charset="0"/>
              </a:rPr>
              <a:t>Сервисы сетевой безопасности</a:t>
            </a:r>
            <a:r>
              <a:rPr lang="ru-RU" dirty="0">
                <a:ea typeface="Times New Roman" panose="02020603050405020304" pitchFamily="18" charset="0"/>
              </a:rPr>
              <a:t> представляют собой механизмы защиты информации, обрабатываемой в распределённых вычислительных системах и сетях. </a:t>
            </a:r>
            <a:endParaRPr lang="ru-RU" dirty="0" smtClean="0">
              <a:ea typeface="Times New Roman" panose="02020603050405020304" pitchFamily="18" charset="0"/>
            </a:endParaRPr>
          </a:p>
          <a:p>
            <a:pPr indent="537210" algn="just">
              <a:spcBef>
                <a:spcPts val="1800"/>
              </a:spcBef>
              <a:spcAft>
                <a:spcPts val="0"/>
              </a:spcAft>
            </a:pPr>
            <a:r>
              <a:rPr lang="ru-RU" b="1" i="1" dirty="0" err="1" smtClean="0">
                <a:ea typeface="Times New Roman" panose="02020603050405020304" pitchFamily="18" charset="0"/>
              </a:rPr>
              <a:t>Инженерно</a:t>
            </a:r>
            <a:r>
              <a:rPr lang="ru-RU" b="1" i="1" dirty="0" smtClean="0">
                <a:ea typeface="Times New Roman" panose="02020603050405020304" pitchFamily="18" charset="0"/>
              </a:rPr>
              <a:t>–технические </a:t>
            </a:r>
            <a:r>
              <a:rPr lang="ru-RU" b="1" i="1" dirty="0">
                <a:ea typeface="Times New Roman" panose="02020603050405020304" pitchFamily="18" charset="0"/>
              </a:rPr>
              <a:t>методы</a:t>
            </a:r>
            <a:r>
              <a:rPr lang="ru-RU" dirty="0">
                <a:ea typeface="Times New Roman" panose="02020603050405020304" pitchFamily="18" charset="0"/>
              </a:rPr>
              <a:t> ставят своей целью обеспечение защиты информации от утечки по техническим каналам – например, за счёт перехвата электромагнитного излучения или речевой информации. </a:t>
            </a:r>
            <a:endParaRPr lang="ru-RU" dirty="0" smtClean="0">
              <a:ea typeface="Times New Roman" panose="02020603050405020304" pitchFamily="18" charset="0"/>
            </a:endParaRPr>
          </a:p>
          <a:p>
            <a:pPr indent="537210" algn="just">
              <a:spcBef>
                <a:spcPts val="1800"/>
              </a:spcBef>
              <a:spcAft>
                <a:spcPts val="0"/>
              </a:spcAft>
            </a:pPr>
            <a:r>
              <a:rPr lang="ru-RU" b="1" i="1" dirty="0" smtClean="0">
                <a:ea typeface="Times New Roman" panose="02020603050405020304" pitchFamily="18" charset="0"/>
              </a:rPr>
              <a:t>Правовые </a:t>
            </a:r>
            <a:r>
              <a:rPr lang="ru-RU" b="1" i="1" dirty="0">
                <a:ea typeface="Times New Roman" panose="02020603050405020304" pitchFamily="18" charset="0"/>
              </a:rPr>
              <a:t>и организационные методы</a:t>
            </a:r>
            <a:r>
              <a:rPr lang="ru-RU" dirty="0">
                <a:ea typeface="Times New Roman" panose="02020603050405020304" pitchFamily="18" charset="0"/>
              </a:rPr>
              <a:t> защиты информации создают нормативную базу для организации различного рода деятельности, связанной с обеспечением информационной безопасности. </a:t>
            </a:r>
            <a:endParaRPr lang="ru-RU" dirty="0" smtClean="0">
              <a:ea typeface="Times New Roman" panose="02020603050405020304" pitchFamily="18" charset="0"/>
            </a:endParaRPr>
          </a:p>
          <a:p>
            <a:pPr indent="537210" algn="just">
              <a:spcBef>
                <a:spcPts val="1800"/>
              </a:spcBef>
              <a:spcAft>
                <a:spcPts val="0"/>
              </a:spcAft>
            </a:pPr>
            <a:r>
              <a:rPr lang="ru-RU" b="1" i="1" dirty="0" smtClean="0">
                <a:ea typeface="Times New Roman" panose="02020603050405020304" pitchFamily="18" charset="0"/>
              </a:rPr>
              <a:t>Теоретические </a:t>
            </a:r>
            <a:r>
              <a:rPr lang="ru-RU" b="1" i="1" dirty="0">
                <a:ea typeface="Times New Roman" panose="02020603050405020304" pitchFamily="18" charset="0"/>
              </a:rPr>
              <a:t>методы</a:t>
            </a:r>
            <a:r>
              <a:rPr lang="ru-RU" dirty="0">
                <a:ea typeface="Times New Roman" panose="02020603050405020304" pitchFamily="18" charset="0"/>
              </a:rPr>
              <a:t> обеспечения информационной </a:t>
            </a:r>
            <a:r>
              <a:rPr lang="ru-RU" dirty="0" smtClean="0">
                <a:ea typeface="Times New Roman" panose="02020603050405020304" pitchFamily="18" charset="0"/>
              </a:rPr>
              <a:t>безопасности: формализация </a:t>
            </a:r>
            <a:r>
              <a:rPr lang="ru-RU" dirty="0">
                <a:ea typeface="Times New Roman" panose="02020603050405020304" pitchFamily="18" charset="0"/>
              </a:rPr>
              <a:t>разного рода процессов, связанных с обеспечением информационной безопасности и строгое обоснование корректности и адекватности функционирования </a:t>
            </a:r>
            <a:r>
              <a:rPr lang="ru-RU" dirty="0" smtClean="0">
                <a:ea typeface="Times New Roman" panose="02020603050405020304" pitchFamily="18" charset="0"/>
              </a:rPr>
              <a:t>систем.</a:t>
            </a:r>
            <a:endParaRPr lang="ru-RU" dirty="0">
              <a:effectLst/>
              <a:ea typeface="Times New Roman" panose="02020603050405020304" pitchFamily="18" charset="0"/>
            </a:endParaRPr>
          </a:p>
        </p:txBody>
      </p:sp>
      <p:sp>
        <p:nvSpPr>
          <p:cNvPr id="11" name="Управляющая кнопка: домой 10">
            <a:hlinkClick r:id="rId2" action="ppaction://hlinksldjump" highlightClick="1"/>
          </p:cNvPr>
          <p:cNvSpPr/>
          <p:nvPr/>
        </p:nvSpPr>
        <p:spPr>
          <a:xfrm>
            <a:off x="11135900"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47014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173" y="664238"/>
            <a:ext cx="9905998" cy="1478570"/>
          </a:xfrm>
        </p:spPr>
        <p:txBody>
          <a:bodyPr>
            <a:normAutofit fontScale="90000"/>
          </a:bodyPr>
          <a:lstStyle/>
          <a:p>
            <a:pPr algn="ctr"/>
            <a:r>
              <a:rPr lang="ru-RU" dirty="0"/>
              <a:t>Глава 2 Информационная безопасность и Интернет</a:t>
            </a:r>
            <a:br>
              <a:rPr lang="ru-RU" dirty="0"/>
            </a:br>
            <a:r>
              <a:rPr lang="ru-RU" dirty="0"/>
              <a:t/>
            </a:r>
            <a:br>
              <a:rPr lang="ru-RU" dirty="0"/>
            </a:br>
            <a:endParaRPr lang="ru-RU" dirty="0"/>
          </a:p>
        </p:txBody>
      </p:sp>
      <p:sp>
        <p:nvSpPr>
          <p:cNvPr id="6" name="Прямоугольник 5"/>
          <p:cNvSpPr/>
          <p:nvPr/>
        </p:nvSpPr>
        <p:spPr>
          <a:xfrm>
            <a:off x="1126173" y="1566246"/>
            <a:ext cx="8666756" cy="3970318"/>
          </a:xfrm>
          <a:prstGeom prst="rect">
            <a:avLst/>
          </a:prstGeom>
        </p:spPr>
        <p:txBody>
          <a:bodyPr wrap="square">
            <a:spAutoFit/>
          </a:bodyPr>
          <a:lstStyle/>
          <a:p>
            <a:pPr indent="537210" algn="just">
              <a:spcBef>
                <a:spcPts val="1800"/>
              </a:spcBef>
              <a:spcAft>
                <a:spcPts val="0"/>
              </a:spcAft>
            </a:pPr>
            <a:r>
              <a:rPr lang="ru-RU" dirty="0">
                <a:ea typeface="Times New Roman" panose="02020603050405020304" pitchFamily="18" charset="0"/>
              </a:rPr>
              <a:t>По данным лаборатории Касперского, около 90% от общего числа проникновений на компьютер вредоносных программ используется посредством Интернет, через электронную почту и просмотр </a:t>
            </a:r>
            <a:r>
              <a:rPr lang="ru-RU" dirty="0" err="1">
                <a:ea typeface="Times New Roman" panose="02020603050405020304" pitchFamily="18" charset="0"/>
              </a:rPr>
              <a:t>Web_страниц</a:t>
            </a:r>
            <a:r>
              <a:rPr lang="ru-RU" dirty="0">
                <a:ea typeface="Times New Roman" panose="02020603050405020304" pitchFamily="18" charset="0"/>
              </a:rPr>
              <a:t>. Особое место среди таких программ занимает целый класс - Интернет-червь. Само распространяющиеся, не зависимо от механизма работы выполняют свои основные задачи по изменению настроек компьютера-жертвы, воруют </a:t>
            </a:r>
            <a:br>
              <a:rPr lang="ru-RU" dirty="0">
                <a:ea typeface="Times New Roman" panose="02020603050405020304" pitchFamily="18" charset="0"/>
              </a:rPr>
            </a:br>
            <a:r>
              <a:rPr lang="ru-RU" dirty="0" smtClean="0">
                <a:ea typeface="Times New Roman" panose="02020603050405020304" pitchFamily="18" charset="0"/>
              </a:rPr>
              <a:t>адресную </a:t>
            </a:r>
            <a:r>
              <a:rPr lang="ru-RU" dirty="0">
                <a:ea typeface="Times New Roman" panose="02020603050405020304" pitchFamily="18" charset="0"/>
              </a:rPr>
              <a:t>книгу или ценную информацию,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вводят </a:t>
            </a:r>
            <a:r>
              <a:rPr lang="ru-RU" dirty="0">
                <a:ea typeface="Times New Roman" panose="02020603050405020304" pitchFamily="18" charset="0"/>
              </a:rPr>
              <a:t>в заблуждение самого пользователя</a:t>
            </a:r>
            <a:r>
              <a:rPr lang="ru-RU" dirty="0" smtClean="0">
                <a:ea typeface="Times New Roman" panose="02020603050405020304" pitchFamily="18" charset="0"/>
              </a:rPr>
              <a:t>,</a:t>
            </a:r>
            <a:br>
              <a:rPr lang="ru-RU" dirty="0" smtClean="0">
                <a:ea typeface="Times New Roman" panose="02020603050405020304" pitchFamily="18" charset="0"/>
              </a:rPr>
            </a:br>
            <a:r>
              <a:rPr lang="ru-RU" dirty="0" smtClean="0">
                <a:ea typeface="Times New Roman" panose="02020603050405020304" pitchFamily="18" charset="0"/>
              </a:rPr>
              <a:t> </a:t>
            </a:r>
            <a:r>
              <a:rPr lang="ru-RU" dirty="0">
                <a:ea typeface="Times New Roman" panose="02020603050405020304" pitchFamily="18" charset="0"/>
              </a:rPr>
              <a:t>создают рассылку с компьютера по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адресам</a:t>
            </a:r>
            <a:r>
              <a:rPr lang="ru-RU" dirty="0">
                <a:ea typeface="Times New Roman" panose="02020603050405020304" pitchFamily="18" charset="0"/>
              </a:rPr>
              <a:t>, взятым из записной книжки,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делают </a:t>
            </a:r>
            <a:r>
              <a:rPr lang="ru-RU" dirty="0">
                <a:ea typeface="Times New Roman" panose="02020603050405020304" pitchFamily="18" charset="0"/>
              </a:rPr>
              <a:t>компьютер чьим-то ресурсом или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забирают </a:t>
            </a:r>
            <a:r>
              <a:rPr lang="ru-RU" dirty="0">
                <a:ea typeface="Times New Roman" panose="02020603050405020304" pitchFamily="18" charset="0"/>
              </a:rPr>
              <a:t>часть ресурсов для своих целей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или </a:t>
            </a:r>
            <a:r>
              <a:rPr lang="ru-RU" dirty="0">
                <a:ea typeface="Times New Roman" panose="02020603050405020304" pitchFamily="18" charset="0"/>
              </a:rPr>
              <a:t>в худшем случае </a:t>
            </a:r>
            <a:r>
              <a:rPr lang="ru-RU" dirty="0" err="1">
                <a:ea typeface="Times New Roman" panose="02020603050405020304" pitchFamily="18" charset="0"/>
              </a:rPr>
              <a:t>самоликвидируются</a:t>
            </a:r>
            <a:r>
              <a:rPr lang="ru-RU" dirty="0">
                <a:ea typeface="Times New Roman" panose="02020603050405020304" pitchFamily="18" charset="0"/>
              </a:rPr>
              <a:t>, </a:t>
            </a:r>
            <a:r>
              <a:rPr lang="ru-RU" dirty="0" smtClean="0">
                <a:ea typeface="Times New Roman" panose="02020603050405020304" pitchFamily="18" charset="0"/>
              </a:rPr>
              <a:t/>
            </a:r>
            <a:br>
              <a:rPr lang="ru-RU" dirty="0" smtClean="0">
                <a:ea typeface="Times New Roman" panose="02020603050405020304" pitchFamily="18" charset="0"/>
              </a:rPr>
            </a:br>
            <a:r>
              <a:rPr lang="ru-RU" dirty="0" smtClean="0">
                <a:ea typeface="Times New Roman" panose="02020603050405020304" pitchFamily="18" charset="0"/>
              </a:rPr>
              <a:t>уничтожая </a:t>
            </a:r>
            <a:r>
              <a:rPr lang="ru-RU" dirty="0">
                <a:ea typeface="Times New Roman" panose="02020603050405020304" pitchFamily="18" charset="0"/>
              </a:rPr>
              <a:t>все файлы на всех дисках.</a:t>
            </a:r>
            <a:endParaRPr lang="ru-RU" dirty="0">
              <a:effectLst/>
              <a:ea typeface="Times New Roman" panose="02020603050405020304" pitchFamily="18" charset="0"/>
            </a:endParaRPr>
          </a:p>
        </p:txBody>
      </p:sp>
      <p:sp>
        <p:nvSpPr>
          <p:cNvPr id="12" name="Управляющая кнопка: домой 11">
            <a:hlinkClick r:id="rId2" action="ppaction://hlinksldjump" highlightClick="1"/>
          </p:cNvPr>
          <p:cNvSpPr/>
          <p:nvPr/>
        </p:nvSpPr>
        <p:spPr>
          <a:xfrm>
            <a:off x="11135900"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35557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173" y="664238"/>
            <a:ext cx="9905998" cy="1478570"/>
          </a:xfrm>
        </p:spPr>
        <p:txBody>
          <a:bodyPr>
            <a:normAutofit fontScale="90000"/>
          </a:bodyPr>
          <a:lstStyle/>
          <a:p>
            <a:pPr algn="ctr"/>
            <a:r>
              <a:rPr lang="ru-RU" dirty="0"/>
              <a:t>Глава 2 Информационная безопасность и Интернет</a:t>
            </a:r>
            <a:br>
              <a:rPr lang="ru-RU" dirty="0"/>
            </a:br>
            <a:r>
              <a:rPr lang="ru-RU" dirty="0"/>
              <a:t/>
            </a:r>
            <a:br>
              <a:rPr lang="ru-RU" dirty="0"/>
            </a:br>
            <a:endParaRPr lang="ru-RU" dirty="0"/>
          </a:p>
        </p:txBody>
      </p:sp>
      <p:sp>
        <p:nvSpPr>
          <p:cNvPr id="6" name="Прямоугольник 5"/>
          <p:cNvSpPr/>
          <p:nvPr/>
        </p:nvSpPr>
        <p:spPr>
          <a:xfrm>
            <a:off x="1126173" y="1533465"/>
            <a:ext cx="10009728" cy="3785652"/>
          </a:xfrm>
          <a:prstGeom prst="rect">
            <a:avLst/>
          </a:prstGeom>
        </p:spPr>
        <p:txBody>
          <a:bodyPr wrap="square">
            <a:spAutoFit/>
          </a:bodyPr>
          <a:lstStyle/>
          <a:p>
            <a:pPr indent="537210" algn="just">
              <a:spcBef>
                <a:spcPts val="1800"/>
              </a:spcBef>
              <a:spcAft>
                <a:spcPts val="0"/>
              </a:spcAft>
            </a:pPr>
            <a:r>
              <a:rPr lang="ru-RU" sz="2000" dirty="0" smtClean="0">
                <a:ea typeface="Times New Roman" panose="02020603050405020304" pitchFamily="18" charset="0"/>
              </a:rPr>
              <a:t>Согласно </a:t>
            </a:r>
            <a:r>
              <a:rPr lang="ru-RU" sz="2000" dirty="0">
                <a:ea typeface="Times New Roman" panose="02020603050405020304" pitchFamily="18" charset="0"/>
              </a:rPr>
              <a:t>Указа Президента РФ «О мерах по обеспечению информационной безопасности РФ при использовании информационно-телекоммуникационных сетей международного информационного обмена», запрещено подключение информационных систем, </a:t>
            </a:r>
            <a:r>
              <a:rPr lang="ru-RU" sz="2000" dirty="0" smtClean="0">
                <a:ea typeface="Times New Roman" panose="02020603050405020304" pitchFamily="18" charset="0"/>
              </a:rPr>
              <a:t>информационно-телекоммуникационных сетей </a:t>
            </a:r>
            <a:r>
              <a:rPr lang="ru-RU" sz="2000" dirty="0">
                <a:ea typeface="Times New Roman" panose="02020603050405020304" pitchFamily="18" charset="0"/>
              </a:rPr>
              <a:t>и средств вычислительной техники, </a:t>
            </a:r>
            <a:r>
              <a:rPr lang="ru-RU" sz="2000" dirty="0" smtClean="0">
                <a:ea typeface="Times New Roman" panose="02020603050405020304" pitchFamily="18" charset="0"/>
              </a:rPr>
              <a:t/>
            </a:r>
            <a:br>
              <a:rPr lang="ru-RU" sz="2000" dirty="0" smtClean="0">
                <a:ea typeface="Times New Roman" panose="02020603050405020304" pitchFamily="18" charset="0"/>
              </a:rPr>
            </a:br>
            <a:r>
              <a:rPr lang="ru-RU" sz="2000" dirty="0" smtClean="0">
                <a:ea typeface="Times New Roman" panose="02020603050405020304" pitchFamily="18" charset="0"/>
              </a:rPr>
              <a:t>применяемых </a:t>
            </a:r>
            <a:r>
              <a:rPr lang="ru-RU" sz="2000" dirty="0">
                <a:ea typeface="Times New Roman" panose="02020603050405020304" pitchFamily="18" charset="0"/>
              </a:rPr>
              <a:t>для хранения, обработки </a:t>
            </a:r>
            <a:r>
              <a:rPr lang="ru-RU" sz="2000" dirty="0" smtClean="0">
                <a:ea typeface="Times New Roman" panose="02020603050405020304" pitchFamily="18" charset="0"/>
              </a:rPr>
              <a:t>или </a:t>
            </a:r>
            <a:r>
              <a:rPr lang="ru-RU" sz="2000" dirty="0">
                <a:ea typeface="Times New Roman" panose="02020603050405020304" pitchFamily="18" charset="0"/>
              </a:rPr>
              <a:t>передачи информации, содержащей </a:t>
            </a:r>
            <a:r>
              <a:rPr lang="ru-RU" sz="2000" dirty="0" smtClean="0">
                <a:ea typeface="Times New Roman" panose="02020603050405020304" pitchFamily="18" charset="0"/>
              </a:rPr>
              <a:t/>
            </a:r>
            <a:br>
              <a:rPr lang="ru-RU" sz="2000" dirty="0" smtClean="0">
                <a:ea typeface="Times New Roman" panose="02020603050405020304" pitchFamily="18" charset="0"/>
              </a:rPr>
            </a:br>
            <a:r>
              <a:rPr lang="ru-RU" sz="2000" dirty="0" smtClean="0">
                <a:ea typeface="Times New Roman" panose="02020603050405020304" pitchFamily="18" charset="0"/>
              </a:rPr>
              <a:t>сведения</a:t>
            </a:r>
            <a:r>
              <a:rPr lang="ru-RU" sz="2000" dirty="0">
                <a:ea typeface="Times New Roman" panose="02020603050405020304" pitchFamily="18" charset="0"/>
              </a:rPr>
              <a:t>, составляющие </a:t>
            </a:r>
            <a:r>
              <a:rPr lang="ru-RU" sz="2000" dirty="0" smtClean="0">
                <a:ea typeface="Times New Roman" panose="02020603050405020304" pitchFamily="18" charset="0"/>
              </a:rPr>
              <a:t>государственную </a:t>
            </a:r>
            <a:r>
              <a:rPr lang="ru-RU" sz="2000" dirty="0">
                <a:ea typeface="Times New Roman" panose="02020603050405020304" pitchFamily="18" charset="0"/>
              </a:rPr>
              <a:t>тайну, либо информации, обладателями </a:t>
            </a:r>
            <a:r>
              <a:rPr lang="ru-RU" sz="2000" dirty="0" smtClean="0">
                <a:ea typeface="Times New Roman" panose="02020603050405020304" pitchFamily="18" charset="0"/>
              </a:rPr>
              <a:t/>
            </a:r>
            <a:br>
              <a:rPr lang="ru-RU" sz="2000" dirty="0" smtClean="0">
                <a:ea typeface="Times New Roman" panose="02020603050405020304" pitchFamily="18" charset="0"/>
              </a:rPr>
            </a:br>
            <a:r>
              <a:rPr lang="ru-RU" sz="2000" dirty="0" smtClean="0">
                <a:ea typeface="Times New Roman" panose="02020603050405020304" pitchFamily="18" charset="0"/>
              </a:rPr>
              <a:t>которой </a:t>
            </a:r>
            <a:r>
              <a:rPr lang="ru-RU" sz="2000" dirty="0">
                <a:ea typeface="Times New Roman" panose="02020603050405020304" pitchFamily="18" charset="0"/>
              </a:rPr>
              <a:t>являются госорганы и которая </a:t>
            </a:r>
            <a:r>
              <a:rPr lang="ru-RU" sz="2000" dirty="0" smtClean="0">
                <a:ea typeface="Times New Roman" panose="02020603050405020304" pitchFamily="18" charset="0"/>
              </a:rPr>
              <a:t>содержит </a:t>
            </a:r>
            <a:r>
              <a:rPr lang="ru-RU" sz="2000" dirty="0">
                <a:ea typeface="Times New Roman" panose="02020603050405020304" pitchFamily="18" charset="0"/>
              </a:rPr>
              <a:t>сведения, составляющие </a:t>
            </a:r>
            <a:r>
              <a:rPr lang="ru-RU" sz="2000" dirty="0" smtClean="0">
                <a:ea typeface="Times New Roman" panose="02020603050405020304" pitchFamily="18" charset="0"/>
              </a:rPr>
              <a:t/>
            </a:r>
            <a:br>
              <a:rPr lang="ru-RU" sz="2000" dirty="0" smtClean="0">
                <a:ea typeface="Times New Roman" panose="02020603050405020304" pitchFamily="18" charset="0"/>
              </a:rPr>
            </a:br>
            <a:r>
              <a:rPr lang="ru-RU" sz="2000" dirty="0" smtClean="0">
                <a:ea typeface="Times New Roman" panose="02020603050405020304" pitchFamily="18" charset="0"/>
              </a:rPr>
              <a:t>служебную </a:t>
            </a:r>
            <a:r>
              <a:rPr lang="ru-RU" sz="2000" dirty="0">
                <a:ea typeface="Times New Roman" panose="02020603050405020304" pitchFamily="18" charset="0"/>
              </a:rPr>
              <a:t>тайну, к </a:t>
            </a:r>
            <a:r>
              <a:rPr lang="ru-RU" sz="2000" dirty="0" smtClean="0">
                <a:ea typeface="Times New Roman" panose="02020603050405020304" pitchFamily="18" charset="0"/>
              </a:rPr>
              <a:t>информационно-телекоммуникационным сетям</a:t>
            </a:r>
            <a:r>
              <a:rPr lang="ru-RU" sz="2000" dirty="0">
                <a:ea typeface="Times New Roman" panose="02020603050405020304" pitchFamily="18" charset="0"/>
              </a:rPr>
              <a:t>, позволяющим осуществлять передачу информации через государственную границу РФ, в том числе к Интернету.</a:t>
            </a:r>
            <a:endParaRPr lang="ru-RU" sz="2000" dirty="0">
              <a:effectLst/>
              <a:ea typeface="Times New Roman" panose="02020603050405020304" pitchFamily="18" charset="0"/>
            </a:endParaRPr>
          </a:p>
        </p:txBody>
      </p:sp>
      <p:sp>
        <p:nvSpPr>
          <p:cNvPr id="13" name="Управляющая кнопка: домой 12">
            <a:hlinkClick r:id="rId2" action="ppaction://hlinksldjump" highlightClick="1"/>
          </p:cNvPr>
          <p:cNvSpPr/>
          <p:nvPr/>
        </p:nvSpPr>
        <p:spPr>
          <a:xfrm>
            <a:off x="11135901"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6135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3039" y="-198120"/>
            <a:ext cx="8717281" cy="1034413"/>
          </a:xfrm>
        </p:spPr>
        <p:txBody>
          <a:bodyPr>
            <a:normAutofit/>
          </a:bodyPr>
          <a:lstStyle/>
          <a:p>
            <a:pPr algn="ctr"/>
            <a:r>
              <a:rPr lang="ru-RU" sz="4000" dirty="0" smtClean="0"/>
              <a:t>заключение</a:t>
            </a:r>
            <a:endParaRPr lang="ru-RU" sz="4000" dirty="0"/>
          </a:p>
        </p:txBody>
      </p:sp>
      <p:sp>
        <p:nvSpPr>
          <p:cNvPr id="3" name="Текст 2"/>
          <p:cNvSpPr>
            <a:spLocks noGrp="1"/>
          </p:cNvSpPr>
          <p:nvPr>
            <p:ph type="body" idx="1"/>
          </p:nvPr>
        </p:nvSpPr>
        <p:spPr>
          <a:xfrm>
            <a:off x="1280160" y="1019173"/>
            <a:ext cx="10088880" cy="4820697"/>
          </a:xfrm>
        </p:spPr>
        <p:txBody>
          <a:bodyPr>
            <a:noAutofit/>
          </a:bodyPr>
          <a:lstStyle/>
          <a:p>
            <a:pPr indent="537210" algn="just">
              <a:lnSpc>
                <a:spcPct val="100000"/>
              </a:lnSpc>
              <a:spcBef>
                <a:spcPts val="1800"/>
              </a:spcBef>
              <a:spcAft>
                <a:spcPts val="0"/>
              </a:spcAft>
            </a:pPr>
            <a:r>
              <a:rPr lang="ru-RU" cap="none" dirty="0" smtClean="0">
                <a:ea typeface="Times New Roman" panose="02020603050405020304" pitchFamily="18" charset="0"/>
              </a:rPr>
              <a:t>Для поддержания защиты на высоком уровне необходимо постоянно совершенствоваться вместе с развитием современной техники и технологий, так сказать двигаться в ногу со временем.</a:t>
            </a:r>
          </a:p>
          <a:p>
            <a:pPr indent="537210" algn="just">
              <a:lnSpc>
                <a:spcPct val="100000"/>
              </a:lnSpc>
              <a:spcBef>
                <a:spcPts val="1800"/>
              </a:spcBef>
              <a:spcAft>
                <a:spcPts val="0"/>
              </a:spcAft>
            </a:pPr>
            <a:r>
              <a:rPr lang="ru-RU" cap="none" dirty="0" smtClean="0">
                <a:ea typeface="Times New Roman" panose="02020603050405020304" pitchFamily="18" charset="0"/>
              </a:rPr>
              <a:t>Обеспечение информационной безопасности – комплексная задача, потому что сама информационная среда есть сложный и многоплановый механизм, где могут присутствовать такие компоненты, как персонал, электронное оборудование, программное обеспечение и т. </a:t>
            </a:r>
            <a:r>
              <a:rPr lang="ru-RU" cap="none" dirty="0" smtClean="0">
                <a:ea typeface="Times New Roman" panose="02020603050405020304" pitchFamily="18" charset="0"/>
              </a:rPr>
              <a:t>д.</a:t>
            </a:r>
            <a:endParaRPr lang="ru-RU" cap="none" dirty="0">
              <a:effectLst/>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705376" y="3076734"/>
            <a:ext cx="6782791" cy="3246679"/>
          </a:xfrm>
          <a:prstGeom prst="rect">
            <a:avLst/>
          </a:prstGeom>
          <a:effectLst>
            <a:softEdge rad="317500"/>
          </a:effectLst>
        </p:spPr>
      </p:pic>
      <p:sp>
        <p:nvSpPr>
          <p:cNvPr id="14" name="Управляющая кнопка: домой 13">
            <a:hlinkClick r:id="rId3" action="ppaction://hlinksldjump" highlightClick="1"/>
          </p:cNvPr>
          <p:cNvSpPr/>
          <p:nvPr/>
        </p:nvSpPr>
        <p:spPr>
          <a:xfrm>
            <a:off x="11135900"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6419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7989" y="-186154"/>
            <a:ext cx="9905998" cy="1478570"/>
          </a:xfrm>
        </p:spPr>
        <p:txBody>
          <a:bodyPr>
            <a:normAutofit/>
          </a:bodyPr>
          <a:lstStyle/>
          <a:p>
            <a:pPr algn="ctr"/>
            <a:r>
              <a:rPr lang="ru-RU" dirty="0" smtClean="0"/>
              <a:t>Список Литературы</a:t>
            </a:r>
            <a:endParaRPr lang="ru-RU" dirty="0"/>
          </a:p>
        </p:txBody>
      </p:sp>
      <p:sp>
        <p:nvSpPr>
          <p:cNvPr id="3" name="Прямоугольник 2"/>
          <p:cNvSpPr/>
          <p:nvPr/>
        </p:nvSpPr>
        <p:spPr>
          <a:xfrm>
            <a:off x="1419225" y="1051132"/>
            <a:ext cx="9801225" cy="4847481"/>
          </a:xfrm>
          <a:prstGeom prst="rect">
            <a:avLst/>
          </a:prstGeom>
        </p:spPr>
        <p:txBody>
          <a:bodyPr wrap="square">
            <a:spAutoFit/>
          </a:bodyPr>
          <a:lstStyle/>
          <a:p>
            <a:pPr lvl="0" indent="450215" algn="ctr">
              <a:spcBef>
                <a:spcPts val="1800"/>
              </a:spcBef>
            </a:pPr>
            <a:r>
              <a:rPr lang="ru-RU" sz="1400" i="1" dirty="0">
                <a:solidFill>
                  <a:prstClr val="white"/>
                </a:solidFill>
                <a:latin typeface="Times New Roman"/>
                <a:ea typeface="Times New Roman"/>
              </a:rPr>
              <a:t>Основные источники: </a:t>
            </a:r>
            <a:endParaRPr lang="ru-RU" sz="1400" dirty="0">
              <a:solidFill>
                <a:prstClr val="white"/>
              </a:solidFill>
              <a:latin typeface="Times New Roman"/>
              <a:ea typeface="Times New Roman"/>
            </a:endParaRPr>
          </a:p>
          <a:p>
            <a:pPr marL="342900" lvl="0" indent="-342900" algn="just">
              <a:spcBef>
                <a:spcPts val="1800"/>
              </a:spcBef>
              <a:spcAft>
                <a:spcPts val="0"/>
              </a:spcAft>
              <a:buFont typeface="+mj-lt"/>
              <a:buAutoNum type="arabicPeriod"/>
            </a:pPr>
            <a:r>
              <a:rPr lang="ru-RU" sz="1400" dirty="0" smtClean="0">
                <a:latin typeface="Times New Roman"/>
                <a:ea typeface="Times New Roman"/>
              </a:rPr>
              <a:t>Правовое обеспечение информационной безопасности: учеб. Пособие для студ. </a:t>
            </a:r>
            <a:r>
              <a:rPr lang="ru-RU" sz="1400" dirty="0" err="1" smtClean="0">
                <a:latin typeface="Times New Roman"/>
                <a:ea typeface="Times New Roman"/>
              </a:rPr>
              <a:t>высш</a:t>
            </a:r>
            <a:r>
              <a:rPr lang="ru-RU" sz="1400" dirty="0" smtClean="0">
                <a:latin typeface="Times New Roman"/>
                <a:ea typeface="Times New Roman"/>
              </a:rPr>
              <a:t>. учеб. заведений/(С. Я. Казанцев, О. Э. </a:t>
            </a:r>
            <a:r>
              <a:rPr lang="ru-RU" sz="1400" dirty="0" err="1" smtClean="0">
                <a:latin typeface="Times New Roman"/>
                <a:ea typeface="Times New Roman"/>
              </a:rPr>
              <a:t>Згадзай</a:t>
            </a:r>
            <a:r>
              <a:rPr lang="ru-RU" sz="1400" dirty="0" smtClean="0">
                <a:latin typeface="Times New Roman"/>
                <a:ea typeface="Times New Roman"/>
              </a:rPr>
              <a:t>, Р. М. Оболенский и др.); под ред. С. Я. Казанцева. – 2-е изд., </a:t>
            </a:r>
            <a:r>
              <a:rPr lang="ru-RU" sz="1400" dirty="0" err="1" smtClean="0">
                <a:latin typeface="Times New Roman"/>
                <a:ea typeface="Times New Roman"/>
              </a:rPr>
              <a:t>испр</a:t>
            </a:r>
            <a:r>
              <a:rPr lang="ru-RU" sz="1400" dirty="0" smtClean="0">
                <a:latin typeface="Times New Roman"/>
                <a:ea typeface="Times New Roman"/>
              </a:rPr>
              <a:t>. и доп. – М.: Издательский центр «Академия», 2012. – 240 с.</a:t>
            </a:r>
          </a:p>
          <a:p>
            <a:pPr marL="342900" lvl="0" indent="-342900" algn="just">
              <a:spcAft>
                <a:spcPts val="0"/>
              </a:spcAft>
              <a:buFont typeface="+mj-lt"/>
              <a:buAutoNum type="arabicPeriod"/>
            </a:pPr>
            <a:r>
              <a:rPr lang="ru-RU" sz="1400" dirty="0" err="1" smtClean="0">
                <a:latin typeface="Times New Roman"/>
                <a:ea typeface="Times New Roman"/>
              </a:rPr>
              <a:t>Цирлов</a:t>
            </a:r>
            <a:r>
              <a:rPr lang="ru-RU" sz="1400" dirty="0" smtClean="0">
                <a:latin typeface="Times New Roman"/>
                <a:ea typeface="Times New Roman"/>
              </a:rPr>
              <a:t> </a:t>
            </a:r>
            <a:r>
              <a:rPr lang="ru-RU" sz="1400" dirty="0">
                <a:latin typeface="Times New Roman"/>
                <a:ea typeface="Times New Roman"/>
              </a:rPr>
              <a:t>В.Л. Основы информационной безопасности автоматизированных систем. краткий курс М.: Изд-во Феникс </a:t>
            </a:r>
            <a:r>
              <a:rPr lang="ru-RU" sz="1400" dirty="0" smtClean="0">
                <a:latin typeface="Times New Roman"/>
                <a:ea typeface="Times New Roman"/>
              </a:rPr>
              <a:t>2010.</a:t>
            </a:r>
          </a:p>
          <a:p>
            <a:pPr marL="537210" indent="450215" algn="ctr">
              <a:spcAft>
                <a:spcPts val="0"/>
              </a:spcAft>
            </a:pPr>
            <a:r>
              <a:rPr lang="ru-RU" sz="1400" i="1" dirty="0" smtClean="0">
                <a:latin typeface="Times New Roman"/>
                <a:ea typeface="Times New Roman"/>
              </a:rPr>
              <a:t>Дополнительные источники: </a:t>
            </a:r>
            <a:br>
              <a:rPr lang="ru-RU" sz="1400" i="1" dirty="0" smtClean="0">
                <a:latin typeface="Times New Roman"/>
                <a:ea typeface="Times New Roman"/>
              </a:rPr>
            </a:br>
            <a:endParaRPr lang="ru-RU" sz="1400" dirty="0" smtClean="0">
              <a:latin typeface="Times New Roman"/>
              <a:ea typeface="Times New Roman"/>
            </a:endParaRPr>
          </a:p>
          <a:p>
            <a:pPr marL="342900" lvl="0" indent="-342900" algn="just">
              <a:spcAft>
                <a:spcPts val="0"/>
              </a:spcAft>
              <a:buFont typeface="+mj-lt"/>
              <a:buAutoNum type="arabicPeriod"/>
            </a:pPr>
            <a:r>
              <a:rPr lang="ru-RU" sz="1400" dirty="0" smtClean="0">
                <a:latin typeface="Times New Roman"/>
                <a:ea typeface="Times New Roman"/>
              </a:rPr>
              <a:t>Информационная </a:t>
            </a:r>
            <a:r>
              <a:rPr lang="ru-RU" sz="1400" dirty="0">
                <a:latin typeface="Times New Roman"/>
                <a:ea typeface="Times New Roman"/>
              </a:rPr>
              <a:t>безопасность. Лабораторный практикум (+CD) : учебное пособие / А.В. </a:t>
            </a:r>
            <a:r>
              <a:rPr lang="ru-RU" sz="1400" dirty="0" err="1">
                <a:latin typeface="Times New Roman"/>
                <a:ea typeface="Times New Roman"/>
              </a:rPr>
              <a:t>Бабаш</a:t>
            </a:r>
            <a:r>
              <a:rPr lang="ru-RU" sz="1400" dirty="0">
                <a:latin typeface="Times New Roman"/>
                <a:ea typeface="Times New Roman"/>
              </a:rPr>
              <a:t>, Е.К. Баранова, Ю.Н. Мельников. — 2-е изд., стер. — М. : КНОРУС, 2016. — 132 с</a:t>
            </a:r>
          </a:p>
          <a:p>
            <a:pPr marL="342900" lvl="0" indent="-342900" algn="just">
              <a:spcAft>
                <a:spcPts val="0"/>
              </a:spcAft>
              <a:buFont typeface="+mj-lt"/>
              <a:buAutoNum type="arabicPeriod"/>
            </a:pPr>
            <a:r>
              <a:rPr lang="ru-RU" sz="1400" dirty="0">
                <a:latin typeface="Times New Roman"/>
                <a:ea typeface="Times New Roman"/>
              </a:rPr>
              <a:t>Макаренко С. И. Информационная безопасность: учебное пособие для студентов вузов. – Ставрополь: СФ МГГУ им. М. А. Шолохова, 2010. – 372 с.: ил.</a:t>
            </a:r>
          </a:p>
          <a:p>
            <a:pPr marL="342900" lvl="0" indent="-342900" algn="just">
              <a:spcAft>
                <a:spcPts val="0"/>
              </a:spcAft>
              <a:buFont typeface="+mj-lt"/>
              <a:buAutoNum type="arabicPeriod"/>
            </a:pPr>
            <a:r>
              <a:rPr lang="ru-RU" sz="1400" dirty="0">
                <a:latin typeface="Times New Roman"/>
                <a:ea typeface="Times New Roman"/>
              </a:rPr>
              <a:t>Шаньгин В. Ф. информационная безопасность компьютерных систем и сетей: учеб. пособие. – М.: ИД «Форум»: Инфра-М, 2011 – 416 с.: ил. – (Профессиональное образование</a:t>
            </a:r>
            <a:r>
              <a:rPr lang="ru-RU" sz="1400" dirty="0" smtClean="0">
                <a:latin typeface="Times New Roman"/>
                <a:ea typeface="Times New Roman"/>
              </a:rPr>
              <a:t>).</a:t>
            </a:r>
            <a:br>
              <a:rPr lang="ru-RU" sz="1400" dirty="0" smtClean="0">
                <a:latin typeface="Times New Roman"/>
                <a:ea typeface="Times New Roman"/>
              </a:rPr>
            </a:br>
            <a:endParaRPr lang="ru-RU" sz="1400" dirty="0">
              <a:latin typeface="Times New Roman"/>
              <a:ea typeface="Times New Roman"/>
            </a:endParaRPr>
          </a:p>
          <a:p>
            <a:pPr marL="537210" indent="450215" algn="ctr">
              <a:spcAft>
                <a:spcPts val="0"/>
              </a:spcAft>
            </a:pPr>
            <a:r>
              <a:rPr lang="ru-RU" sz="1400" i="1" dirty="0" smtClean="0">
                <a:latin typeface="Times New Roman"/>
                <a:ea typeface="Times New Roman"/>
              </a:rPr>
              <a:t>Интернет-источники:</a:t>
            </a:r>
            <a:br>
              <a:rPr lang="ru-RU" sz="1400" i="1" dirty="0" smtClean="0">
                <a:latin typeface="Times New Roman"/>
                <a:ea typeface="Times New Roman"/>
              </a:rPr>
            </a:br>
            <a:endParaRPr lang="ru-RU" sz="1400" i="1" dirty="0" smtClean="0">
              <a:latin typeface="Times New Roman"/>
              <a:ea typeface="Times New Roman"/>
            </a:endParaRPr>
          </a:p>
          <a:p>
            <a:pPr marL="266700" indent="-266700" algn="just">
              <a:spcAft>
                <a:spcPts val="0"/>
              </a:spcAft>
              <a:tabLst>
                <a:tab pos="361950" algn="l"/>
              </a:tabLst>
            </a:pPr>
            <a:r>
              <a:rPr lang="ru-RU" sz="1400" dirty="0" smtClean="0">
                <a:latin typeface="Times New Roman"/>
                <a:ea typeface="Times New Roman"/>
              </a:rPr>
              <a:t> </a:t>
            </a:r>
            <a:r>
              <a:rPr lang="ru-RU" sz="1400" dirty="0">
                <a:latin typeface="Times New Roman"/>
                <a:ea typeface="Times New Roman"/>
              </a:rPr>
              <a:t>6.  </a:t>
            </a:r>
            <a:r>
              <a:rPr lang="ru-RU" sz="1400" dirty="0" err="1">
                <a:latin typeface="Times New Roman"/>
                <a:ea typeface="Times New Roman"/>
              </a:rPr>
              <a:t>Britannica</a:t>
            </a:r>
            <a:r>
              <a:rPr lang="ru-RU" sz="1400" dirty="0">
                <a:latin typeface="Times New Roman"/>
                <a:ea typeface="Times New Roman"/>
              </a:rPr>
              <a:t> [Электронный ресурс]. – Электрон, </a:t>
            </a:r>
            <a:r>
              <a:rPr lang="ru-RU" sz="1400" dirty="0" err="1">
                <a:latin typeface="Times New Roman"/>
                <a:ea typeface="Times New Roman"/>
              </a:rPr>
              <a:t>интерактив</a:t>
            </a:r>
            <a:r>
              <a:rPr lang="ru-RU" sz="1400" dirty="0">
                <a:latin typeface="Times New Roman"/>
                <a:ea typeface="Times New Roman"/>
              </a:rPr>
              <a:t>, мультимедиа. – 2008. – DVD-ROM. – Систем, требования: Pentium4 3 ГГц; 512 Мб RAM; </a:t>
            </a:r>
            <a:r>
              <a:rPr lang="ru-RU" sz="1400" dirty="0" err="1">
                <a:latin typeface="Times New Roman"/>
                <a:ea typeface="Times New Roman"/>
              </a:rPr>
              <a:t>Windows</a:t>
            </a:r>
            <a:r>
              <a:rPr lang="ru-RU" sz="1400" dirty="0">
                <a:latin typeface="Times New Roman"/>
                <a:ea typeface="Times New Roman"/>
              </a:rPr>
              <a:t> ХР; дисковод DVD-ROM; VGA видеокарта; </a:t>
            </a:r>
            <a:r>
              <a:rPr lang="ru-RU" sz="1400" dirty="0" err="1">
                <a:latin typeface="Times New Roman"/>
                <a:ea typeface="Times New Roman"/>
              </a:rPr>
              <a:t>зв</a:t>
            </a:r>
            <a:r>
              <a:rPr lang="ru-RU" sz="1400" dirty="0">
                <a:latin typeface="Times New Roman"/>
                <a:ea typeface="Times New Roman"/>
              </a:rPr>
              <a:t>. карта; мышь. – </a:t>
            </a:r>
            <a:r>
              <a:rPr lang="ru-RU" sz="1400" dirty="0" err="1">
                <a:latin typeface="Times New Roman"/>
                <a:ea typeface="Times New Roman"/>
              </a:rPr>
              <a:t>Загл</a:t>
            </a:r>
            <a:r>
              <a:rPr lang="ru-RU" sz="1400" dirty="0">
                <a:latin typeface="Times New Roman"/>
                <a:ea typeface="Times New Roman"/>
              </a:rPr>
              <a:t>. с контейнера</a:t>
            </a:r>
          </a:p>
          <a:p>
            <a:pPr marL="266700" indent="-266700" algn="just">
              <a:spcAft>
                <a:spcPts val="0"/>
              </a:spcAft>
              <a:tabLst>
                <a:tab pos="361950" algn="l"/>
              </a:tabLst>
            </a:pPr>
            <a:r>
              <a:rPr lang="ru-RU" sz="1400" dirty="0">
                <a:latin typeface="Times New Roman"/>
                <a:ea typeface="Times New Roman"/>
              </a:rPr>
              <a:t> </a:t>
            </a:r>
            <a:r>
              <a:rPr lang="ru-RU" sz="1400" dirty="0" smtClean="0">
                <a:latin typeface="Times New Roman"/>
                <a:ea typeface="Times New Roman"/>
              </a:rPr>
              <a:t>7</a:t>
            </a:r>
            <a:r>
              <a:rPr lang="ru-RU" sz="1400" dirty="0">
                <a:latin typeface="Times New Roman"/>
                <a:ea typeface="Times New Roman"/>
              </a:rPr>
              <a:t>.  </a:t>
            </a:r>
            <a:r>
              <a:rPr lang="ru-RU" sz="1400" dirty="0" err="1" smtClean="0">
                <a:latin typeface="Times New Roman"/>
                <a:ea typeface="Times New Roman"/>
              </a:rPr>
              <a:t>Паринов</a:t>
            </a:r>
            <a:r>
              <a:rPr lang="ru-RU" sz="1400" dirty="0" smtClean="0">
                <a:latin typeface="Times New Roman"/>
                <a:ea typeface="Times New Roman"/>
              </a:rPr>
              <a:t> </a:t>
            </a:r>
            <a:r>
              <a:rPr lang="ru-RU" sz="1400" dirty="0">
                <a:latin typeface="Times New Roman"/>
                <a:ea typeface="Times New Roman"/>
              </a:rPr>
              <a:t>С. И., Ляпунов В. М., Пузырев Р. Л. Система </a:t>
            </a:r>
            <a:r>
              <a:rPr lang="ru-RU" sz="1400" dirty="0" err="1">
                <a:latin typeface="Times New Roman"/>
                <a:ea typeface="Times New Roman"/>
              </a:rPr>
              <a:t>Соционет</a:t>
            </a:r>
            <a:r>
              <a:rPr lang="ru-RU" sz="1400" dirty="0">
                <a:latin typeface="Times New Roman"/>
                <a:ea typeface="Times New Roman"/>
              </a:rPr>
              <a:t> как платформа для разработки научных информационных ресурсов и онлайновых сервисов // Электрон. б-ки. 2003. Т. 6, </a:t>
            </a:r>
            <a:r>
              <a:rPr lang="ru-RU" sz="1400" dirty="0" err="1">
                <a:latin typeface="Times New Roman"/>
                <a:ea typeface="Times New Roman"/>
              </a:rPr>
              <a:t>вып</a:t>
            </a:r>
            <a:r>
              <a:rPr lang="ru-RU" sz="1400" dirty="0">
                <a:latin typeface="Times New Roman"/>
                <a:ea typeface="Times New Roman"/>
              </a:rPr>
              <a:t>. 1. URL: http://www.elbib.ru/index.phtml?page=elbib/rus/journal/2003/part1/PLP/ (дата обращения: 25.11.2006).</a:t>
            </a:r>
            <a:endParaRPr lang="ru-RU" sz="1400" dirty="0">
              <a:effectLst/>
              <a:latin typeface="Times New Roman"/>
              <a:ea typeface="Times New Roman"/>
            </a:endParaRPr>
          </a:p>
        </p:txBody>
      </p:sp>
      <p:sp>
        <p:nvSpPr>
          <p:cNvPr id="4" name="Управляющая кнопка: домой 3">
            <a:hlinkClick r:id="rId2" action="ppaction://hlinksldjump" highlightClick="1"/>
          </p:cNvPr>
          <p:cNvSpPr/>
          <p:nvPr/>
        </p:nvSpPr>
        <p:spPr>
          <a:xfrm>
            <a:off x="11135901"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39237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76423" y="1214438"/>
            <a:ext cx="8791575" cy="2387600"/>
          </a:xfrm>
        </p:spPr>
        <p:txBody>
          <a:bodyPr>
            <a:normAutofit/>
          </a:bodyPr>
          <a:lstStyle/>
          <a:p>
            <a:pPr algn="ctr"/>
            <a:r>
              <a:rPr lang="ru-RU" sz="6600" dirty="0" smtClean="0"/>
              <a:t>Спасибо за внимание</a:t>
            </a:r>
            <a:endParaRPr lang="ru-RU" sz="6600" dirty="0"/>
          </a:p>
        </p:txBody>
      </p:sp>
      <p:sp>
        <p:nvSpPr>
          <p:cNvPr id="3" name="Подзаголовок 2"/>
          <p:cNvSpPr>
            <a:spLocks noGrp="1"/>
          </p:cNvSpPr>
          <p:nvPr>
            <p:ph type="subTitle" idx="1"/>
          </p:nvPr>
        </p:nvSpPr>
        <p:spPr/>
        <p:txBody>
          <a:bodyPr/>
          <a:lstStyle/>
          <a:p>
            <a:endParaRPr lang="ru-RU"/>
          </a:p>
        </p:txBody>
      </p:sp>
      <p:sp>
        <p:nvSpPr>
          <p:cNvPr id="4" name="Управляющая кнопка: домой 3">
            <a:hlinkClick r:id="rId2" action="ppaction://hlinksldjump" highlightClick="1"/>
          </p:cNvPr>
          <p:cNvSpPr/>
          <p:nvPr/>
        </p:nvSpPr>
        <p:spPr>
          <a:xfrm>
            <a:off x="11135901"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620870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idx="1"/>
          </p:nvPr>
        </p:nvSpPr>
        <p:spPr bwMode="auto">
          <a:xfrm>
            <a:off x="838200" y="430886"/>
            <a:ext cx="113538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934075" algn="r"/>
              </a:tabLst>
              <a:defRPr>
                <a:solidFill>
                  <a:schemeClr val="tx1"/>
                </a:solidFill>
                <a:latin typeface="Arial" panose="020B0604020202020204" pitchFamily="34" charset="0"/>
              </a:defRPr>
            </a:lvl1pPr>
            <a:lvl2pPr eaLnBrk="0" fontAlgn="base" hangingPunct="0">
              <a:spcBef>
                <a:spcPct val="0"/>
              </a:spcBef>
              <a:spcAft>
                <a:spcPct val="0"/>
              </a:spcAft>
              <a:tabLst>
                <a:tab pos="5934075" algn="r"/>
              </a:tabLst>
              <a:defRPr>
                <a:solidFill>
                  <a:schemeClr val="tx1"/>
                </a:solidFill>
                <a:latin typeface="Arial" panose="020B0604020202020204" pitchFamily="34" charset="0"/>
              </a:defRPr>
            </a:lvl2pPr>
            <a:lvl3pPr eaLnBrk="0" fontAlgn="base" hangingPunct="0">
              <a:spcBef>
                <a:spcPct val="0"/>
              </a:spcBef>
              <a:spcAft>
                <a:spcPct val="0"/>
              </a:spcAft>
              <a:tabLst>
                <a:tab pos="5934075" algn="r"/>
              </a:tabLst>
              <a:defRPr>
                <a:solidFill>
                  <a:schemeClr val="tx1"/>
                </a:solidFill>
                <a:latin typeface="Arial" panose="020B0604020202020204" pitchFamily="34" charset="0"/>
              </a:defRPr>
            </a:lvl3pPr>
            <a:lvl4pPr eaLnBrk="0" fontAlgn="base" hangingPunct="0">
              <a:spcBef>
                <a:spcPct val="0"/>
              </a:spcBef>
              <a:spcAft>
                <a:spcPct val="0"/>
              </a:spcAft>
              <a:tabLst>
                <a:tab pos="5934075" algn="r"/>
              </a:tabLst>
              <a:defRPr>
                <a:solidFill>
                  <a:schemeClr val="tx1"/>
                </a:solidFill>
                <a:latin typeface="Arial" panose="020B0604020202020204" pitchFamily="34" charset="0"/>
              </a:defRPr>
            </a:lvl4pPr>
            <a:lvl5pPr eaLnBrk="0" fontAlgn="base" hangingPunct="0">
              <a:spcBef>
                <a:spcPct val="0"/>
              </a:spcBef>
              <a:spcAft>
                <a:spcPct val="0"/>
              </a:spcAft>
              <a:tabLst>
                <a:tab pos="5934075" algn="r"/>
              </a:tabLst>
              <a:defRPr>
                <a:solidFill>
                  <a:schemeClr val="tx1"/>
                </a:solidFill>
                <a:latin typeface="Arial" panose="020B0604020202020204" pitchFamily="34" charset="0"/>
              </a:defRPr>
            </a:lvl5pPr>
            <a:lvl6pPr eaLnBrk="0" fontAlgn="base" hangingPunct="0">
              <a:spcBef>
                <a:spcPct val="0"/>
              </a:spcBef>
              <a:spcAft>
                <a:spcPct val="0"/>
              </a:spcAft>
              <a:tabLst>
                <a:tab pos="5934075" algn="r"/>
              </a:tabLst>
              <a:defRPr>
                <a:solidFill>
                  <a:schemeClr val="tx1"/>
                </a:solidFill>
                <a:latin typeface="Arial" panose="020B0604020202020204" pitchFamily="34" charset="0"/>
              </a:defRPr>
            </a:lvl6pPr>
            <a:lvl7pPr eaLnBrk="0" fontAlgn="base" hangingPunct="0">
              <a:spcBef>
                <a:spcPct val="0"/>
              </a:spcBef>
              <a:spcAft>
                <a:spcPct val="0"/>
              </a:spcAft>
              <a:tabLst>
                <a:tab pos="5934075" algn="r"/>
              </a:tabLst>
              <a:defRPr>
                <a:solidFill>
                  <a:schemeClr val="tx1"/>
                </a:solidFill>
                <a:latin typeface="Arial" panose="020B0604020202020204" pitchFamily="34" charset="0"/>
              </a:defRPr>
            </a:lvl7pPr>
            <a:lvl8pPr eaLnBrk="0" fontAlgn="base" hangingPunct="0">
              <a:spcBef>
                <a:spcPct val="0"/>
              </a:spcBef>
              <a:spcAft>
                <a:spcPct val="0"/>
              </a:spcAft>
              <a:tabLst>
                <a:tab pos="5934075" algn="r"/>
              </a:tabLst>
              <a:defRPr>
                <a:solidFill>
                  <a:schemeClr val="tx1"/>
                </a:solidFill>
                <a:latin typeface="Arial" panose="020B0604020202020204" pitchFamily="34" charset="0"/>
              </a:defRPr>
            </a:lvl8pPr>
            <a:lvl9pPr eaLnBrk="0" fontAlgn="base" hangingPunct="0">
              <a:spcBef>
                <a:spcPct val="0"/>
              </a:spcBef>
              <a:spcAft>
                <a:spcPct val="0"/>
              </a:spcAft>
              <a:tabLst>
                <a:tab pos="5934075" algn="r"/>
              </a:tabLs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tab pos="5934075" algn="r"/>
              </a:tabLst>
            </a:pPr>
            <a:r>
              <a:rPr kumimoji="0" lang="ru-RU" altLang="ru-RU" sz="28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Оглавление </a:t>
            </a:r>
            <a:r>
              <a:rPr kumimoji="0" lang="ru-RU" altLang="ru-RU" sz="2800" b="1" i="0"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2000" b="0" i="0" u="none" strike="noStrike" cap="none" normalizeH="0" baseline="0" dirty="0" smtClean="0">
              <a:ln>
                <a:noFill/>
              </a:ln>
              <a:solidFill>
                <a:schemeClr val="bg2"/>
              </a:solidFill>
              <a:effectLst/>
            </a:endParaRPr>
          </a:p>
          <a:p>
            <a:pPr lvl="0">
              <a:lnSpc>
                <a:spcPct val="100000"/>
              </a:lnSpc>
              <a:buSzTx/>
            </a:pPr>
            <a:r>
              <a:rPr lang="ru-RU" altLang="ru-RU" sz="2800" cap="none" dirty="0" smtClean="0">
                <a:cs typeface="Arial" panose="020B0604020202020204" pitchFamily="34" charset="0"/>
                <a:hlinkClick r:id="rId2" action="ppaction://hlinksldjump"/>
              </a:rPr>
              <a:t>Введение</a:t>
            </a:r>
            <a:r>
              <a:rPr lang="en-US" altLang="ru-RU" sz="2800" cap="none" dirty="0" smtClean="0">
                <a:cs typeface="Arial" panose="020B0604020202020204" pitchFamily="34" charset="0"/>
              </a:rPr>
              <a:t/>
            </a:r>
            <a:br>
              <a:rPr lang="en-US" altLang="ru-RU" sz="2800" cap="none" dirty="0" smtClean="0">
                <a:cs typeface="Arial" panose="020B0604020202020204" pitchFamily="34" charset="0"/>
              </a:rPr>
            </a:br>
            <a:endParaRPr lang="en-US" altLang="ru-RU" sz="2800" cap="none" dirty="0" smtClean="0">
              <a:cs typeface="Arial" panose="020B0604020202020204" pitchFamily="34" charset="0"/>
            </a:endParaRPr>
          </a:p>
          <a:p>
            <a:pPr lvl="0" indent="441325">
              <a:lnSpc>
                <a:spcPct val="100000"/>
              </a:lnSpc>
              <a:buSzTx/>
            </a:pPr>
            <a:r>
              <a:rPr lang="ru-RU" altLang="ru-RU" sz="2800" cap="none" dirty="0" smtClean="0">
                <a:cs typeface="Arial" panose="020B0604020202020204" pitchFamily="34" charset="0"/>
                <a:hlinkClick r:id="rId3" action="ppaction://hlinksldjump"/>
              </a:rPr>
              <a:t>Глава </a:t>
            </a:r>
            <a:r>
              <a:rPr lang="ru-RU" altLang="ru-RU" sz="2800" cap="none" dirty="0">
                <a:cs typeface="Arial" panose="020B0604020202020204" pitchFamily="34" charset="0"/>
                <a:hlinkClick r:id="rId3" action="ppaction://hlinksldjump"/>
              </a:rPr>
              <a:t>1 Основные понятия. Классификация и </a:t>
            </a:r>
            <a:r>
              <a:rPr lang="ru-RU" altLang="ru-RU" sz="2800" cap="none" dirty="0" smtClean="0">
                <a:cs typeface="Arial" panose="020B0604020202020204" pitchFamily="34" charset="0"/>
                <a:hlinkClick r:id="rId3" action="ppaction://hlinksldjump"/>
              </a:rPr>
              <a:t>содержание</a:t>
            </a:r>
            <a:r>
              <a:rPr lang="en-US" altLang="ru-RU" sz="2800" cap="none" dirty="0" smtClean="0">
                <a:cs typeface="Arial" panose="020B0604020202020204" pitchFamily="34" charset="0"/>
                <a:hlinkClick r:id="rId3" action="ppaction://hlinksldjump"/>
              </a:rPr>
              <a:t> </a:t>
            </a:r>
            <a:r>
              <a:rPr lang="ru-RU" altLang="ru-RU" sz="2800" cap="none" dirty="0" smtClean="0">
                <a:cs typeface="Arial" panose="020B0604020202020204" pitchFamily="34" charset="0"/>
                <a:hlinkClick r:id="rId3" action="ppaction://hlinksldjump"/>
              </a:rPr>
              <a:t>угроз</a:t>
            </a:r>
            <a:r>
              <a:rPr lang="en-US" altLang="ru-RU" sz="2800" cap="none" dirty="0" smtClean="0">
                <a:cs typeface="Arial" panose="020B0604020202020204" pitchFamily="34" charset="0"/>
                <a:hlinkClick r:id="rId3" action="ppaction://hlinksldjump"/>
              </a:rPr>
              <a:t> </a:t>
            </a:r>
            <a:r>
              <a:rPr lang="ru-RU" altLang="ru-RU" sz="2800" cap="none" dirty="0" smtClean="0">
                <a:cs typeface="Arial" panose="020B0604020202020204" pitchFamily="34" charset="0"/>
                <a:hlinkClick r:id="rId3" action="ppaction://hlinksldjump"/>
              </a:rPr>
              <a:t>информации</a:t>
            </a:r>
            <a:r>
              <a:rPr lang="en-US" altLang="ru-RU" sz="2800" cap="none" dirty="0" smtClean="0">
                <a:cs typeface="Arial" panose="020B0604020202020204" pitchFamily="34" charset="0"/>
                <a:hlinkClick r:id="rId3" action="ppaction://hlinksldjump"/>
              </a:rPr>
              <a:t/>
            </a:r>
            <a:br>
              <a:rPr lang="en-US" altLang="ru-RU" sz="2800" cap="none" dirty="0" smtClean="0">
                <a:cs typeface="Arial" panose="020B0604020202020204" pitchFamily="34" charset="0"/>
                <a:hlinkClick r:id="rId3" action="ppaction://hlinksldjump"/>
              </a:rPr>
            </a:br>
            <a:endParaRPr lang="en-US" altLang="ru-RU" sz="2800" cap="none" dirty="0" smtClean="0">
              <a:cs typeface="Arial" panose="020B0604020202020204" pitchFamily="34" charset="0"/>
            </a:endParaRPr>
          </a:p>
          <a:p>
            <a:pPr lvl="0">
              <a:lnSpc>
                <a:spcPct val="100000"/>
              </a:lnSpc>
              <a:buSzTx/>
            </a:pPr>
            <a:r>
              <a:rPr lang="ru-RU" altLang="ru-RU" sz="2800" cap="none" dirty="0" smtClean="0">
                <a:cs typeface="Arial" panose="020B0604020202020204" pitchFamily="34" charset="0"/>
                <a:hlinkClick r:id="rId4" action="ppaction://hlinksldjump"/>
              </a:rPr>
              <a:t>1.1Классификация </a:t>
            </a:r>
            <a:r>
              <a:rPr lang="ru-RU" altLang="ru-RU" sz="2800" cap="none" dirty="0">
                <a:cs typeface="Arial" panose="020B0604020202020204" pitchFamily="34" charset="0"/>
                <a:hlinkClick r:id="rId4" action="ppaction://hlinksldjump"/>
              </a:rPr>
              <a:t>и содержание возможных угроз </a:t>
            </a:r>
            <a:r>
              <a:rPr lang="ru-RU" altLang="ru-RU" sz="2800" cap="none" dirty="0" smtClean="0">
                <a:cs typeface="Arial" panose="020B0604020202020204" pitchFamily="34" charset="0"/>
                <a:hlinkClick r:id="rId4" action="ppaction://hlinksldjump"/>
              </a:rPr>
              <a:t>информации</a:t>
            </a:r>
            <a:r>
              <a:rPr lang="en-US" altLang="ru-RU" sz="2800" cap="none" dirty="0" smtClean="0">
                <a:cs typeface="Arial" panose="020B0604020202020204" pitchFamily="34" charset="0"/>
              </a:rPr>
              <a:t/>
            </a:r>
            <a:br>
              <a:rPr lang="en-US" altLang="ru-RU" sz="2800" cap="none" dirty="0" smtClean="0">
                <a:cs typeface="Arial" panose="020B0604020202020204" pitchFamily="34" charset="0"/>
              </a:rPr>
            </a:br>
            <a:endParaRPr lang="en-US" altLang="ru-RU" sz="2800" cap="none" dirty="0" smtClean="0">
              <a:cs typeface="Arial" panose="020B0604020202020204" pitchFamily="34" charset="0"/>
            </a:endParaRPr>
          </a:p>
          <a:p>
            <a:pPr lvl="0">
              <a:lnSpc>
                <a:spcPct val="100000"/>
              </a:lnSpc>
              <a:buSzTx/>
            </a:pPr>
            <a:r>
              <a:rPr lang="ru-RU" altLang="ru-RU" sz="2800" cap="none" dirty="0" smtClean="0">
                <a:cs typeface="Arial" panose="020B0604020202020204" pitchFamily="34" charset="0"/>
                <a:hlinkClick r:id="rId5" action="ppaction://hlinksldjump"/>
              </a:rPr>
              <a:t>1.2Способы </a:t>
            </a:r>
            <a:r>
              <a:rPr lang="ru-RU" altLang="ru-RU" sz="2800" cap="none" dirty="0">
                <a:cs typeface="Arial" panose="020B0604020202020204" pitchFamily="34" charset="0"/>
                <a:hlinkClick r:id="rId5" action="ppaction://hlinksldjump"/>
              </a:rPr>
              <a:t>и методы защиты информационных </a:t>
            </a:r>
            <a:r>
              <a:rPr lang="ru-RU" altLang="ru-RU" sz="2800" cap="none" dirty="0" smtClean="0">
                <a:cs typeface="Arial" panose="020B0604020202020204" pitchFamily="34" charset="0"/>
                <a:hlinkClick r:id="rId5" action="ppaction://hlinksldjump"/>
              </a:rPr>
              <a:t>ресурсов</a:t>
            </a:r>
            <a:r>
              <a:rPr lang="en-US" altLang="ru-RU" sz="2800" cap="none" dirty="0">
                <a:cs typeface="Arial" panose="020B0604020202020204" pitchFamily="34" charset="0"/>
                <a:hlinkClick r:id="rId6" action="ppaction://hlinksldjump"/>
              </a:rPr>
              <a:t/>
            </a:r>
            <a:br>
              <a:rPr lang="en-US" altLang="ru-RU" sz="2800" cap="none" dirty="0">
                <a:cs typeface="Arial" panose="020B0604020202020204" pitchFamily="34" charset="0"/>
                <a:hlinkClick r:id="rId6" action="ppaction://hlinksldjump"/>
              </a:rPr>
            </a:br>
            <a:endParaRPr lang="en-US" altLang="ru-RU" sz="2800" cap="none" dirty="0" smtClean="0">
              <a:cs typeface="Arial" panose="020B0604020202020204" pitchFamily="34" charset="0"/>
            </a:endParaRPr>
          </a:p>
          <a:p>
            <a:pPr lvl="0">
              <a:lnSpc>
                <a:spcPct val="100000"/>
              </a:lnSpc>
              <a:buSzTx/>
            </a:pPr>
            <a:r>
              <a:rPr lang="ru-RU" altLang="ru-RU" sz="2800" cap="none" dirty="0" smtClean="0">
                <a:cs typeface="Arial" panose="020B0604020202020204" pitchFamily="34" charset="0"/>
                <a:hlinkClick r:id="rId7" action="ppaction://hlinksldjump"/>
              </a:rPr>
              <a:t>Глава </a:t>
            </a:r>
            <a:r>
              <a:rPr lang="ru-RU" altLang="ru-RU" sz="2800" cap="none" dirty="0">
                <a:cs typeface="Arial" panose="020B0604020202020204" pitchFamily="34" charset="0"/>
                <a:hlinkClick r:id="rId7" action="ppaction://hlinksldjump"/>
              </a:rPr>
              <a:t>2 Информационная безопасность и </a:t>
            </a:r>
            <a:r>
              <a:rPr lang="ru-RU" altLang="ru-RU" sz="2800" cap="none" dirty="0" smtClean="0">
                <a:cs typeface="Arial" panose="020B0604020202020204" pitchFamily="34" charset="0"/>
                <a:hlinkClick r:id="rId7" action="ppaction://hlinksldjump"/>
              </a:rPr>
              <a:t>Интернет</a:t>
            </a:r>
            <a:r>
              <a:rPr lang="en-US" altLang="ru-RU" sz="2800" cap="none" dirty="0" smtClean="0">
                <a:cs typeface="Arial" panose="020B0604020202020204" pitchFamily="34" charset="0"/>
              </a:rPr>
              <a:t/>
            </a:r>
            <a:br>
              <a:rPr lang="en-US" altLang="ru-RU" sz="2800" cap="none" dirty="0" smtClean="0">
                <a:cs typeface="Arial" panose="020B0604020202020204" pitchFamily="34" charset="0"/>
              </a:rPr>
            </a:br>
            <a:endParaRPr lang="en-US" altLang="ru-RU" sz="2800" cap="none" dirty="0" smtClean="0">
              <a:cs typeface="Arial" panose="020B0604020202020204" pitchFamily="34" charset="0"/>
            </a:endParaRPr>
          </a:p>
          <a:p>
            <a:pPr lvl="0">
              <a:lnSpc>
                <a:spcPct val="100000"/>
              </a:lnSpc>
              <a:buSzTx/>
            </a:pPr>
            <a:r>
              <a:rPr lang="ru-RU" altLang="ru-RU" sz="2800" cap="none" dirty="0" smtClean="0">
                <a:cs typeface="Arial" panose="020B0604020202020204" pitchFamily="34" charset="0"/>
                <a:hlinkClick r:id="rId8" action="ppaction://hlinksldjump"/>
              </a:rPr>
              <a:t>Заключение</a:t>
            </a:r>
            <a:endParaRPr lang="en-US" altLang="ru-RU" sz="2800" cap="none" dirty="0" smtClean="0">
              <a:cs typeface="Arial" panose="020B0604020202020204" pitchFamily="34" charset="0"/>
            </a:endParaRPr>
          </a:p>
          <a:p>
            <a:pPr lvl="0">
              <a:lnSpc>
                <a:spcPct val="100000"/>
              </a:lnSpc>
              <a:buSzTx/>
            </a:pPr>
            <a:endParaRPr lang="ru-RU" altLang="ru-RU" sz="1400" cap="none" dirty="0">
              <a:cs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934075" algn="r"/>
              </a:tabLst>
            </a:pPr>
            <a:endParaRPr kumimoji="0" lang="ru-RU" altLang="ru-RU"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14426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5506" y="0"/>
            <a:ext cx="9906000" cy="1477961"/>
          </a:xfrm>
        </p:spPr>
        <p:txBody>
          <a:bodyPr>
            <a:normAutofit/>
          </a:bodyPr>
          <a:lstStyle/>
          <a:p>
            <a:pPr algn="ctr"/>
            <a:r>
              <a:rPr lang="ru-RU" sz="3200" dirty="0"/>
              <a:t>Введение</a:t>
            </a:r>
          </a:p>
        </p:txBody>
      </p:sp>
      <p:sp>
        <p:nvSpPr>
          <p:cNvPr id="3" name="Текст 2"/>
          <p:cNvSpPr>
            <a:spLocks noGrp="1"/>
          </p:cNvSpPr>
          <p:nvPr>
            <p:ph type="body" idx="1"/>
          </p:nvPr>
        </p:nvSpPr>
        <p:spPr/>
        <p:txBody>
          <a:bodyPr>
            <a:noAutofit/>
          </a:bodyPr>
          <a:lstStyle/>
          <a:p>
            <a:pPr>
              <a:lnSpc>
                <a:spcPct val="100000"/>
              </a:lnSpc>
            </a:pPr>
            <a:endParaRPr lang="ru-RU" cap="none" dirty="0">
              <a:solidFill>
                <a:schemeClr val="tx1"/>
              </a:solidFill>
            </a:endParaRPr>
          </a:p>
        </p:txBody>
      </p:sp>
      <p:sp>
        <p:nvSpPr>
          <p:cNvPr id="7" name="Объект 6"/>
          <p:cNvSpPr>
            <a:spLocks noGrp="1"/>
          </p:cNvSpPr>
          <p:nvPr>
            <p:ph sz="half" idx="2"/>
          </p:nvPr>
        </p:nvSpPr>
        <p:spPr>
          <a:xfrm>
            <a:off x="1150554" y="1380745"/>
            <a:ext cx="4878391" cy="3596638"/>
          </a:xfrm>
        </p:spPr>
        <p:txBody>
          <a:bodyPr>
            <a:noAutofit/>
          </a:bodyPr>
          <a:lstStyle/>
          <a:p>
            <a:pPr marL="0" lvl="0" indent="0" algn="just">
              <a:lnSpc>
                <a:spcPct val="100000"/>
              </a:lnSpc>
              <a:buNone/>
            </a:pPr>
            <a:r>
              <a:rPr lang="ru-RU" sz="1800" dirty="0">
                <a:solidFill>
                  <a:prstClr val="white"/>
                </a:solidFill>
              </a:rPr>
              <a:t>Информационная сфера сегодня – не только одна из важнейших сфер международного сотрудничества, но и объект соперничества. Страны с более развитой информационной инфраструктурой, устанавливая технологические стандарты и предоставляя потребителям свои ресурсы, определяют условия формирования и осуществления деятельности информационных инфраструктур в других странах, оказывают воздействие на развитие их информационной сферы. </a:t>
            </a:r>
            <a:endParaRPr lang="ru-RU" sz="1800" dirty="0"/>
          </a:p>
        </p:txBody>
      </p:sp>
      <p:sp>
        <p:nvSpPr>
          <p:cNvPr id="8" name="Текст 7"/>
          <p:cNvSpPr>
            <a:spLocks noGrp="1"/>
          </p:cNvSpPr>
          <p:nvPr>
            <p:ph type="body" sz="quarter" idx="3"/>
          </p:nvPr>
        </p:nvSpPr>
        <p:spPr>
          <a:xfrm>
            <a:off x="6400808" y="1481328"/>
            <a:ext cx="4646602" cy="1592069"/>
          </a:xfrm>
        </p:spPr>
        <p:txBody>
          <a:bodyPr/>
          <a:lstStyle/>
          <a:p>
            <a:endParaRPr lang="ru-RU" dirty="0"/>
          </a:p>
        </p:txBody>
      </p:sp>
      <p:sp>
        <p:nvSpPr>
          <p:cNvPr id="9" name="Объект 8"/>
          <p:cNvSpPr>
            <a:spLocks noGrp="1"/>
          </p:cNvSpPr>
          <p:nvPr>
            <p:ph sz="quarter" idx="4"/>
          </p:nvPr>
        </p:nvSpPr>
        <p:spPr>
          <a:xfrm>
            <a:off x="6256296" y="1374518"/>
            <a:ext cx="4875210" cy="2717801"/>
          </a:xfrm>
        </p:spPr>
        <p:txBody>
          <a:bodyPr>
            <a:normAutofit/>
          </a:bodyPr>
          <a:lstStyle/>
          <a:p>
            <a:pPr marL="0" indent="0" algn="just">
              <a:buNone/>
            </a:pPr>
            <a:r>
              <a:rPr lang="ru-RU" sz="1800" dirty="0"/>
              <a:t>Поэтому в промышленно развитых странах при формировании национальной политики приоритет получают развитие средств защиты и обеспечение безопасности информационной сферы</a:t>
            </a:r>
          </a:p>
          <a:p>
            <a:endParaRPr lang="ru-RU" dirty="0"/>
          </a:p>
        </p:txBody>
      </p:sp>
      <p:sp>
        <p:nvSpPr>
          <p:cNvPr id="13" name="Управляющая кнопка: домой 12">
            <a:hlinkClick r:id="rId2" action="ppaction://hlinksldjump" highlightClick="1"/>
          </p:cNvPr>
          <p:cNvSpPr/>
          <p:nvPr/>
        </p:nvSpPr>
        <p:spPr>
          <a:xfrm>
            <a:off x="11131506" y="6157913"/>
            <a:ext cx="1060493" cy="700087"/>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58365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1165" y="1241408"/>
            <a:ext cx="9354349" cy="2246769"/>
          </a:xfrm>
          <a:prstGeom prst="rect">
            <a:avLst/>
          </a:prstGeom>
        </p:spPr>
        <p:txBody>
          <a:bodyPr wrap="square">
            <a:spAutoFit/>
          </a:bodyPr>
          <a:lstStyle/>
          <a:p>
            <a:pPr algn="just"/>
            <a:r>
              <a:rPr lang="ru-RU" sz="2000" dirty="0"/>
              <a:t>Высокой эффективностью защиты информации можно определить как совокупность следующих факторов: </a:t>
            </a:r>
            <a:r>
              <a:rPr lang="ru-RU" sz="2000" i="1" dirty="0"/>
              <a:t>своевременность, активность, непрерывность и комплексность</a:t>
            </a:r>
            <a:r>
              <a:rPr lang="ru-RU" sz="2000" dirty="0"/>
              <a:t>. Очень важно проводить профилактические защитные мероприятия комплексно, то есть гарантировать нейтрализацию всех опасных каналов утечки информации. Нельзя забывать, что один открытый канал утечки информации может свести на нет эффективность всей системы защиты.</a:t>
            </a:r>
          </a:p>
        </p:txBody>
      </p:sp>
      <p:pic>
        <p:nvPicPr>
          <p:cNvPr id="3" name="Рисунок 2"/>
          <p:cNvPicPr>
            <a:picLocks noChangeAspect="1"/>
          </p:cNvPicPr>
          <p:nvPr/>
        </p:nvPicPr>
        <p:blipFill>
          <a:blip r:embed="rId2"/>
          <a:stretch>
            <a:fillRect/>
          </a:stretch>
        </p:blipFill>
        <p:spPr>
          <a:xfrm>
            <a:off x="2077362" y="3488177"/>
            <a:ext cx="5887062" cy="2799032"/>
          </a:xfrm>
          <a:prstGeom prst="rect">
            <a:avLst/>
          </a:prstGeom>
          <a:effectLst>
            <a:softEdge rad="317500"/>
          </a:effectLst>
        </p:spPr>
      </p:pic>
      <p:pic>
        <p:nvPicPr>
          <p:cNvPr id="12" name="Рисунок 11"/>
          <p:cNvPicPr>
            <a:picLocks noChangeAspect="1"/>
          </p:cNvPicPr>
          <p:nvPr/>
        </p:nvPicPr>
        <p:blipFill>
          <a:blip r:embed="rId3"/>
          <a:stretch>
            <a:fillRect/>
          </a:stretch>
        </p:blipFill>
        <p:spPr>
          <a:xfrm>
            <a:off x="11112914" y="6138610"/>
            <a:ext cx="1079086" cy="719390"/>
          </a:xfrm>
          <a:prstGeom prst="rect">
            <a:avLst/>
          </a:prstGeom>
        </p:spPr>
      </p:pic>
      <p:sp>
        <p:nvSpPr>
          <p:cNvPr id="13" name="Управляющая кнопка: домой 12">
            <a:hlinkClick r:id="rId4" action="ppaction://hlinksldjump" highlightClick="1"/>
          </p:cNvPr>
          <p:cNvSpPr/>
          <p:nvPr/>
        </p:nvSpPr>
        <p:spPr>
          <a:xfrm>
            <a:off x="11112914" y="6138610"/>
            <a:ext cx="1079086" cy="719390"/>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p:cNvSpPr txBox="1">
            <a:spLocks/>
          </p:cNvSpPr>
          <p:nvPr/>
        </p:nvSpPr>
        <p:spPr>
          <a:xfrm>
            <a:off x="1225506" y="0"/>
            <a:ext cx="9906000" cy="1477961"/>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endParaRPr lang="ru-RU" sz="3200" dirty="0" smtClean="0"/>
          </a:p>
          <a:p>
            <a:pPr algn="ctr"/>
            <a:r>
              <a:rPr lang="ru-RU" sz="3200" dirty="0" smtClean="0"/>
              <a:t>Введение</a:t>
            </a:r>
            <a:endParaRPr lang="ru-RU" sz="3200" dirty="0"/>
          </a:p>
        </p:txBody>
      </p:sp>
    </p:spTree>
    <p:extLst>
      <p:ext uri="{BB962C8B-B14F-4D97-AF65-F5344CB8AC3E}">
        <p14:creationId xmlns:p14="http://schemas.microsoft.com/office/powerpoint/2010/main" val="23736278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173" y="664238"/>
            <a:ext cx="9905998" cy="1478570"/>
          </a:xfrm>
        </p:spPr>
        <p:txBody>
          <a:bodyPr>
            <a:normAutofit fontScale="90000"/>
          </a:bodyPr>
          <a:lstStyle/>
          <a:p>
            <a:pPr algn="ctr"/>
            <a:r>
              <a:rPr lang="ru-RU" dirty="0"/>
              <a:t>Глава 1 Основные понятия. Классификация и содержание угроз информации</a:t>
            </a:r>
            <a:br>
              <a:rPr lang="ru-RU" dirty="0"/>
            </a:br>
            <a:r>
              <a:rPr lang="ru-RU" dirty="0"/>
              <a:t/>
            </a:r>
            <a:br>
              <a:rPr lang="ru-RU" dirty="0"/>
            </a:br>
            <a:endParaRPr lang="ru-RU" dirty="0"/>
          </a:p>
        </p:txBody>
      </p:sp>
      <p:sp>
        <p:nvSpPr>
          <p:cNvPr id="6" name="Прямоугольник 5"/>
          <p:cNvSpPr/>
          <p:nvPr/>
        </p:nvSpPr>
        <p:spPr>
          <a:xfrm>
            <a:off x="1126173" y="1898928"/>
            <a:ext cx="10684827" cy="3323987"/>
          </a:xfrm>
          <a:prstGeom prst="rect">
            <a:avLst/>
          </a:prstGeom>
        </p:spPr>
        <p:txBody>
          <a:bodyPr wrap="square">
            <a:spAutoFit/>
          </a:bodyPr>
          <a:lstStyle/>
          <a:p>
            <a:pPr indent="539115" algn="just">
              <a:spcBef>
                <a:spcPts val="1800"/>
              </a:spcBef>
              <a:spcAft>
                <a:spcPts val="0"/>
              </a:spcAft>
            </a:pPr>
            <a:r>
              <a:rPr lang="ru-RU" b="1" dirty="0">
                <a:ea typeface="Times New Roman" panose="02020603050405020304" pitchFamily="18" charset="0"/>
              </a:rPr>
              <a:t>Защита информации</a:t>
            </a:r>
            <a:r>
              <a:rPr lang="ru-RU" dirty="0">
                <a:ea typeface="Times New Roman" panose="02020603050405020304" pitchFamily="18" charset="0"/>
              </a:rPr>
              <a:t> – деятельность по предотвращению утечки защищаемой информации, несанкционированных и непреднамеренных воздействий на защищаемую информацию.</a:t>
            </a:r>
          </a:p>
          <a:p>
            <a:pPr indent="539115" algn="just">
              <a:spcBef>
                <a:spcPts val="1800"/>
              </a:spcBef>
              <a:spcAft>
                <a:spcPts val="0"/>
              </a:spcAft>
            </a:pPr>
            <a:r>
              <a:rPr lang="ru-RU" b="1" dirty="0">
                <a:ea typeface="Times New Roman" panose="02020603050405020304" pitchFamily="18" charset="0"/>
              </a:rPr>
              <a:t>Объект защиты</a:t>
            </a:r>
            <a:r>
              <a:rPr lang="ru-RU" dirty="0">
                <a:ea typeface="Times New Roman" panose="02020603050405020304" pitchFamily="18" charset="0"/>
              </a:rPr>
              <a:t> – сама информация, носитель информации или информационный процесс, в отношении которых необходимо осуществлять защиту в соответствии с поставленной целью защиты информации.</a:t>
            </a:r>
          </a:p>
          <a:p>
            <a:pPr indent="539115" algn="just">
              <a:spcBef>
                <a:spcPts val="1800"/>
              </a:spcBef>
              <a:spcAft>
                <a:spcPts val="0"/>
              </a:spcAft>
            </a:pPr>
            <a:r>
              <a:rPr lang="ru-RU" b="1" dirty="0">
                <a:ea typeface="Times New Roman" panose="02020603050405020304" pitchFamily="18" charset="0"/>
              </a:rPr>
              <a:t>Цель защиты информации</a:t>
            </a:r>
            <a:r>
              <a:rPr lang="ru-RU" dirty="0">
                <a:ea typeface="Times New Roman" panose="02020603050405020304" pitchFamily="18" charset="0"/>
              </a:rPr>
              <a:t> – желаемый результат защиты информации. Целью защиты информации может являться предотвращение ущерба собственнику, владельцу, пользователю информации в результате возможной потери (утечки) информации или несанкционированного и непреднамеренного воздействия на информацию.</a:t>
            </a:r>
            <a:endParaRPr lang="ru-RU" dirty="0">
              <a:effectLst/>
              <a:ea typeface="Times New Roman" panose="02020603050405020304" pitchFamily="18" charset="0"/>
            </a:endParaRPr>
          </a:p>
        </p:txBody>
      </p:sp>
      <p:pic>
        <p:nvPicPr>
          <p:cNvPr id="14" name="Рисунок 13"/>
          <p:cNvPicPr>
            <a:picLocks noChangeAspect="1"/>
          </p:cNvPicPr>
          <p:nvPr/>
        </p:nvPicPr>
        <p:blipFill>
          <a:blip r:embed="rId2"/>
          <a:stretch>
            <a:fillRect/>
          </a:stretch>
        </p:blipFill>
        <p:spPr>
          <a:xfrm>
            <a:off x="11112914" y="6178265"/>
            <a:ext cx="1079086" cy="719390"/>
          </a:xfrm>
          <a:prstGeom prst="rect">
            <a:avLst/>
          </a:prstGeom>
        </p:spPr>
      </p:pic>
      <p:sp>
        <p:nvSpPr>
          <p:cNvPr id="15" name="Управляющая кнопка: домой 14">
            <a:hlinkClick r:id="rId3" action="ppaction://hlinksldjump" highlightClick="1"/>
          </p:cNvPr>
          <p:cNvSpPr/>
          <p:nvPr/>
        </p:nvSpPr>
        <p:spPr>
          <a:xfrm>
            <a:off x="11127856" y="6178266"/>
            <a:ext cx="1049202" cy="719389"/>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659920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173" y="664238"/>
            <a:ext cx="9905998" cy="1478570"/>
          </a:xfrm>
        </p:spPr>
        <p:txBody>
          <a:bodyPr>
            <a:normAutofit fontScale="90000"/>
          </a:bodyPr>
          <a:lstStyle/>
          <a:p>
            <a:pPr algn="ctr"/>
            <a:r>
              <a:rPr lang="ru-RU" dirty="0"/>
              <a:t>Глава 1 Основные понятия. Классификация и содержание угроз информации</a:t>
            </a:r>
            <a:br>
              <a:rPr lang="ru-RU" dirty="0"/>
            </a:br>
            <a:r>
              <a:rPr lang="ru-RU" dirty="0"/>
              <a:t/>
            </a:r>
            <a:br>
              <a:rPr lang="ru-RU" dirty="0"/>
            </a:br>
            <a:endParaRPr lang="ru-RU" dirty="0"/>
          </a:p>
        </p:txBody>
      </p:sp>
      <p:sp>
        <p:nvSpPr>
          <p:cNvPr id="6" name="Прямоугольник 5"/>
          <p:cNvSpPr/>
          <p:nvPr/>
        </p:nvSpPr>
        <p:spPr>
          <a:xfrm>
            <a:off x="1126173" y="1723563"/>
            <a:ext cx="10684827" cy="3877985"/>
          </a:xfrm>
          <a:prstGeom prst="rect">
            <a:avLst/>
          </a:prstGeom>
        </p:spPr>
        <p:txBody>
          <a:bodyPr wrap="square">
            <a:spAutoFit/>
          </a:bodyPr>
          <a:lstStyle/>
          <a:p>
            <a:pPr indent="539115" algn="just">
              <a:spcBef>
                <a:spcPts val="1800"/>
              </a:spcBef>
              <a:spcAft>
                <a:spcPts val="0"/>
              </a:spcAft>
            </a:pPr>
            <a:r>
              <a:rPr lang="ru-RU" b="1" dirty="0">
                <a:ea typeface="Times New Roman" panose="02020603050405020304" pitchFamily="18" charset="0"/>
              </a:rPr>
              <a:t>Эффективность защиты информации</a:t>
            </a:r>
            <a:r>
              <a:rPr lang="ru-RU" dirty="0">
                <a:ea typeface="Times New Roman" panose="02020603050405020304" pitchFamily="18" charset="0"/>
              </a:rPr>
              <a:t> – степень соответствия результатов защиты информации по отношению к поставленной цели.</a:t>
            </a:r>
          </a:p>
          <a:p>
            <a:pPr indent="539115" algn="just">
              <a:spcBef>
                <a:spcPts val="1800"/>
              </a:spcBef>
              <a:spcAft>
                <a:spcPts val="0"/>
              </a:spcAft>
            </a:pPr>
            <a:r>
              <a:rPr lang="ru-RU" b="1" dirty="0">
                <a:ea typeface="Times New Roman" panose="02020603050405020304" pitchFamily="18" charset="0"/>
              </a:rPr>
              <a:t>Защита информации от утечки</a:t>
            </a:r>
            <a:r>
              <a:rPr lang="ru-RU" dirty="0">
                <a:ea typeface="Times New Roman" panose="02020603050405020304" pitchFamily="18" charset="0"/>
              </a:rPr>
              <a:t> – деятельность по предотвращению распространения защищаемой информации (её разглашения), несанкционированного доступа к защищаемой информации и получения защищаемой информации злоумышленниками.</a:t>
            </a:r>
          </a:p>
          <a:p>
            <a:pPr indent="539115" algn="just">
              <a:spcBef>
                <a:spcPts val="1800"/>
              </a:spcBef>
              <a:spcAft>
                <a:spcPts val="0"/>
              </a:spcAft>
            </a:pPr>
            <a:r>
              <a:rPr lang="ru-RU" b="1" dirty="0">
                <a:ea typeface="Times New Roman" panose="02020603050405020304" pitchFamily="18" charset="0"/>
              </a:rPr>
              <a:t>Защита информации от разглашения </a:t>
            </a:r>
            <a:r>
              <a:rPr lang="ru-RU" dirty="0">
                <a:ea typeface="Times New Roman" panose="02020603050405020304" pitchFamily="18" charset="0"/>
              </a:rPr>
              <a:t>– предотвращение несанкционированного доведения защищаемой информации до неконтролируемого количества получателей информации.</a:t>
            </a:r>
          </a:p>
          <a:p>
            <a:pPr algn="just"/>
            <a:r>
              <a:rPr lang="ru-RU" b="1" dirty="0">
                <a:ea typeface="Times New Roman" panose="02020603050405020304" pitchFamily="18" charset="0"/>
              </a:rPr>
              <a:t>Защита информации от несанкционированного доступа </a:t>
            </a:r>
            <a:r>
              <a:rPr lang="ru-RU" dirty="0">
                <a:ea typeface="Times New Roman" panose="02020603050405020304" pitchFamily="18" charset="0"/>
              </a:rPr>
              <a:t>– предотвращение получения защищаемой информации заинтересованным субъектом с нарушением установленных правовыми документами, собственником либо владельцем информации правил доступа к защищаемой информации.</a:t>
            </a:r>
            <a:endParaRPr lang="ru-RU" dirty="0">
              <a:effectLst/>
              <a:ea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11154396" y="6138610"/>
            <a:ext cx="1079086" cy="719390"/>
          </a:xfrm>
          <a:prstGeom prst="rect">
            <a:avLst/>
          </a:prstGeom>
        </p:spPr>
      </p:pic>
      <p:sp>
        <p:nvSpPr>
          <p:cNvPr id="12" name="Управляющая кнопка: домой 11">
            <a:hlinkClick r:id="rId3" action="ppaction://hlinksldjump" highlightClick="1"/>
          </p:cNvPr>
          <p:cNvSpPr/>
          <p:nvPr/>
        </p:nvSpPr>
        <p:spPr>
          <a:xfrm>
            <a:off x="11154396" y="6138610"/>
            <a:ext cx="1079086" cy="719390"/>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2400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6173" y="664238"/>
            <a:ext cx="9905998" cy="1478570"/>
          </a:xfrm>
        </p:spPr>
        <p:txBody>
          <a:bodyPr>
            <a:normAutofit fontScale="90000"/>
          </a:bodyPr>
          <a:lstStyle/>
          <a:p>
            <a:pPr algn="ctr"/>
            <a:r>
              <a:rPr lang="ru-RU" dirty="0"/>
              <a:t>Глава 1 Основные понятия. Классификация и содержание угроз информации</a:t>
            </a:r>
            <a:br>
              <a:rPr lang="ru-RU" dirty="0"/>
            </a:br>
            <a:r>
              <a:rPr lang="ru-RU" dirty="0"/>
              <a:t/>
            </a:r>
            <a:br>
              <a:rPr lang="ru-RU" dirty="0"/>
            </a:br>
            <a:endParaRPr lang="ru-RU" dirty="0"/>
          </a:p>
        </p:txBody>
      </p:sp>
      <p:sp>
        <p:nvSpPr>
          <p:cNvPr id="6" name="Прямоугольник 5"/>
          <p:cNvSpPr/>
          <p:nvPr/>
        </p:nvSpPr>
        <p:spPr>
          <a:xfrm>
            <a:off x="1126174" y="1875963"/>
            <a:ext cx="10146172" cy="4324261"/>
          </a:xfrm>
          <a:prstGeom prst="rect">
            <a:avLst/>
          </a:prstGeom>
        </p:spPr>
        <p:txBody>
          <a:bodyPr wrap="square">
            <a:spAutoFit/>
          </a:bodyPr>
          <a:lstStyle/>
          <a:p>
            <a:pPr indent="539115" algn="just">
              <a:spcBef>
                <a:spcPts val="1800"/>
              </a:spcBef>
              <a:spcAft>
                <a:spcPts val="0"/>
              </a:spcAft>
            </a:pPr>
            <a:r>
              <a:rPr lang="ru-RU" sz="2000" b="1" dirty="0">
                <a:ea typeface="Times New Roman" panose="02020603050405020304" pitchFamily="18" charset="0"/>
              </a:rPr>
              <a:t>Система защиты информации </a:t>
            </a:r>
            <a:r>
              <a:rPr lang="ru-RU" sz="2000" dirty="0">
                <a:ea typeface="Times New Roman" panose="02020603050405020304" pitchFamily="18" charset="0"/>
              </a:rPr>
              <a:t>– совокупность органов и исполнителей, используемая ими техника защиты информации, а также объекты защиты, организованные и функционирующие по установленным правилам, которые соответствуют правовым, организационно-распорядительным и нормативным документам по защите информации.</a:t>
            </a:r>
          </a:p>
          <a:p>
            <a:pPr indent="537210" algn="just">
              <a:spcBef>
                <a:spcPts val="1800"/>
              </a:spcBef>
              <a:spcAft>
                <a:spcPts val="0"/>
              </a:spcAft>
            </a:pPr>
            <a:r>
              <a:rPr lang="ru-RU" sz="2000" dirty="0">
                <a:ea typeface="Times New Roman" panose="02020603050405020304" pitchFamily="18" charset="0"/>
              </a:rPr>
              <a:t>Под </a:t>
            </a:r>
            <a:r>
              <a:rPr lang="ru-RU" sz="2000" b="1" dirty="0">
                <a:ea typeface="Times New Roman" panose="02020603050405020304" pitchFamily="18" charset="0"/>
              </a:rPr>
              <a:t>информационной безопасностью</a:t>
            </a:r>
            <a:r>
              <a:rPr lang="ru-RU" sz="2000" dirty="0">
                <a:ea typeface="Times New Roman" panose="02020603050405020304" pitchFamily="18" charset="0"/>
              </a:rPr>
              <a:t> понимают защищённость информации от незаконного ознакомления, преобразования и уничтожения, а также защищённость информационных ресурсов от воздействий, направленных на нарушение их работоспособности. Природа этих воздействий может быть самой разнообразной. (попытки проникновения злоумышленников, ошибки персонала, выход из строя аппаратных и программных средств, стихийные бедствия (ураган, землетрясение, пожар) и т. п.)</a:t>
            </a:r>
            <a:br>
              <a:rPr lang="ru-RU" sz="2000" dirty="0">
                <a:ea typeface="Times New Roman" panose="02020603050405020304" pitchFamily="18" charset="0"/>
              </a:rPr>
            </a:br>
            <a:endParaRPr lang="ru-RU" sz="2000" dirty="0">
              <a:effectLst/>
              <a:ea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11112914" y="6141689"/>
            <a:ext cx="1079086" cy="719390"/>
          </a:xfrm>
          <a:prstGeom prst="rect">
            <a:avLst/>
          </a:prstGeom>
        </p:spPr>
      </p:pic>
      <p:sp>
        <p:nvSpPr>
          <p:cNvPr id="12" name="Управляющая кнопка: домой 11">
            <a:hlinkClick r:id="rId3" action="ppaction://hlinksldjump" highlightClick="1"/>
          </p:cNvPr>
          <p:cNvSpPr/>
          <p:nvPr/>
        </p:nvSpPr>
        <p:spPr>
          <a:xfrm>
            <a:off x="11112914" y="6141689"/>
            <a:ext cx="1079086" cy="719390"/>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35816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903" y="131821"/>
            <a:ext cx="9905998" cy="1478570"/>
          </a:xfrm>
        </p:spPr>
        <p:txBody>
          <a:bodyPr/>
          <a:lstStyle/>
          <a:p>
            <a:pPr algn="ctr"/>
            <a:r>
              <a:rPr lang="ru-RU" dirty="0" smtClean="0"/>
              <a:t>1.1 Классификация </a:t>
            </a:r>
            <a:r>
              <a:rPr lang="ru-RU" dirty="0"/>
              <a:t>и содержание возможных угроз информации</a:t>
            </a:r>
          </a:p>
        </p:txBody>
      </p:sp>
      <p:sp>
        <p:nvSpPr>
          <p:cNvPr id="3" name="Прямоугольник 2"/>
          <p:cNvSpPr/>
          <p:nvPr/>
        </p:nvSpPr>
        <p:spPr>
          <a:xfrm>
            <a:off x="1229903" y="1610391"/>
            <a:ext cx="9940412" cy="3462486"/>
          </a:xfrm>
          <a:prstGeom prst="rect">
            <a:avLst/>
          </a:prstGeom>
        </p:spPr>
        <p:txBody>
          <a:bodyPr wrap="square">
            <a:spAutoFit/>
          </a:bodyPr>
          <a:lstStyle/>
          <a:p>
            <a:pPr indent="539115" algn="just">
              <a:spcBef>
                <a:spcPts val="1800"/>
              </a:spcBef>
              <a:spcAft>
                <a:spcPts val="0"/>
              </a:spcAft>
            </a:pPr>
            <a:r>
              <a:rPr lang="ru-RU" b="1" dirty="0">
                <a:ea typeface="Times New Roman" panose="02020603050405020304" pitchFamily="18" charset="0"/>
              </a:rPr>
              <a:t>Источники угроз. </a:t>
            </a:r>
            <a:r>
              <a:rPr lang="ru-RU" dirty="0">
                <a:ea typeface="Times New Roman" panose="02020603050405020304" pitchFamily="18" charset="0"/>
              </a:rPr>
              <a:t>Под источником угроз понимается непосредственный исполнитель угрозы с точки зрения её негативного воздействия на информацию. Источники можно разделить на следующие группы:</a:t>
            </a:r>
          </a:p>
          <a:p>
            <a:pPr indent="537210" algn="just">
              <a:spcBef>
                <a:spcPts val="1800"/>
              </a:spcBef>
              <a:spcAft>
                <a:spcPts val="0"/>
              </a:spcAft>
            </a:pPr>
            <a:r>
              <a:rPr lang="ru-RU" dirty="0">
                <a:ea typeface="Times New Roman" panose="02020603050405020304" pitchFamily="18" charset="0"/>
              </a:rPr>
              <a:t>— люди;</a:t>
            </a:r>
          </a:p>
          <a:p>
            <a:pPr indent="537210" algn="just">
              <a:spcBef>
                <a:spcPts val="1800"/>
              </a:spcBef>
              <a:spcAft>
                <a:spcPts val="0"/>
              </a:spcAft>
            </a:pPr>
            <a:r>
              <a:rPr lang="ru-RU" dirty="0">
                <a:ea typeface="Times New Roman" panose="02020603050405020304" pitchFamily="18" charset="0"/>
              </a:rPr>
              <a:t>— технические устройства;</a:t>
            </a:r>
          </a:p>
          <a:p>
            <a:pPr indent="537210" algn="just">
              <a:spcBef>
                <a:spcPts val="1800"/>
              </a:spcBef>
              <a:spcAft>
                <a:spcPts val="0"/>
              </a:spcAft>
            </a:pPr>
            <a:r>
              <a:rPr lang="ru-RU" dirty="0">
                <a:ea typeface="Times New Roman" panose="02020603050405020304" pitchFamily="18" charset="0"/>
              </a:rPr>
              <a:t>— модели, алгоритмы, программы;</a:t>
            </a:r>
          </a:p>
          <a:p>
            <a:pPr indent="537210" algn="just">
              <a:spcBef>
                <a:spcPts val="1800"/>
              </a:spcBef>
              <a:spcAft>
                <a:spcPts val="0"/>
              </a:spcAft>
            </a:pPr>
            <a:r>
              <a:rPr lang="ru-RU" dirty="0">
                <a:ea typeface="Times New Roman" panose="02020603050405020304" pitchFamily="18" charset="0"/>
              </a:rPr>
              <a:t>— технологические схемы обработки;</a:t>
            </a:r>
          </a:p>
          <a:p>
            <a:pPr indent="537210" algn="just">
              <a:spcBef>
                <a:spcPts val="1800"/>
              </a:spcBef>
              <a:spcAft>
                <a:spcPts val="0"/>
              </a:spcAft>
            </a:pPr>
            <a:r>
              <a:rPr lang="ru-RU" dirty="0">
                <a:ea typeface="Times New Roman" panose="02020603050405020304" pitchFamily="18" charset="0"/>
              </a:rPr>
              <a:t>— внешняя среда.</a:t>
            </a:r>
            <a:endParaRPr lang="ru-RU" dirty="0">
              <a:effectLst/>
              <a:ea typeface="Times New Roman" panose="02020603050405020304" pitchFamily="18" charset="0"/>
            </a:endParaRPr>
          </a:p>
        </p:txBody>
      </p:sp>
      <p:pic>
        <p:nvPicPr>
          <p:cNvPr id="11" name="Рисунок 10"/>
          <p:cNvPicPr>
            <a:picLocks noChangeAspect="1"/>
          </p:cNvPicPr>
          <p:nvPr/>
        </p:nvPicPr>
        <p:blipFill>
          <a:blip r:embed="rId2"/>
          <a:stretch>
            <a:fillRect/>
          </a:stretch>
        </p:blipFill>
        <p:spPr>
          <a:xfrm>
            <a:off x="11112914" y="6138610"/>
            <a:ext cx="1079086" cy="719390"/>
          </a:xfrm>
          <a:prstGeom prst="rect">
            <a:avLst/>
          </a:prstGeom>
        </p:spPr>
      </p:pic>
      <p:sp>
        <p:nvSpPr>
          <p:cNvPr id="12" name="Управляющая кнопка: домой 11">
            <a:hlinkClick r:id="rId3" action="ppaction://hlinksldjump" highlightClick="1"/>
          </p:cNvPr>
          <p:cNvSpPr/>
          <p:nvPr/>
        </p:nvSpPr>
        <p:spPr>
          <a:xfrm>
            <a:off x="11112914"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481" y="2654111"/>
            <a:ext cx="4388737" cy="293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936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903" y="131821"/>
            <a:ext cx="9905998" cy="1478570"/>
          </a:xfrm>
        </p:spPr>
        <p:txBody>
          <a:bodyPr/>
          <a:lstStyle/>
          <a:p>
            <a:pPr algn="ctr"/>
            <a:r>
              <a:rPr lang="ru-RU" dirty="0" smtClean="0"/>
              <a:t>1.1 Классификация </a:t>
            </a:r>
            <a:r>
              <a:rPr lang="ru-RU" dirty="0"/>
              <a:t>и содержание возможных угроз информации</a:t>
            </a:r>
          </a:p>
        </p:txBody>
      </p:sp>
      <p:sp>
        <p:nvSpPr>
          <p:cNvPr id="3" name="Прямоугольник 2"/>
          <p:cNvSpPr/>
          <p:nvPr/>
        </p:nvSpPr>
        <p:spPr>
          <a:xfrm>
            <a:off x="1195489" y="1610391"/>
            <a:ext cx="9940412" cy="2769989"/>
          </a:xfrm>
          <a:prstGeom prst="rect">
            <a:avLst/>
          </a:prstGeom>
        </p:spPr>
        <p:txBody>
          <a:bodyPr wrap="square">
            <a:spAutoFit/>
          </a:bodyPr>
          <a:lstStyle/>
          <a:p>
            <a:pPr indent="539115" algn="just">
              <a:spcBef>
                <a:spcPts val="1800"/>
              </a:spcBef>
              <a:spcAft>
                <a:spcPts val="0"/>
              </a:spcAft>
            </a:pPr>
            <a:r>
              <a:rPr lang="ru-RU" b="1" dirty="0">
                <a:ea typeface="Times New Roman" panose="02020603050405020304" pitchFamily="18" charset="0"/>
              </a:rPr>
              <a:t>Предпосылки появления угроз. </a:t>
            </a:r>
            <a:r>
              <a:rPr lang="ru-RU" dirty="0">
                <a:ea typeface="Times New Roman" panose="02020603050405020304" pitchFamily="18" charset="0"/>
              </a:rPr>
              <a:t>Существуют следующие предпосылки, или причины появления угроз:</a:t>
            </a:r>
          </a:p>
          <a:p>
            <a:pPr indent="537210" algn="just">
              <a:spcBef>
                <a:spcPts val="1800"/>
              </a:spcBef>
              <a:spcAft>
                <a:spcPts val="0"/>
              </a:spcAft>
            </a:pPr>
            <a:r>
              <a:rPr lang="ru-RU" dirty="0">
                <a:ea typeface="Times New Roman" panose="02020603050405020304" pitchFamily="18" charset="0"/>
              </a:rPr>
              <a:t>— объективные (количественная или качественная недостаточность элементов системы) – не связанные непосредственно с деятельностью людей и вызывающие случайные по характеру происхождения угрозы</a:t>
            </a:r>
            <a:r>
              <a:rPr lang="ru-RU" dirty="0" smtClean="0">
                <a:ea typeface="Times New Roman" panose="02020603050405020304" pitchFamily="18" charset="0"/>
              </a:rPr>
              <a:t>;</a:t>
            </a:r>
          </a:p>
          <a:p>
            <a:pPr indent="537210" algn="just">
              <a:spcBef>
                <a:spcPts val="1800"/>
              </a:spcBef>
              <a:spcAft>
                <a:spcPts val="0"/>
              </a:spcAft>
            </a:pPr>
            <a:endParaRPr lang="ru-RU" dirty="0">
              <a:ea typeface="Times New Roman" panose="02020603050405020304" pitchFamily="18" charset="0"/>
            </a:endParaRPr>
          </a:p>
          <a:p>
            <a:pPr algn="just"/>
            <a:r>
              <a:rPr lang="ru-RU" dirty="0" smtClean="0">
                <a:ea typeface="Times New Roman" panose="02020603050405020304" pitchFamily="18" charset="0"/>
              </a:rPr>
              <a:t>        — </a:t>
            </a:r>
            <a:r>
              <a:rPr lang="ru-RU" dirty="0">
                <a:ea typeface="Times New Roman" panose="02020603050405020304" pitchFamily="18" charset="0"/>
              </a:rPr>
              <a:t>субъективные – непосредственно связанные с деятельностью человека и вызывающие как </a:t>
            </a:r>
            <a:r>
              <a:rPr lang="ru-RU" dirty="0" smtClean="0">
                <a:ea typeface="Times New Roman" panose="02020603050405020304" pitchFamily="18" charset="0"/>
              </a:rPr>
              <a:t>преднамеренные, </a:t>
            </a:r>
            <a:r>
              <a:rPr lang="ru-RU" dirty="0">
                <a:ea typeface="Times New Roman" panose="02020603050405020304" pitchFamily="18" charset="0"/>
              </a:rPr>
              <a:t>так и </a:t>
            </a:r>
            <a:r>
              <a:rPr lang="ru-RU" dirty="0" smtClean="0">
                <a:ea typeface="Times New Roman" panose="02020603050405020304" pitchFamily="18" charset="0"/>
              </a:rPr>
              <a:t>непреднамеренные </a:t>
            </a:r>
            <a:r>
              <a:rPr lang="ru-RU" dirty="0">
                <a:ea typeface="Times New Roman" panose="02020603050405020304" pitchFamily="18" charset="0"/>
              </a:rPr>
              <a:t>угрозы информации</a:t>
            </a:r>
            <a:endParaRPr lang="ru-RU" dirty="0">
              <a:effectLst/>
              <a:ea typeface="Times New Roman" panose="02020603050405020304" pitchFamily="18" charset="0"/>
            </a:endParaRPr>
          </a:p>
        </p:txBody>
      </p:sp>
      <p:sp>
        <p:nvSpPr>
          <p:cNvPr id="11" name="Управляющая кнопка: домой 10">
            <a:hlinkClick r:id="rId2" action="ppaction://hlinksldjump" highlightClick="1"/>
          </p:cNvPr>
          <p:cNvSpPr/>
          <p:nvPr/>
        </p:nvSpPr>
        <p:spPr>
          <a:xfrm>
            <a:off x="11159539" y="6132786"/>
            <a:ext cx="1056099" cy="725214"/>
          </a:xfrm>
          <a:prstGeom prst="actionButtonHom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853042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Контур</Template>
  <TotalTime>113</TotalTime>
  <Words>678</Words>
  <Application>Microsoft Office PowerPoint</Application>
  <PresentationFormat>Произвольный</PresentationFormat>
  <Paragraphs>79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Контур</vt:lpstr>
      <vt:lpstr>Информационная безопасность: методы и средства защиты информации </vt:lpstr>
      <vt:lpstr>Презентация PowerPoint</vt:lpstr>
      <vt:lpstr>Введение</vt:lpstr>
      <vt:lpstr>Презентация PowerPoint</vt:lpstr>
      <vt:lpstr>Глава 1 Основные понятия. Классификация и содержание угроз информации  </vt:lpstr>
      <vt:lpstr>Глава 1 Основные понятия. Классификация и содержание угроз информации  </vt:lpstr>
      <vt:lpstr>Глава 1 Основные понятия. Классификация и содержание угроз информации  </vt:lpstr>
      <vt:lpstr>1.1 Классификация и содержание возможных угроз информации</vt:lpstr>
      <vt:lpstr>1.1 Классификация и содержание возможных угроз информации</vt:lpstr>
      <vt:lpstr>1.1 Классификация и содержание возможных угроз информации</vt:lpstr>
      <vt:lpstr>1.2 Способы и методы защиты информационных ресурсов</vt:lpstr>
      <vt:lpstr>1.2 Способы и методы защиты информационных ресурсов</vt:lpstr>
      <vt:lpstr>Глава 2 Информационная безопасность и Интернет  </vt:lpstr>
      <vt:lpstr>Глава 2 Информационная безопасность и Интернет  </vt:lpstr>
      <vt:lpstr>заключение</vt:lpstr>
      <vt:lpstr>Список Литературы</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по дисциплине: СОВРЕМЕННЫЕ ИНФОРМАЦИОННЫЕ ТЕХНОЛОГИИ по теме: «Информационная безопасность: методы и средства защиты информации» </dc:title>
  <dc:creator>Александра Селиванова</dc:creator>
  <cp:lastModifiedBy>student-06-208</cp:lastModifiedBy>
  <cp:revision>17</cp:revision>
  <dcterms:created xsi:type="dcterms:W3CDTF">2017-10-27T16:57:46Z</dcterms:created>
  <dcterms:modified xsi:type="dcterms:W3CDTF">2017-10-28T11:00:46Z</dcterms:modified>
</cp:coreProperties>
</file>