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9" r:id="rId3"/>
    <p:sldId id="259" r:id="rId4"/>
    <p:sldId id="273" r:id="rId5"/>
    <p:sldId id="260" r:id="rId6"/>
    <p:sldId id="261" r:id="rId7"/>
    <p:sldId id="262" r:id="rId8"/>
    <p:sldId id="263" r:id="rId9"/>
    <p:sldId id="279" r:id="rId10"/>
    <p:sldId id="285" r:id="rId11"/>
    <p:sldId id="264" r:id="rId12"/>
    <p:sldId id="274" r:id="rId13"/>
    <p:sldId id="265" r:id="rId14"/>
    <p:sldId id="266" r:id="rId15"/>
    <p:sldId id="276" r:id="rId16"/>
    <p:sldId id="267" r:id="rId17"/>
    <p:sldId id="277" r:id="rId18"/>
    <p:sldId id="283" r:id="rId19"/>
    <p:sldId id="268" r:id="rId20"/>
    <p:sldId id="284" r:id="rId21"/>
    <p:sldId id="28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A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A1DBD-3BF2-4DCE-A0D5-F199A018A74B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513F8-0C1F-4AE7-A9AA-60FDD8FA2B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118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513F8-0C1F-4AE7-A9AA-60FDD8FA2B4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513F8-0C1F-4AE7-A9AA-60FDD8FA2B4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E1500-530B-4D17-871F-C5055ADE7679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3" Type="http://schemas.openxmlformats.org/officeDocument/2006/relationships/image" Target="../media/image42.png"/><Relationship Id="rId7" Type="http://schemas.openxmlformats.org/officeDocument/2006/relationships/image" Target="../media/image46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70871" y="116632"/>
            <a:ext cx="8572592" cy="1200329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Блокада Ленинграда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6745634" cy="5062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6021288"/>
            <a:ext cx="6851812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сентября 1941 - 27 января 1944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152" y="116632"/>
            <a:ext cx="8928992" cy="16312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Далеко за кольцом блокады есть продовольствие – мука, мясо, масло. </a:t>
            </a:r>
            <a:endParaRPr lang="ru-RU" sz="2000" b="1" dirty="0" smtClean="0">
              <a:ln>
                <a:solidFill>
                  <a:schemeClr val="bg1"/>
                </a:solidFill>
              </a:ln>
            </a:endParaRPr>
          </a:p>
          <a:p>
            <a:r>
              <a:rPr lang="ru-RU" sz="2000" b="1" dirty="0" smtClean="0">
                <a:ln>
                  <a:solidFill>
                    <a:schemeClr val="bg1"/>
                  </a:solidFill>
                </a:ln>
              </a:rPr>
              <a:t>Как 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их доставить</a:t>
            </a:r>
            <a:r>
              <a:rPr lang="ru-RU" sz="2000" b="1" dirty="0" smtClean="0">
                <a:ln>
                  <a:solidFill>
                    <a:schemeClr val="bg1"/>
                  </a:solidFill>
                </a:ln>
              </a:rPr>
              <a:t>?</a:t>
            </a:r>
          </a:p>
          <a:p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Лишь одна дорога связывала блокадный город с Большой землёй. Шла она по воде, а с наступлением холодов – по тонкому, неокрепшему льду Ладожского озера.  Эта дорога спасла от голода многих ленинградцев. </a:t>
            </a:r>
            <a:endParaRPr lang="ru-RU" sz="2000" b="1" dirty="0" smtClean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88" y="1877080"/>
            <a:ext cx="8777456" cy="4864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9464" y="6375886"/>
            <a:ext cx="576064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n>
                  <a:solidFill>
                    <a:schemeClr val="bg1"/>
                  </a:solidFill>
                </a:ln>
              </a:rPr>
              <a:t>(На таких машинах перевозили хлеб по льду озера.)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8150" y="939616"/>
            <a:ext cx="8538807" cy="92333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chemeClr val="bg1"/>
                  </a:solidFill>
                </a:ln>
              </a:rPr>
              <a:t>30 КМ НУЖНО ПРОЕХАТЬ ПО ЛЬДУ, ЧТОБЫ ОКАЗАТЬСЯ НА ЗАПАДНОМ БЕРЕГУ. </a:t>
            </a:r>
          </a:p>
          <a:p>
            <a:r>
              <a:rPr lang="ru-RU" b="1" dirty="0" smtClean="0">
                <a:ln>
                  <a:solidFill>
                    <a:schemeClr val="bg1"/>
                  </a:solidFill>
                </a:ln>
              </a:rPr>
              <a:t>НЕДАЛЕКО ОТ ТРАССЫ ЗАМАСКИРОВАНЫ ЗЕНИТНЫЕ УСТАНОВКИ, ПРОВОЛОЧНЫЕ </a:t>
            </a:r>
          </a:p>
          <a:p>
            <a:r>
              <a:rPr lang="ru-RU" b="1" dirty="0" smtClean="0">
                <a:ln>
                  <a:solidFill>
                    <a:schemeClr val="bg1"/>
                  </a:solidFill>
                </a:ln>
              </a:rPr>
              <a:t>И МИННЫЕ ЗАГРАЖДЕНИЯ, ЧТОБЫ ЗАЩИЩАТЬ ДОРОГУ ОТ ФАШИСТСКИХ СОЛДАТ.</a:t>
            </a:r>
            <a:endParaRPr lang="ru-RU" b="1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698026"/>
            <a:ext cx="4380889" cy="3022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53" y="2396094"/>
            <a:ext cx="4706447" cy="3388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335" y="2564904"/>
            <a:ext cx="4638921" cy="2822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6280" y="260648"/>
            <a:ext cx="9144000" cy="1938992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bg1"/>
                  </a:solidFill>
                </a:ln>
              </a:rPr>
              <a:t>Прогибается</a:t>
            </a:r>
            <a:r>
              <a:rPr lang="ru-RU" sz="2400" b="1" dirty="0">
                <a:ln>
                  <a:solidFill>
                    <a:schemeClr val="bg1"/>
                  </a:solidFill>
                </a:ln>
              </a:rPr>
              <a:t>, трещит лёд </a:t>
            </a:r>
            <a:endParaRPr lang="ru-RU" sz="2400" b="1" dirty="0" smtClean="0">
              <a:ln>
                <a:solidFill>
                  <a:schemeClr val="bg1"/>
                </a:solidFill>
              </a:ln>
            </a:endParaRPr>
          </a:p>
          <a:p>
            <a:pPr algn="ctr"/>
            <a:r>
              <a:rPr lang="ru-RU" sz="2400" b="1" dirty="0" smtClean="0">
                <a:ln>
                  <a:solidFill>
                    <a:schemeClr val="bg1"/>
                  </a:solidFill>
                </a:ln>
              </a:rPr>
              <a:t>под </a:t>
            </a:r>
            <a:r>
              <a:rPr lang="ru-RU" sz="2400" b="1" dirty="0">
                <a:ln>
                  <a:solidFill>
                    <a:schemeClr val="bg1"/>
                  </a:solidFill>
                </a:ln>
              </a:rPr>
              <a:t>колёсами машин 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</a:rPr>
              <a:t>с продовольствием</a:t>
            </a:r>
            <a:r>
              <a:rPr lang="ru-RU" sz="2400" b="1" dirty="0">
                <a:ln>
                  <a:solidFill>
                    <a:schemeClr val="bg1"/>
                  </a:solidFill>
                </a:ln>
              </a:rPr>
              <a:t>. </a:t>
            </a:r>
            <a:endParaRPr lang="ru-RU" sz="2400" b="1" dirty="0" smtClean="0">
              <a:ln>
                <a:solidFill>
                  <a:schemeClr val="bg1"/>
                </a:solidFill>
              </a:ln>
            </a:endParaRPr>
          </a:p>
          <a:p>
            <a:r>
              <a:rPr lang="ru-RU" sz="2400" b="1" dirty="0" smtClean="0">
                <a:ln>
                  <a:solidFill>
                    <a:schemeClr val="bg1"/>
                  </a:solidFill>
                </a:ln>
              </a:rPr>
              <a:t>Что </a:t>
            </a:r>
            <a:r>
              <a:rPr lang="ru-RU" sz="2400" b="1" dirty="0">
                <a:ln>
                  <a:solidFill>
                    <a:schemeClr val="bg1"/>
                  </a:solidFill>
                </a:ln>
              </a:rPr>
              <a:t>если не выдержит? </a:t>
            </a:r>
            <a:endParaRPr lang="ru-RU" sz="2400" b="1" dirty="0" smtClean="0">
              <a:ln>
                <a:solidFill>
                  <a:schemeClr val="bg1"/>
                </a:solidFill>
              </a:ln>
            </a:endParaRPr>
          </a:p>
          <a:p>
            <a:r>
              <a:rPr lang="ru-RU" sz="2400" b="1" dirty="0" smtClean="0">
                <a:ln>
                  <a:solidFill>
                    <a:schemeClr val="bg1"/>
                  </a:solidFill>
                </a:ln>
              </a:rPr>
              <a:t>Не </a:t>
            </a:r>
            <a:r>
              <a:rPr lang="ru-RU" sz="2400" b="1" dirty="0">
                <a:ln>
                  <a:solidFill>
                    <a:schemeClr val="bg1"/>
                  </a:solidFill>
                </a:ln>
              </a:rPr>
              <a:t>все машины доезжали  до берега, многие проваливались под лёд вместе с продуктами. 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3" y="3573016"/>
            <a:ext cx="4412442" cy="3138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116632"/>
            <a:ext cx="8784976" cy="1938992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Но колонны шли и шли. Машины могли взять не больше 20-30 мешков муки. Но даже столько мешков поначалу грузить было опасно: лёд мог не выдержать и проломиться. Поэтому грузили только по 12 мешков. Конечно, это было мало. Стали водители думать, как взять груза побольше. И придумали. Прицепили к машине лёгкие конные сани и положили на них ещё по 7 мешков. Так и доставили муку в город.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61" y="2188549"/>
            <a:ext cx="6973301" cy="4648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904" y="260648"/>
            <a:ext cx="8856984" cy="1015663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bg1"/>
                  </a:solidFill>
                </a:ln>
              </a:rPr>
              <a:t>ЭТА ДОРОГА СОХРАНЯЛА ЛЮДЯМ ЖИЗНЬ, ПОЭТОМУ И НАЗВАЛИ ЕЁ </a:t>
            </a:r>
          </a:p>
          <a:p>
            <a:pPr algn="ctr"/>
            <a:r>
              <a:rPr lang="ru-RU" sz="4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Дорогой </a:t>
            </a:r>
            <a:r>
              <a:rPr lang="ru-RU" sz="4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жизни. </a:t>
            </a:r>
            <a:endParaRPr lang="ru-RU" sz="4000" b="1" dirty="0" smtClean="0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352" y="5805264"/>
            <a:ext cx="8856984" cy="92333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b="1" dirty="0">
                <a:ln>
                  <a:solidFill>
                    <a:schemeClr val="bg1"/>
                  </a:solidFill>
                </a:ln>
              </a:rPr>
              <a:t>По ней вывозили из осаждённого города слабых, обессиленных людей. (Хлеб – в  Ленинград, а  детей – в тыл). Правда, не всех из них даже на Большой земле удавалось спасти.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4" y="3234766"/>
            <a:ext cx="4752528" cy="249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990" y="1812844"/>
            <a:ext cx="4214817" cy="2858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8928992" cy="1477328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chemeClr val="bg1"/>
                  </a:solidFill>
                </a:ln>
              </a:rPr>
              <a:t>НА ВТОРОМ КИЛОМЕТРЕ ДОРОГЕ ЖИЗНИ, У ДЕРЕВНИ КОВАЛЁВО, НАХОДИТСЯ ПАМЯТНЫЙ КОМПЛЕКС, ПОСВЯЩЕННЫЙ ДЕТЯМ БЛОКАДНОГО ЛЕНИНГРАДА. НА 14 МЕТРОВ УХОДИТ В ВЫСОТУ СТЕБЕЛЬ «ЦВЕТКА». С ОДНОЙ СТОРОНЫ ТРОПЫ УСТАНОВЛЕНЫ КАМЕННЫЕ СТРАНИЦЫ. НА НИХ ВЫБИТЫ СТРОКИ ИЗ ДНЕВНИКА ЛЕНИНГРАДСКОЙ ШКОЛЬНИЦЫ ТАНИ САВИЧЕВОЙ.</a:t>
            </a:r>
            <a:endParaRPr lang="ru-RU" b="1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47998"/>
            <a:ext cx="3600400" cy="3719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072212"/>
            <a:ext cx="5089773" cy="2602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2520280" cy="28931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В осаждённом Ленинграде</a:t>
            </a:r>
            <a:endParaRPr lang="ru-RU" sz="1400" dirty="0"/>
          </a:p>
          <a:p>
            <a:r>
              <a:rPr lang="ru-RU" sz="1400" b="1" dirty="0"/>
              <a:t>Эта девочка жила.</a:t>
            </a:r>
            <a:endParaRPr lang="ru-RU" sz="1400" dirty="0"/>
          </a:p>
          <a:p>
            <a:r>
              <a:rPr lang="ru-RU" sz="1400" b="1" dirty="0"/>
              <a:t>В ученической тетради</a:t>
            </a:r>
            <a:endParaRPr lang="ru-RU" sz="1400" dirty="0"/>
          </a:p>
          <a:p>
            <a:r>
              <a:rPr lang="ru-RU" sz="1400" b="1" dirty="0"/>
              <a:t>Свой дневник она вела.</a:t>
            </a:r>
            <a:endParaRPr lang="ru-RU" sz="1400" dirty="0"/>
          </a:p>
          <a:p>
            <a:r>
              <a:rPr lang="ru-RU" sz="1400" b="1" dirty="0"/>
              <a:t>В дни войны погибла Таня,</a:t>
            </a:r>
            <a:endParaRPr lang="ru-RU" sz="1400" dirty="0"/>
          </a:p>
          <a:p>
            <a:r>
              <a:rPr lang="ru-RU" sz="1400" b="1" dirty="0"/>
              <a:t>Таня в памяти жива:</a:t>
            </a:r>
            <a:endParaRPr lang="ru-RU" sz="1400" dirty="0"/>
          </a:p>
          <a:p>
            <a:r>
              <a:rPr lang="ru-RU" sz="1400" b="1" dirty="0"/>
              <a:t>Затаив на миг дыханье,</a:t>
            </a:r>
            <a:endParaRPr lang="ru-RU" sz="1400" dirty="0"/>
          </a:p>
          <a:p>
            <a:r>
              <a:rPr lang="ru-RU" sz="1400" b="1" dirty="0"/>
              <a:t>Слышит мир её слова:</a:t>
            </a:r>
            <a:endParaRPr lang="ru-RU" sz="1400" dirty="0"/>
          </a:p>
          <a:p>
            <a:r>
              <a:rPr lang="ru-RU" sz="1400" dirty="0"/>
              <a:t>«Женя умерла 28 декабря в  12 часов 30 минут утра 1941года.  Бабушка умерла 25 января в 3 часа дня 1942 года.»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984572"/>
            <a:ext cx="2502024" cy="267765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А в ночи пронзает небо</a:t>
            </a:r>
            <a:endParaRPr lang="ru-RU" sz="1400" dirty="0"/>
          </a:p>
          <a:p>
            <a:r>
              <a:rPr lang="ru-RU" sz="1400" b="1" dirty="0"/>
              <a:t>Острый свет прожекторов.</a:t>
            </a:r>
            <a:endParaRPr lang="ru-RU" sz="1400" dirty="0"/>
          </a:p>
          <a:p>
            <a:r>
              <a:rPr lang="ru-RU" sz="1400" b="1" dirty="0"/>
              <a:t>Дома нет ни крошки хлеба,</a:t>
            </a:r>
            <a:endParaRPr lang="ru-RU" sz="1400" dirty="0"/>
          </a:p>
          <a:p>
            <a:r>
              <a:rPr lang="ru-RU" sz="1400" b="1" dirty="0"/>
              <a:t>Не найдёшь полена дров.</a:t>
            </a:r>
            <a:endParaRPr lang="ru-RU" sz="1400" dirty="0"/>
          </a:p>
          <a:p>
            <a:r>
              <a:rPr lang="ru-RU" sz="1400" b="1" dirty="0"/>
              <a:t>От коптилки не согреться</a:t>
            </a:r>
            <a:endParaRPr lang="ru-RU" sz="1400" dirty="0"/>
          </a:p>
          <a:p>
            <a:r>
              <a:rPr lang="ru-RU" sz="1400" b="1" dirty="0"/>
              <a:t>Карандаш дрожит в руке,</a:t>
            </a:r>
            <a:endParaRPr lang="ru-RU" sz="1400" dirty="0"/>
          </a:p>
          <a:p>
            <a:r>
              <a:rPr lang="ru-RU" sz="1400" b="1" dirty="0"/>
              <a:t>Но выводит кровью сердце</a:t>
            </a:r>
            <a:endParaRPr lang="ru-RU" sz="1400" dirty="0"/>
          </a:p>
          <a:p>
            <a:r>
              <a:rPr lang="ru-RU" sz="1400" b="1" dirty="0"/>
              <a:t>В сокровенном дневнике:</a:t>
            </a:r>
            <a:endParaRPr lang="ru-RU" sz="1400" dirty="0"/>
          </a:p>
          <a:p>
            <a:r>
              <a:rPr lang="ru-RU" sz="1400" dirty="0"/>
              <a:t> «Лека умер 12 марта в 8 часов утра 1942 года.  Дядя Вася умер 13 апреля в 2 часа дня 1942 года». 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91472"/>
            <a:ext cx="2574032" cy="267765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Отшумела, отгремела</a:t>
            </a:r>
            <a:endParaRPr lang="ru-RU" sz="1400" dirty="0"/>
          </a:p>
          <a:p>
            <a:r>
              <a:rPr lang="ru-RU" sz="1400" b="1" dirty="0"/>
              <a:t>Орудийная гроза,</a:t>
            </a:r>
            <a:endParaRPr lang="ru-RU" sz="1400" dirty="0"/>
          </a:p>
          <a:p>
            <a:r>
              <a:rPr lang="ru-RU" sz="1400" b="1" dirty="0"/>
              <a:t>Только память то и дело</a:t>
            </a:r>
            <a:endParaRPr lang="ru-RU" sz="1400" dirty="0"/>
          </a:p>
          <a:p>
            <a:r>
              <a:rPr lang="ru-RU" sz="1400" b="1" dirty="0"/>
              <a:t>Смотрит пристально в глаза.</a:t>
            </a:r>
            <a:endParaRPr lang="ru-RU" sz="1400" dirty="0"/>
          </a:p>
          <a:p>
            <a:r>
              <a:rPr lang="ru-RU" sz="1400" b="1" dirty="0"/>
              <a:t>К солнцу тянутся берёзки,</a:t>
            </a:r>
            <a:endParaRPr lang="ru-RU" sz="1400" dirty="0"/>
          </a:p>
          <a:p>
            <a:r>
              <a:rPr lang="ru-RU" sz="1400" b="1" dirty="0"/>
              <a:t>Пробивается трава,</a:t>
            </a:r>
            <a:endParaRPr lang="ru-RU" sz="1400" dirty="0"/>
          </a:p>
          <a:p>
            <a:r>
              <a:rPr lang="ru-RU" sz="1400" b="1" dirty="0"/>
              <a:t>А на скорбном Пискарёвском</a:t>
            </a:r>
            <a:endParaRPr lang="ru-RU" sz="1400" dirty="0"/>
          </a:p>
          <a:p>
            <a:r>
              <a:rPr lang="ru-RU" sz="1400" b="1" dirty="0"/>
              <a:t>Остановят вдруг слова:</a:t>
            </a:r>
            <a:endParaRPr lang="ru-RU" sz="1400" dirty="0"/>
          </a:p>
          <a:p>
            <a:r>
              <a:rPr lang="ru-RU" sz="1400" dirty="0"/>
              <a:t> «Дядя Лёша умер 10 мая в 4 часа дня 1942 года. Мама – 13 мая в 7 часов 30 минут утра 1942 года».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2852936"/>
            <a:ext cx="2808312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Светлый день встречайте, люди,</a:t>
            </a:r>
            <a:endParaRPr lang="ru-RU" sz="1400" dirty="0"/>
          </a:p>
          <a:p>
            <a:r>
              <a:rPr lang="ru-RU" sz="1400" b="1" dirty="0"/>
              <a:t>Люди, вслушайтесь в  дневник:</a:t>
            </a:r>
            <a:endParaRPr lang="ru-RU" sz="1400" dirty="0"/>
          </a:p>
          <a:p>
            <a:r>
              <a:rPr lang="ru-RU" sz="1400" b="1" dirty="0"/>
              <a:t>Он звучит сильней орудий,</a:t>
            </a:r>
            <a:endParaRPr lang="ru-RU" sz="1400" dirty="0"/>
          </a:p>
          <a:p>
            <a:r>
              <a:rPr lang="ru-RU" sz="1400" b="1" dirty="0"/>
              <a:t>Тот безмолвный детский крик:</a:t>
            </a:r>
            <a:endParaRPr lang="ru-RU" sz="1400" dirty="0"/>
          </a:p>
          <a:p>
            <a:r>
              <a:rPr lang="ru-RU" sz="1400" dirty="0"/>
              <a:t> «Савичевы умерли. Умерли все. Осталась одна Таня!»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7498" y="6128429"/>
            <a:ext cx="8940742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bg1"/>
                  </a:solidFill>
                </a:ln>
              </a:rPr>
              <a:t>ПОСЛЕ ТОГО, КАК ТАНЮ ВЫВЕЗЛИ ИЗ БЛОКАДНОГО ГОРОДА. </a:t>
            </a:r>
          </a:p>
          <a:p>
            <a:pPr algn="ctr"/>
            <a:r>
              <a:rPr lang="ru-RU" b="1" dirty="0" smtClean="0">
                <a:ln>
                  <a:solidFill>
                    <a:schemeClr val="bg1"/>
                  </a:solidFill>
                </a:ln>
              </a:rPr>
              <a:t>ИСТОЩЕННАЯ ГОЛОДОМ И СТРАДАНИЯМИ ДЕВОЧКА УЖЕ НЕ СМОГЛА ПОДНЯТЬСЯ. </a:t>
            </a:r>
            <a:endParaRPr lang="ru-RU" b="1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21184"/>
            <a:ext cx="2286000" cy="2933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024" y="0"/>
            <a:ext cx="8928992" cy="1323439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900 дней и ночей был оторван город на Неве от Большой земли. Легче его жителям стало после наступления советских войск в январе 1943 года, когда в фашистской обороне был пробит коридор шириной 8-11 километров. По нему пошли поезда и машины с продуктами.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2064" y="6093296"/>
            <a:ext cx="8848912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b="1" dirty="0">
                <a:ln>
                  <a:solidFill>
                    <a:schemeClr val="bg1"/>
                  </a:solidFill>
                </a:ln>
              </a:rPr>
              <a:t>Всем стало ясно: Ленинград выстоит и победит. Вражеский замысел задушить защитников города голодом не удался.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664" y="1268865"/>
            <a:ext cx="3571318" cy="2923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4591"/>
            <a:ext cx="57150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297" y="717244"/>
            <a:ext cx="8928992" cy="1200329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b="1" dirty="0">
                <a:ln>
                  <a:solidFill>
                    <a:schemeClr val="bg1"/>
                  </a:solidFill>
                </a:ln>
              </a:rPr>
              <a:t>Полностью от блокады Ленинград был освобождён только в январе 1944 года. Несмотря на лужи и туман, необычные для этого времени года, многие жители вышли на площади и улицы к репродукторам, чтобы услышать по радио долгожданную радостную весть.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9" y="2348880"/>
            <a:ext cx="5568618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587409" y="4077072"/>
            <a:ext cx="3491880" cy="2308324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chemeClr val="bg1"/>
                  </a:solidFill>
                </a:ln>
              </a:rPr>
              <a:t>За залпом залп, гремит салют.</a:t>
            </a:r>
          </a:p>
          <a:p>
            <a:r>
              <a:rPr lang="ru-RU" b="1" dirty="0" smtClean="0">
                <a:ln>
                  <a:solidFill>
                    <a:schemeClr val="bg1"/>
                  </a:solidFill>
                </a:ln>
              </a:rPr>
              <a:t>Ракеты в воздухе горячем</a:t>
            </a:r>
          </a:p>
          <a:p>
            <a:r>
              <a:rPr lang="ru-RU" b="1" dirty="0" smtClean="0">
                <a:ln>
                  <a:solidFill>
                    <a:schemeClr val="bg1"/>
                  </a:solidFill>
                </a:ln>
              </a:rPr>
              <a:t>Цветами пёстрыми цветут.</a:t>
            </a:r>
          </a:p>
          <a:p>
            <a:r>
              <a:rPr lang="ru-RU" b="1" dirty="0" smtClean="0">
                <a:ln>
                  <a:solidFill>
                    <a:schemeClr val="bg1"/>
                  </a:solidFill>
                </a:ln>
              </a:rPr>
              <a:t>А ленинградцы тихо плачут.</a:t>
            </a:r>
          </a:p>
          <a:p>
            <a:r>
              <a:rPr lang="ru-RU" b="1" dirty="0" smtClean="0">
                <a:ln>
                  <a:solidFill>
                    <a:schemeClr val="bg1"/>
                  </a:solidFill>
                </a:ln>
              </a:rPr>
              <a:t>Ни успокаивать пока,</a:t>
            </a:r>
          </a:p>
          <a:p>
            <a:r>
              <a:rPr lang="ru-RU" b="1" dirty="0" smtClean="0">
                <a:ln>
                  <a:solidFill>
                    <a:schemeClr val="bg1"/>
                  </a:solidFill>
                </a:ln>
              </a:rPr>
              <a:t>Не утешать людей не надо.</a:t>
            </a:r>
          </a:p>
          <a:p>
            <a:r>
              <a:rPr lang="ru-RU" b="1" dirty="0" smtClean="0">
                <a:ln>
                  <a:solidFill>
                    <a:schemeClr val="bg1"/>
                  </a:solidFill>
                </a:ln>
              </a:rPr>
              <a:t>Их радость слишком велика –</a:t>
            </a:r>
          </a:p>
          <a:p>
            <a:r>
              <a:rPr lang="ru-RU" b="1" dirty="0" smtClean="0">
                <a:ln>
                  <a:solidFill>
                    <a:schemeClr val="bg1"/>
                  </a:solidFill>
                </a:ln>
              </a:rPr>
              <a:t>Гремит салют над Ленинградом.</a:t>
            </a:r>
            <a:endParaRPr lang="ru-RU" b="1" dirty="0">
              <a:ln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704" y="19449"/>
            <a:ext cx="3843295" cy="2761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4118"/>
            <a:ext cx="3923928" cy="294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" y="28616"/>
            <a:ext cx="3348952" cy="2203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871" y="4828203"/>
            <a:ext cx="2919129" cy="2006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964792" y="305794"/>
            <a:ext cx="7704856" cy="6494085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В ЭТОТ ДЕНЬ ЛЕНИНГРАДСКОЕ РАДИО ОБРАТИЛОСЬ К ЛЕНИНГРАДЦАМ: </a:t>
            </a:r>
            <a:r>
              <a:rPr lang="ru-RU" sz="16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/>
            </a:r>
            <a:br>
              <a:rPr lang="ru-RU" sz="16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</a:br>
            <a:r>
              <a:rPr lang="ru-RU" sz="16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/>
            </a:r>
            <a:br>
              <a:rPr lang="ru-RU" sz="16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</a:br>
            <a:r>
              <a:rPr lang="ru-RU" sz="16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Говорит </a:t>
            </a:r>
            <a:r>
              <a:rPr lang="ru-RU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Ленинград! Говорит Ленинград! </a:t>
            </a:r>
            <a:br>
              <a:rPr lang="ru-RU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</a:br>
            <a:r>
              <a:rPr lang="ru-RU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19 часов 59 минут. 27 января 1944 года. </a:t>
            </a:r>
            <a:br>
              <a:rPr lang="ru-RU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</a:br>
            <a:r>
              <a:rPr lang="ru-RU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Мы включили наш микрофон в центре города, </a:t>
            </a:r>
            <a:br>
              <a:rPr lang="ru-RU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</a:br>
            <a:r>
              <a:rPr lang="ru-RU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на Невском проспекте за минуту до того, </a:t>
            </a:r>
            <a:br>
              <a:rPr lang="ru-RU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</a:br>
            <a:r>
              <a:rPr lang="ru-RU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как Ленинград громом орудий будет салютовать победе своих героев! </a:t>
            </a:r>
            <a:br>
              <a:rPr lang="ru-RU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</a:br>
            <a:r>
              <a:rPr lang="ru-RU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Город в напряженном ожидании. </a:t>
            </a:r>
            <a:br>
              <a:rPr lang="ru-RU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</a:br>
            <a:r>
              <a:rPr lang="ru-RU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В эти секунды на Марсовом поле </a:t>
            </a:r>
            <a:br>
              <a:rPr lang="ru-RU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</a:br>
            <a:r>
              <a:rPr lang="ru-RU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на берегу Невы вытянулись к небу жерла орудий, </a:t>
            </a:r>
            <a:br>
              <a:rPr lang="ru-RU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</a:br>
            <a:r>
              <a:rPr lang="ru-RU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готовые к торжественному салюту. </a:t>
            </a:r>
            <a:br>
              <a:rPr lang="ru-RU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</a:br>
            <a:r>
              <a:rPr lang="ru-RU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А на улицах и проспектах царит радостное оживление, </a:t>
            </a:r>
            <a:br>
              <a:rPr lang="ru-RU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</a:br>
            <a:r>
              <a:rPr lang="ru-RU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которого не помнит военный Ленинград. </a:t>
            </a:r>
            <a:br>
              <a:rPr lang="ru-RU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</a:br>
            <a:r>
              <a:rPr lang="ru-RU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От мала до велика все вышли на улицу. </a:t>
            </a:r>
            <a:br>
              <a:rPr lang="ru-RU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</a:br>
            <a:r>
              <a:rPr lang="ru-RU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Все хотят увидеть и услышать салют, </a:t>
            </a:r>
            <a:br>
              <a:rPr lang="ru-RU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</a:br>
            <a:r>
              <a:rPr lang="ru-RU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чтобы на всю жизнь запомнить эти неповторимые минуты, </a:t>
            </a:r>
            <a:br>
              <a:rPr lang="ru-RU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</a:br>
            <a:r>
              <a:rPr lang="ru-RU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до которых дожили ленинградцы, </a:t>
            </a:r>
            <a:br>
              <a:rPr lang="ru-RU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</a:br>
            <a:r>
              <a:rPr lang="ru-RU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пройдя трудный тернистый путь борьбы и невзгод. </a:t>
            </a:r>
            <a:br>
              <a:rPr lang="ru-RU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</a:br>
            <a:r>
              <a:rPr lang="ru-RU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Площади, бульвары, гранитные набережные Невы полны народу. </a:t>
            </a:r>
            <a:br>
              <a:rPr lang="ru-RU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</a:br>
            <a:r>
              <a:rPr lang="ru-RU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Даже на крышах люди. </a:t>
            </a:r>
            <a:br>
              <a:rPr lang="ru-RU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</a:br>
            <a:r>
              <a:rPr lang="ru-RU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Вон там во время боевых тревог ленинградцы стояли на вахте. </a:t>
            </a:r>
            <a:br>
              <a:rPr lang="ru-RU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</a:br>
            <a:r>
              <a:rPr lang="ru-RU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И теперь с этих крыш </a:t>
            </a:r>
            <a:br>
              <a:rPr lang="ru-RU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</a:br>
            <a:r>
              <a:rPr lang="ru-RU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они будут любоваться восхитительным зрелищем. </a:t>
            </a:r>
            <a:br>
              <a:rPr lang="ru-RU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</a:br>
            <a:r>
              <a:rPr lang="ru-RU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Вот она, наступает торжественная минута, </a:t>
            </a:r>
            <a:br>
              <a:rPr lang="ru-RU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</a:br>
            <a:r>
              <a:rPr lang="ru-RU" sz="1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которую Ленинград никогда не забудет! </a:t>
            </a:r>
            <a:r>
              <a:rPr lang="ru-RU" sz="16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  САЛЮТ ЛЕНИНГРАДА!</a:t>
            </a:r>
            <a:endParaRPr lang="ru-RU" sz="1600" b="1" dirty="0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468" y="4005064"/>
            <a:ext cx="8715436" cy="2005856"/>
          </a:xfrm>
          <a:solidFill>
            <a:schemeClr val="bg1">
              <a:lumMod val="75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августа 1941 года Ленинград (сейчас он носит название Санкт-Петербург) оказался со всех сторон окруженным врагами. В это время в городе находилось более трех миллионов человек, и среди них четыреста тысяч детей. Северная столица оказалась в очень тяжелом положении.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88640"/>
            <a:ext cx="8784976" cy="3046988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                                    22 </a:t>
            </a:r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июня 1941 года </a:t>
            </a:r>
            <a:br>
              <a:rPr lang="ru-RU" sz="2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</a:br>
            <a:r>
              <a:rPr lang="ru-RU" sz="2400" b="1" dirty="0">
                <a:ln>
                  <a:solidFill>
                    <a:schemeClr val="bg1"/>
                  </a:solidFill>
                </a:ln>
              </a:rPr>
              <a:t>на рассвете войска фашистской Германии вероломно, без предупреждения напали на нашу Родину. Началась великая отечественная война советского народа против фашистских захватчиков. </a:t>
            </a:r>
            <a:br>
              <a:rPr lang="ru-RU" sz="2400" b="1" dirty="0">
                <a:ln>
                  <a:solidFill>
                    <a:schemeClr val="bg1"/>
                  </a:solidFill>
                </a:ln>
              </a:rPr>
            </a:br>
            <a:r>
              <a:rPr lang="ru-RU" sz="2400" b="1" dirty="0">
                <a:ln>
                  <a:solidFill>
                    <a:schemeClr val="bg1"/>
                  </a:solidFill>
                </a:ln>
              </a:rPr>
              <a:t>Фашисты говорили, что Москва – это сердце России, а Ленинград её душа. Поэтому один из основных ударов они направили на Ленинград с  целью стереть его с лица 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</a:rPr>
              <a:t>земли.</a:t>
            </a:r>
            <a:endParaRPr lang="ru-RU" sz="2400" b="1" dirty="0">
              <a:ln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496" y="188640"/>
            <a:ext cx="8928992" cy="2554545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</a:rPr>
              <a:t>СТРАШНЫМ БЫЛ ИТОГ БЛОКАДЫ. </a:t>
            </a:r>
          </a:p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</a:rPr>
              <a:t>ЗА 900 ДНЕЙ ПОГИБЛО 800 ТЫС. ЧЕЛОВЕК.  </a:t>
            </a:r>
          </a:p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</a:rPr>
              <a:t>ПОКОЛЕНИЯ, ПЕРЕЖИВШИЕ ГОЛОД </a:t>
            </a:r>
          </a:p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</a:rPr>
              <a:t>И НЕВЗГОДЫ ВОЙНЫ </a:t>
            </a:r>
          </a:p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</a:rPr>
              <a:t>ЗНАЮТ ЦЕНУ КУСКУ ХЛЕБА.</a:t>
            </a:r>
            <a:endParaRPr lang="ru-RU" sz="3200" b="1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97" y="3429000"/>
            <a:ext cx="890820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85" y="0"/>
            <a:ext cx="3651881" cy="2614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447" y="1844824"/>
            <a:ext cx="3265090" cy="217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8628"/>
            <a:ext cx="3350422" cy="225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2208" y="118960"/>
            <a:ext cx="4225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"СЛАВА ТЕБЕ, ВЕЛИКИЙ ГОРОД, </a:t>
            </a:r>
            <a:br>
              <a:rPr lang="ru-RU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</a:br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СЛИВШИЙ ВОЕДИНО ФРОНТ И ТЫЛ. </a:t>
            </a:r>
            <a:br>
              <a:rPr lang="ru-RU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</a:br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В НЕБЫВАЛЫХ ТРУДНОСТЯХ КОТОРЫЙ</a:t>
            </a:r>
            <a:br>
              <a:rPr lang="ru-RU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</a:br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ВЫСТОЯЛ. СРАЖАЛСЯ. ПОБЕДИЛ"</a:t>
            </a:r>
            <a:endParaRPr lang="ru-RU" b="1" dirty="0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089" y="3789041"/>
            <a:ext cx="4013462" cy="300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85" y="3723096"/>
            <a:ext cx="4155937" cy="312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011" y="2333666"/>
            <a:ext cx="576064" cy="11699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83" y="2303400"/>
            <a:ext cx="576064" cy="11699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320439"/>
            <a:ext cx="1296144" cy="1225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2624" y="3473345"/>
            <a:ext cx="13498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Орден Ленина.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3481114"/>
            <a:ext cx="19208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Медаль «Золотая Звезда»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65856" y="3545934"/>
            <a:ext cx="2646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Медаль "За оборону Ленинграда</a:t>
            </a:r>
            <a:r>
              <a:rPr lang="ru-RU" sz="1200" b="1" dirty="0" smtClean="0">
                <a:solidFill>
                  <a:schemeClr val="bg1"/>
                </a:solidFill>
              </a:rPr>
              <a:t>"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6616" y="1124744"/>
            <a:ext cx="8640960" cy="792088"/>
          </a:xfrm>
          <a:solidFill>
            <a:schemeClr val="bg1">
              <a:lumMod val="75000"/>
            </a:schemeClr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К НАЧАЛУ БЛОКАДЫ ПРОДОВОЛЬСТВИЯ В ГОРОДЕ ОСТАВАЛОСЬ НЕМНОГО.</a:t>
            </a:r>
          </a:p>
          <a:p>
            <a:pPr algn="ctr">
              <a:buNone/>
            </a:pPr>
            <a:r>
              <a:rPr lang="ru-RU" sz="2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К ТОМУ ЖЕ НЕМЦАМ УДАЛОСЬ РАЗБОМБИТЬ СКЛАДЫ С ПРОДУКТАМИ. </a:t>
            </a:r>
          </a:p>
          <a:p>
            <a:pPr>
              <a:buNone/>
            </a:pPr>
            <a:endParaRPr lang="ru-RU" sz="20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7" y="3151240"/>
            <a:ext cx="4581580" cy="3436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816" y="3212976"/>
            <a:ext cx="4584848" cy="3374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16632"/>
            <a:ext cx="8856984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sz="2000" b="1" dirty="0" smtClean="0">
                <a:ln>
                  <a:solidFill>
                    <a:schemeClr val="bg1"/>
                  </a:solidFill>
                </a:ln>
              </a:rPr>
              <a:t>На жителей города обрушился голод. Единственным продуктом питания был хлеб, который выдавали по карточкам, но и его не хватало.</a:t>
            </a:r>
            <a:endParaRPr lang="ru-RU" sz="20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5949280"/>
            <a:ext cx="8784976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Блокадная карточка с суровой надписью «при утере не возобновляется». Она была дороже </a:t>
            </a:r>
            <a:r>
              <a:rPr lang="ru-RU" sz="2000" b="1" dirty="0" smtClean="0">
                <a:ln>
                  <a:solidFill>
                    <a:schemeClr val="bg1"/>
                  </a:solidFill>
                </a:ln>
              </a:rPr>
              <a:t>денег.</a:t>
            </a:r>
            <a:endParaRPr lang="ru-RU" sz="2000" b="1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841" y="980728"/>
            <a:ext cx="5246310" cy="4805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890" y="5157192"/>
            <a:ext cx="8967438" cy="14773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Блокадная пайка хлеба составляла всего 125 граммов в день на одного человека. 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Хлеб не имел вкуса и </a:t>
            </a:r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аромата,  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он был горький и </a:t>
            </a:r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травянистый. В этом крошечном кусочке, кроме ржаной муки, были примеси соломы, травы-лебеды, древесных опилок. </a:t>
            </a:r>
          </a:p>
          <a:p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И ВСЕ ЖЕ БЛОКАДНАЯ ПАЙКА ХЛЕБА – ТА ЕДИНСТВЕННАЯ НИТОЧКА, КОТОРАЯ СОЕДИНЯЛА ЛЕНИНГРАДЦЕВ С ЖИЗНЬЮ.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6624736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363032" y="79447"/>
            <a:ext cx="2736304" cy="1169551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sz="1400" b="1" dirty="0" smtClean="0">
                <a:ln>
                  <a:solidFill>
                    <a:schemeClr val="bg1"/>
                  </a:solidFill>
                </a:ln>
              </a:rPr>
              <a:t>В ДЫМУ ЛЕНИНГРАДСКОЕ НЕБО,</a:t>
            </a:r>
            <a:r>
              <a:rPr lang="ru-RU" sz="1400" b="1" i="1" dirty="0" smtClean="0">
                <a:ln>
                  <a:solidFill>
                    <a:schemeClr val="bg1"/>
                  </a:solidFill>
                </a:ln>
              </a:rPr>
              <a:t/>
            </a:r>
            <a:br>
              <a:rPr lang="ru-RU" sz="1400" b="1" i="1" dirty="0" smtClean="0">
                <a:ln>
                  <a:solidFill>
                    <a:schemeClr val="bg1"/>
                  </a:solidFill>
                </a:ln>
              </a:rPr>
            </a:br>
            <a:r>
              <a:rPr lang="ru-RU" sz="1400" b="1" dirty="0" smtClean="0">
                <a:ln>
                  <a:solidFill>
                    <a:schemeClr val="bg1"/>
                  </a:solidFill>
                </a:ln>
              </a:rPr>
              <a:t>НО ГОРШЕ СМЕРТЕЛЬНЫХ РАН</a:t>
            </a:r>
            <a:r>
              <a:rPr lang="ru-RU" sz="1400" b="1" i="1" dirty="0" smtClean="0">
                <a:ln>
                  <a:solidFill>
                    <a:schemeClr val="bg1"/>
                  </a:solidFill>
                </a:ln>
              </a:rPr>
              <a:t/>
            </a:r>
            <a:br>
              <a:rPr lang="ru-RU" sz="1400" b="1" i="1" dirty="0" smtClean="0">
                <a:ln>
                  <a:solidFill>
                    <a:schemeClr val="bg1"/>
                  </a:solidFill>
                </a:ln>
              </a:rPr>
            </a:br>
            <a:r>
              <a:rPr lang="ru-RU" sz="1400" b="1" dirty="0" smtClean="0">
                <a:ln>
                  <a:solidFill>
                    <a:schemeClr val="bg1"/>
                  </a:solidFill>
                </a:ln>
              </a:rPr>
              <a:t>ТЯЖЁЛОГО ХЛЕБА, </a:t>
            </a:r>
          </a:p>
          <a:p>
            <a:r>
              <a:rPr lang="ru-RU" sz="1400" b="1" dirty="0" smtClean="0">
                <a:ln>
                  <a:solidFill>
                    <a:schemeClr val="bg1"/>
                  </a:solidFill>
                </a:ln>
              </a:rPr>
              <a:t>БЛОКАДНОГО ХЛЕБА</a:t>
            </a:r>
            <a:r>
              <a:rPr lang="ru-RU" sz="1400" b="1" i="1" dirty="0" smtClean="0">
                <a:ln>
                  <a:solidFill>
                    <a:schemeClr val="bg1"/>
                  </a:solidFill>
                </a:ln>
              </a:rPr>
              <a:t/>
            </a:r>
            <a:br>
              <a:rPr lang="ru-RU" sz="1400" b="1" i="1" dirty="0" smtClean="0">
                <a:ln>
                  <a:solidFill>
                    <a:schemeClr val="bg1"/>
                  </a:solidFill>
                </a:ln>
              </a:rPr>
            </a:br>
            <a:r>
              <a:rPr lang="ru-RU" sz="1400" b="1" dirty="0" smtClean="0">
                <a:ln>
                  <a:solidFill>
                    <a:schemeClr val="bg1"/>
                  </a:solidFill>
                </a:ln>
              </a:rPr>
              <a:t>СТО ДВАДЦАТЬ ПЯТЬ ГРАММ.</a:t>
            </a:r>
            <a:endParaRPr lang="ru-RU" sz="1400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978" y="2780928"/>
            <a:ext cx="335915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501008"/>
            <a:ext cx="3384376" cy="3168368"/>
          </a:xfrm>
          <a:solidFill>
            <a:schemeClr val="bg1">
              <a:lumMod val="75000"/>
            </a:schemeClr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sz="1800" b="1" u="sng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ПАЙКА БЛОКАДНОГО ХЛЕБА.</a:t>
            </a:r>
          </a:p>
          <a:p>
            <a:pPr algn="just">
              <a:buNone/>
            </a:pPr>
            <a:r>
              <a:rPr lang="ru-RU" sz="18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Мама! Хлебушка дай-ка!</a:t>
            </a:r>
          </a:p>
          <a:p>
            <a:pPr algn="just">
              <a:buNone/>
            </a:pPr>
            <a:r>
              <a:rPr lang="ru-RU" sz="18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В глазах страданье и страх,</a:t>
            </a:r>
          </a:p>
          <a:p>
            <a:pPr algn="just">
              <a:buNone/>
            </a:pPr>
            <a:r>
              <a:rPr lang="ru-RU" sz="18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Хлеба блокадного пайка</a:t>
            </a:r>
          </a:p>
          <a:p>
            <a:pPr algn="just">
              <a:buNone/>
            </a:pPr>
            <a:r>
              <a:rPr lang="ru-RU" sz="18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В худеньких детских руках.</a:t>
            </a:r>
          </a:p>
          <a:p>
            <a:pPr algn="just">
              <a:buNone/>
            </a:pPr>
            <a:r>
              <a:rPr lang="ru-RU" sz="18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Пайка блокадного хлеба – </a:t>
            </a:r>
          </a:p>
          <a:p>
            <a:pPr algn="just">
              <a:buNone/>
            </a:pPr>
            <a:r>
              <a:rPr lang="ru-RU" sz="18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С жизнью тончайшая нить.</a:t>
            </a:r>
          </a:p>
          <a:p>
            <a:pPr algn="just">
              <a:buNone/>
            </a:pPr>
            <a:r>
              <a:rPr lang="ru-RU" sz="18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Пайку блокадного хлеба</a:t>
            </a:r>
          </a:p>
          <a:p>
            <a:pPr algn="just">
              <a:buNone/>
            </a:pPr>
            <a:r>
              <a:rPr lang="ru-RU" sz="18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Мы не должны забыть!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2496" y="116616"/>
            <a:ext cx="4680520" cy="6663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0400"/>
            <a:ext cx="3781438" cy="257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1962" y="44624"/>
            <a:ext cx="8715436" cy="12003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ПЕРВАЯ БЛОКАДНАЯ ЗИМА 1941 ГОДА ВЫДАЛАСЬ НЕОБЫЧАЙНО СУРОВОЙ: </a:t>
            </a:r>
          </a:p>
          <a:p>
            <a:pPr algn="ctr"/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С ТРЕСКУЧИМИ МОРОЗАМИ, ЖЕСТОКИМИ МЕТЕЛЯМИ, СИЛЬНЫМИ ВЕТРАМИ. </a:t>
            </a:r>
          </a:p>
          <a:p>
            <a:pPr algn="ctr"/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В ЛЕНИНГРАДЕ НЕ БЫЛО НИ ТОПЛИВА, НИ ЭЛЕКТРИЧЕСТВА, НЕ ХОДИЛ ТРАНСПОРТ. </a:t>
            </a:r>
          </a:p>
          <a:p>
            <a:pPr algn="ctr"/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В КВАРТИРАХ БЫЛО ОЧЕНЬ ХОЛОДНО, НЕ ГОРЕЛ СВЕТ. </a:t>
            </a:r>
            <a:endParaRPr lang="ru-RU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339184"/>
            <a:ext cx="3412298" cy="2616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157" y="1100529"/>
            <a:ext cx="2397388" cy="309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155423"/>
            <a:ext cx="3673590" cy="2599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62" y="3992951"/>
            <a:ext cx="4388731" cy="2791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251315"/>
            <a:ext cx="9036496" cy="15696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ln>
                  <a:solidFill>
                    <a:schemeClr val="bg1"/>
                  </a:solidFill>
                </a:ln>
              </a:rPr>
              <a:t>СОТНИ ТЫСЯЧ ЛЕНИНГРАДЦЕВ ПОГИБЛО В ТУ ЗИМУ ОТ ХОЛОДА И ГОЛОДА! ФАШИСТЫ БОМБИЛИ ЛЕНИНГРАД С ВОЗДУХА, ОБСТРЕЛИВАЛИ ИЗ ПУШЕК.</a:t>
            </a:r>
          </a:p>
          <a:p>
            <a:r>
              <a:rPr lang="ru-RU" sz="1600" b="1" dirty="0" smtClean="0">
                <a:ln>
                  <a:solidFill>
                    <a:schemeClr val="bg1"/>
                  </a:solidFill>
                </a:ln>
              </a:rPr>
              <a:t>ПО ЗАНЕСЕННЫМ СНЕГОМ УЛИЦАМ ЛЕНИНГРАДЦЫ ВЕЗЛИ НА САНКАХ ТЕЛА УМЕРШИХ РОДНЫХ И ДРУЗЕЙ, ЧТОБЫ ПОХОРОНИТЬ ИХ В БРАТСКИХ МОГИЛАХ. БЛОКАДА ОСТАВИЛА СТРАШНУЮ ПАМЯТЬ О СЕБЕ МНОЖЕСТВОМ ТАКИХ БРАТСКИХ МОГИЛ, ГЛАВНОЙ ИЗ КОТОРЫХ В ЛЕНИНГРАДЕ СТАЛО ПИСКАРЕВСКОЕ КЛАДБИЩЕ. </a:t>
            </a:r>
            <a:endParaRPr lang="ru-RU" sz="1600" b="1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034" y="64699"/>
            <a:ext cx="3997678" cy="2643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131" y="2680447"/>
            <a:ext cx="6768751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8716"/>
            <a:ext cx="3539312" cy="2654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36451" y="5107424"/>
            <a:ext cx="3068225" cy="1200329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bg1"/>
                  </a:solidFill>
                </a:ln>
              </a:rPr>
              <a:t>НО ГОРОД </a:t>
            </a:r>
          </a:p>
          <a:p>
            <a:pPr algn="ctr"/>
            <a:r>
              <a:rPr lang="ru-RU" b="1" dirty="0" smtClean="0">
                <a:ln>
                  <a:solidFill>
                    <a:schemeClr val="bg1"/>
                  </a:solidFill>
                </a:ln>
              </a:rPr>
              <a:t>ВСЕ ЖЕ НЕ СДАВАЛСЯ! </a:t>
            </a:r>
          </a:p>
          <a:p>
            <a:pPr algn="ctr"/>
            <a:r>
              <a:rPr lang="ru-RU" b="1" dirty="0" smtClean="0">
                <a:ln>
                  <a:solidFill>
                    <a:schemeClr val="bg1"/>
                  </a:solidFill>
                </a:ln>
              </a:rPr>
              <a:t>РАБОТАЛИ ЗАВОДЫ, ШКОЛЫ </a:t>
            </a:r>
          </a:p>
          <a:p>
            <a:pPr algn="ctr"/>
            <a:r>
              <a:rPr lang="ru-RU" b="1" dirty="0" smtClean="0">
                <a:ln>
                  <a:solidFill>
                    <a:schemeClr val="bg1"/>
                  </a:solidFill>
                </a:ln>
              </a:rPr>
              <a:t>И ДАЖЕ ТЕАТРЫ.</a:t>
            </a:r>
            <a:endParaRPr lang="ru-RU" b="1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96" y="2260969"/>
            <a:ext cx="3312368" cy="2251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824" y="2288393"/>
            <a:ext cx="3452921" cy="2273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9" y="34312"/>
            <a:ext cx="3080011" cy="220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226" y="54912"/>
            <a:ext cx="3356799" cy="2206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9" y="4703972"/>
            <a:ext cx="2791979" cy="2099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252" y="4703972"/>
            <a:ext cx="3052021" cy="2029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903</Words>
  <Application>Microsoft Office PowerPoint</Application>
  <PresentationFormat>Экран (4:3)</PresentationFormat>
  <Paragraphs>104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ммэри)))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ммэри)))</dc:creator>
  <cp:lastModifiedBy>Чопорова</cp:lastModifiedBy>
  <cp:revision>84</cp:revision>
  <dcterms:created xsi:type="dcterms:W3CDTF">2010-05-17T15:01:37Z</dcterms:created>
  <dcterms:modified xsi:type="dcterms:W3CDTF">2013-01-20T06:05:31Z</dcterms:modified>
</cp:coreProperties>
</file>