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5" r:id="rId3"/>
    <p:sldMasterId id="2147483697" r:id="rId4"/>
  </p:sldMasterIdLst>
  <p:sldIdLst>
    <p:sldId id="257" r:id="rId5"/>
    <p:sldId id="256" r:id="rId6"/>
    <p:sldId id="258" r:id="rId7"/>
    <p:sldId id="260" r:id="rId8"/>
    <p:sldId id="261" r:id="rId9"/>
    <p:sldId id="259" r:id="rId10"/>
    <p:sldId id="262" r:id="rId11"/>
    <p:sldId id="263" r:id="rId12"/>
    <p:sldId id="265" r:id="rId13"/>
    <p:sldId id="266" r:id="rId14"/>
    <p:sldId id="267" r:id="rId15"/>
    <p:sldId id="268" r:id="rId16"/>
    <p:sldId id="270" r:id="rId17"/>
    <p:sldId id="269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5" r:id="rId32"/>
    <p:sldId id="284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03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13.03.2016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4AAB6D-E91A-4354-B953-6F8BCCAC19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1152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FFFFF"/>
                </a:solidFill>
              </a:rPr>
              <a:pPr/>
              <a:t>13.03.2016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981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FFFFF"/>
                </a:solidFill>
              </a:rPr>
              <a:pPr/>
              <a:t>13.03.2016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2947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FFFFF"/>
                </a:solidFill>
              </a:rPr>
              <a:pPr/>
              <a:t>13.03.2016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8566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FFFFF"/>
                </a:solidFill>
              </a:rPr>
              <a:pPr/>
              <a:t>13.03.2016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9716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FFFFF"/>
                </a:solidFill>
              </a:rPr>
              <a:pPr/>
              <a:t>13.03.2016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7086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FFFFF"/>
                </a:solidFill>
              </a:rPr>
              <a:pPr/>
              <a:t>13.03.2016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9387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FFFFF"/>
                </a:solidFill>
              </a:rPr>
              <a:pPr/>
              <a:t>13.03.2016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775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FFFFF"/>
                </a:solidFill>
              </a:rPr>
              <a:pPr/>
              <a:t>13.03.2016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903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FFFFF"/>
                </a:solidFill>
              </a:rPr>
              <a:pPr/>
              <a:t>13.03.2016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5016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FFFFF"/>
                </a:solidFill>
              </a:rPr>
              <a:pPr/>
              <a:t>13.03.2016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2765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FFFFFF"/>
                </a:solidFill>
              </a:rPr>
              <a:pPr/>
              <a:t>13.03.2016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7432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>
                <a:solidFill>
                  <a:srgbClr val="FFFFFF"/>
                </a:solidFill>
              </a:rPr>
              <a:pPr/>
              <a:t>13.03.2016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FFFFFF"/>
                </a:solidFill>
              </a:rPr>
              <a:pPr/>
              <a:t>13.03.2016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FFFFFF"/>
                </a:solidFill>
              </a:rPr>
              <a:pPr/>
              <a:t>13.03.2016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FFFFFF"/>
                </a:solidFill>
              </a:rPr>
              <a:pPr/>
              <a:t>13.03.2016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FFFFFF"/>
                </a:solidFill>
              </a:rPr>
              <a:pPr/>
              <a:t>13.03.2016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FFFFFF"/>
                </a:solidFill>
              </a:rPr>
              <a:pPr/>
              <a:t>13.03.2016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FFFFFF"/>
                </a:solidFill>
              </a:rPr>
              <a:pPr/>
              <a:t>13.03.2016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FFFFFF"/>
                </a:solidFill>
              </a:rPr>
              <a:pPr/>
              <a:t>13.03.2016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>
                <a:solidFill>
                  <a:srgbClr val="FFFFFF"/>
                </a:solidFill>
              </a:rPr>
              <a:pPr/>
              <a:t>13.03.2016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FFFFFF"/>
                </a:solidFill>
              </a:rPr>
              <a:pPr/>
              <a:t>13.03.2016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FFFFFF"/>
                </a:solidFill>
              </a:rPr>
              <a:pPr/>
              <a:t>13.03.2016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pPr/>
              <a:t>13.03.2016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>
              <a:solidFill>
                <a:srgbClr val="94C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4C600"/>
                </a:solidFill>
              </a:rPr>
              <a:pPr/>
              <a:t>‹#›</a:t>
            </a:fld>
            <a:endParaRPr lang="ru-RU">
              <a:solidFill>
                <a:srgbClr val="94C600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57855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94C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5712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94C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6963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94C6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8024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94C6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7104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13.03.2016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94C6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4402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94C6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31426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13.03.2016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>
              <a:solidFill>
                <a:srgbClr val="94C6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2301057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>
              <a:solidFill>
                <a:srgbClr val="94C6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94849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94C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46919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94C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027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13.03.2016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13.03.2016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13.03.2016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13.03.2016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13.03.2016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13.03.2016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srgbClr val="FFFFFF"/>
                </a:solidFill>
              </a:rPr>
              <a:pPr/>
              <a:t>13.03.2016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8905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13.03.2016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>
              <a:solidFill>
                <a:srgbClr val="94C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322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Здравствуйте</a:t>
            </a:r>
            <a:r>
              <a:rPr lang="en-US" dirty="0" smtClean="0"/>
              <a:t>, </a:t>
            </a:r>
            <a:r>
              <a:rPr lang="ru-RU" dirty="0" smtClean="0"/>
              <a:t>коллеги!</a:t>
            </a:r>
          </a:p>
          <a:p>
            <a:pPr marL="109728" indent="0">
              <a:buNone/>
            </a:pPr>
            <a:r>
              <a:rPr lang="ru-RU" dirty="0" smtClean="0"/>
              <a:t>Обстоятельства складываются так</a:t>
            </a:r>
            <a:r>
              <a:rPr lang="en-US" dirty="0" smtClean="0"/>
              <a:t>, </a:t>
            </a:r>
            <a:r>
              <a:rPr lang="ru-RU" dirty="0" smtClean="0"/>
              <a:t>что последнее</a:t>
            </a:r>
            <a:r>
              <a:rPr lang="en-US" dirty="0" smtClean="0"/>
              <a:t>, </a:t>
            </a:r>
            <a:r>
              <a:rPr lang="ru-RU" dirty="0" smtClean="0"/>
              <a:t>рефлексивное занятие вам придётся провести без моего руководства</a:t>
            </a:r>
            <a:r>
              <a:rPr lang="en-US" dirty="0" smtClean="0"/>
              <a:t>,</a:t>
            </a:r>
            <a:r>
              <a:rPr lang="ru-RU" dirty="0" smtClean="0"/>
              <a:t> совместными усилиями. О результатах работы я узнаю по выполненным заданиям и сделаю вывод о качестве своей и вашей работы</a:t>
            </a:r>
            <a:r>
              <a:rPr lang="en-US" dirty="0" smtClean="0"/>
              <a:t>, </a:t>
            </a:r>
            <a:r>
              <a:rPr lang="ru-RU" dirty="0" smtClean="0"/>
              <a:t>чтобы впоследствии скорректировать эти результаты и усовершенствовать формы работы.</a:t>
            </a:r>
          </a:p>
          <a:p>
            <a:pPr marL="109728" indent="0"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Задание № 1</a:t>
            </a: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624078" indent="-514350" algn="just">
              <a:buAutoNum type="arabicPeriod"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Выберите цели из списка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запишите их в левый столбец таблицы «Цели».</a:t>
            </a:r>
          </a:p>
          <a:p>
            <a:pPr marL="624078" indent="-514350" algn="just">
              <a:buAutoNum type="arabicPeriod"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При необходимости дополните список своими целями.</a:t>
            </a:r>
            <a:endParaRPr lang="ru-RU" dirty="0" smtClean="0">
              <a:solidFill>
                <a:srgbClr val="FF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Приветствие руководителя</a:t>
            </a:r>
            <a:br>
              <a:rPr lang="ru-RU" sz="3200" dirty="0" smtClean="0"/>
            </a:br>
            <a:r>
              <a:rPr lang="ru-RU" sz="3200" dirty="0" smtClean="0"/>
              <a:t>Задание № 1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23955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746643"/>
          </a:xfrm>
        </p:spPr>
        <p:txBody>
          <a:bodyPr/>
          <a:lstStyle/>
          <a:p>
            <a:pPr marL="109728" indent="0">
              <a:buNone/>
            </a:pPr>
            <a:r>
              <a:rPr lang="ru-RU" altLang="ru-RU" sz="4800" b="1" dirty="0">
                <a:solidFill>
                  <a:srgbClr val="008000"/>
                </a:solidFill>
              </a:rPr>
              <a:t>В.А. </a:t>
            </a:r>
            <a:r>
              <a:rPr lang="ru-RU" altLang="ru-RU" sz="4800" b="1" dirty="0" err="1">
                <a:solidFill>
                  <a:srgbClr val="008000"/>
                </a:solidFill>
              </a:rPr>
              <a:t>Сластенин</a:t>
            </a:r>
            <a:r>
              <a:rPr lang="ru-RU" altLang="ru-RU" sz="4800" b="1" dirty="0">
                <a:solidFill>
                  <a:srgbClr val="008000"/>
                </a:solidFill>
              </a:rPr>
              <a:t> </a:t>
            </a:r>
            <a:r>
              <a:rPr lang="ru-RU" altLang="ru-RU" sz="4800" b="1" dirty="0" smtClean="0">
                <a:solidFill>
                  <a:srgbClr val="008000"/>
                </a:solidFill>
              </a:rPr>
              <a:t> и </a:t>
            </a:r>
            <a:r>
              <a:rPr lang="ru-RU" altLang="ru-RU" sz="4800" b="1" dirty="0">
                <a:solidFill>
                  <a:srgbClr val="008000"/>
                </a:solidFill>
              </a:rPr>
              <a:t>Л.С. </a:t>
            </a:r>
            <a:r>
              <a:rPr lang="ru-RU" altLang="ru-RU" sz="4800" b="1" dirty="0" err="1">
                <a:solidFill>
                  <a:srgbClr val="008000"/>
                </a:solidFill>
              </a:rPr>
              <a:t>Подымова</a:t>
            </a:r>
            <a:r>
              <a:rPr lang="ru-RU" altLang="ru-RU" sz="4800" b="1" dirty="0">
                <a:solidFill>
                  <a:srgbClr val="008000"/>
                </a:solidFill>
              </a:rPr>
              <a:t>, характеризуя степень </a:t>
            </a:r>
            <a:r>
              <a:rPr lang="ru-RU" altLang="ru-RU" sz="4800" b="1" dirty="0" err="1">
                <a:solidFill>
                  <a:srgbClr val="008000"/>
                </a:solidFill>
              </a:rPr>
              <a:t>сформированности</a:t>
            </a:r>
            <a:r>
              <a:rPr lang="ru-RU" altLang="ru-RU" sz="4800" b="1" dirty="0">
                <a:solidFill>
                  <a:srgbClr val="008000"/>
                </a:solidFill>
              </a:rPr>
              <a:t> инновационной </a:t>
            </a:r>
            <a:r>
              <a:rPr lang="ru-RU" altLang="ru-RU" sz="4800" b="1" dirty="0" smtClean="0">
                <a:solidFill>
                  <a:srgbClr val="008000"/>
                </a:solidFill>
              </a:rPr>
              <a:t> деятельности</a:t>
            </a:r>
            <a:r>
              <a:rPr lang="ru-RU" altLang="ru-RU" sz="4800" b="1" dirty="0">
                <a:solidFill>
                  <a:srgbClr val="008000"/>
                </a:solidFill>
              </a:rPr>
              <a:t>, выделили </a:t>
            </a:r>
            <a:r>
              <a:rPr lang="ru-RU" altLang="ru-RU" sz="4800" b="1" dirty="0">
                <a:solidFill>
                  <a:srgbClr val="990000"/>
                </a:solidFill>
              </a:rPr>
              <a:t>четыре </a:t>
            </a:r>
            <a:r>
              <a:rPr lang="ru-RU" altLang="ru-RU" sz="4800" b="1" dirty="0" smtClean="0">
                <a:solidFill>
                  <a:srgbClr val="990000"/>
                </a:solidFill>
              </a:rPr>
              <a:t>уровня</a:t>
            </a:r>
            <a:r>
              <a:rPr lang="ru-RU" altLang="ru-RU" sz="4800" b="1" dirty="0" smtClean="0">
                <a:solidFill>
                  <a:srgbClr val="008000"/>
                </a:solidFill>
              </a:rPr>
              <a:t>.</a:t>
            </a:r>
          </a:p>
          <a:p>
            <a:pPr marL="109728" indent="0">
              <a:buNone/>
            </a:pPr>
            <a:endParaRPr lang="ru-RU" altLang="ru-RU" sz="4800" b="1" dirty="0">
              <a:solidFill>
                <a:srgbClr val="FFCC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045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107504" y="332656"/>
            <a:ext cx="8712646" cy="6191969"/>
          </a:xfrm>
          <a:prstGeom prst="flowChartProcess">
            <a:avLst/>
          </a:prstGeom>
          <a:gradFill rotWithShape="1">
            <a:gsLst>
              <a:gs pos="0">
                <a:srgbClr val="85E1E1"/>
              </a:gs>
              <a:gs pos="100000">
                <a:srgbClr val="FFFF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/>
            <a:r>
              <a:rPr lang="ru-RU" altLang="ru-RU" sz="2400" b="1" i="1" dirty="0"/>
              <a:t>Адаптивный уровень</a:t>
            </a:r>
            <a:r>
              <a:rPr lang="ru-RU" altLang="ru-RU" sz="2400" dirty="0">
                <a:solidFill>
                  <a:srgbClr val="CC0066"/>
                </a:solidFill>
              </a:rPr>
              <a:t> </a:t>
            </a:r>
            <a:r>
              <a:rPr lang="ru-RU" altLang="ru-RU" sz="2400" dirty="0">
                <a:solidFill>
                  <a:srgbClr val="7030A0"/>
                </a:solidFill>
              </a:rPr>
              <a:t>инновационной </a:t>
            </a:r>
            <a:r>
              <a:rPr lang="ru-RU" altLang="ru-RU" sz="2400" dirty="0" smtClean="0">
                <a:solidFill>
                  <a:srgbClr val="7030A0"/>
                </a:solidFill>
              </a:rPr>
              <a:t>деятельности </a:t>
            </a:r>
          </a:p>
          <a:p>
            <a:pPr algn="just" eaLnBrk="1" hangingPunct="1"/>
            <a:r>
              <a:rPr lang="ru-RU" altLang="ru-RU" sz="2400" dirty="0">
                <a:solidFill>
                  <a:srgbClr val="7030A0"/>
                </a:solidFill>
              </a:rPr>
              <a:t>х</a:t>
            </a:r>
            <a:r>
              <a:rPr lang="ru-RU" altLang="ru-RU" sz="2400" dirty="0" smtClean="0">
                <a:solidFill>
                  <a:srgbClr val="7030A0"/>
                </a:solidFill>
              </a:rPr>
              <a:t>арактеризуется:</a:t>
            </a:r>
          </a:p>
          <a:p>
            <a:pPr marL="457200" indent="-457200" algn="just" eaLnBrk="1" hangingPunct="1">
              <a:buAutoNum type="arabicParenR"/>
            </a:pPr>
            <a:r>
              <a:rPr lang="ru-RU" altLang="ru-RU" sz="2400" dirty="0" smtClean="0">
                <a:solidFill>
                  <a:srgbClr val="7030A0"/>
                </a:solidFill>
              </a:rPr>
              <a:t>неустойчивым отношением </a:t>
            </a:r>
            <a:r>
              <a:rPr lang="ru-RU" altLang="ru-RU" sz="2400" dirty="0">
                <a:solidFill>
                  <a:srgbClr val="7030A0"/>
                </a:solidFill>
              </a:rPr>
              <a:t>к инновациям. </a:t>
            </a:r>
            <a:endParaRPr lang="ru-RU" altLang="ru-RU" sz="2400" dirty="0" smtClean="0">
              <a:solidFill>
                <a:srgbClr val="7030A0"/>
              </a:solidFill>
            </a:endParaRPr>
          </a:p>
          <a:p>
            <a:pPr marL="457200" indent="-457200" algn="just" eaLnBrk="1" hangingPunct="1">
              <a:buAutoNum type="arabicParenR"/>
            </a:pPr>
            <a:r>
              <a:rPr lang="ru-RU" altLang="ru-RU" sz="2400" dirty="0" smtClean="0">
                <a:solidFill>
                  <a:srgbClr val="7030A0"/>
                </a:solidFill>
              </a:rPr>
              <a:t>Профессионально-педагогическая </a:t>
            </a:r>
            <a:r>
              <a:rPr lang="ru-RU" altLang="ru-RU" sz="2400" dirty="0">
                <a:solidFill>
                  <a:srgbClr val="7030A0"/>
                </a:solidFill>
              </a:rPr>
              <a:t>деятельность </a:t>
            </a:r>
            <a:r>
              <a:rPr lang="ru-RU" altLang="ru-RU" sz="2400" dirty="0" smtClean="0">
                <a:solidFill>
                  <a:srgbClr val="7030A0"/>
                </a:solidFill>
              </a:rPr>
              <a:t>учителя</a:t>
            </a:r>
          </a:p>
          <a:p>
            <a:pPr algn="just" eaLnBrk="1" hangingPunct="1"/>
            <a:r>
              <a:rPr lang="ru-RU" altLang="ru-RU" sz="2400" dirty="0" smtClean="0">
                <a:solidFill>
                  <a:srgbClr val="7030A0"/>
                </a:solidFill>
              </a:rPr>
              <a:t> </a:t>
            </a:r>
            <a:r>
              <a:rPr lang="ru-RU" altLang="ru-RU" sz="2400" dirty="0">
                <a:solidFill>
                  <a:srgbClr val="7030A0"/>
                </a:solidFill>
              </a:rPr>
              <a:t>строится по заранее </a:t>
            </a:r>
            <a:r>
              <a:rPr lang="ru-RU" altLang="ru-RU" sz="2400" dirty="0" smtClean="0">
                <a:solidFill>
                  <a:srgbClr val="7030A0"/>
                </a:solidFill>
              </a:rPr>
              <a:t>отработанной схеме</a:t>
            </a:r>
            <a:r>
              <a:rPr lang="ru-RU" altLang="ru-RU" sz="2400" dirty="0">
                <a:solidFill>
                  <a:srgbClr val="7030A0"/>
                </a:solidFill>
              </a:rPr>
              <a:t>, алгоритму, </a:t>
            </a:r>
            <a:endParaRPr lang="ru-RU" altLang="ru-RU" sz="2400" dirty="0" smtClean="0">
              <a:solidFill>
                <a:srgbClr val="7030A0"/>
              </a:solidFill>
            </a:endParaRPr>
          </a:p>
          <a:p>
            <a:pPr algn="just" eaLnBrk="1" hangingPunct="1"/>
            <a:r>
              <a:rPr lang="ru-RU" altLang="ru-RU" sz="2400" dirty="0" smtClean="0">
                <a:solidFill>
                  <a:srgbClr val="7030A0"/>
                </a:solidFill>
              </a:rPr>
              <a:t>3) творческая </a:t>
            </a:r>
            <a:r>
              <a:rPr lang="ru-RU" altLang="ru-RU" sz="2400" dirty="0">
                <a:solidFill>
                  <a:srgbClr val="7030A0"/>
                </a:solidFill>
              </a:rPr>
              <a:t>активность </a:t>
            </a:r>
            <a:r>
              <a:rPr lang="ru-RU" altLang="ru-RU" sz="2400" dirty="0" smtClean="0">
                <a:solidFill>
                  <a:srgbClr val="7030A0"/>
                </a:solidFill>
              </a:rPr>
              <a:t> практически </a:t>
            </a:r>
            <a:r>
              <a:rPr lang="ru-RU" altLang="ru-RU" sz="2400" dirty="0">
                <a:solidFill>
                  <a:srgbClr val="7030A0"/>
                </a:solidFill>
              </a:rPr>
              <a:t>не проявляется, </a:t>
            </a:r>
            <a:endParaRPr lang="ru-RU" altLang="ru-RU" sz="2400" dirty="0" smtClean="0">
              <a:solidFill>
                <a:srgbClr val="7030A0"/>
              </a:solidFill>
            </a:endParaRPr>
          </a:p>
          <a:p>
            <a:pPr algn="just" eaLnBrk="1" hangingPunct="1"/>
            <a:r>
              <a:rPr lang="ru-RU" altLang="ru-RU" sz="2400" dirty="0" smtClean="0">
                <a:solidFill>
                  <a:srgbClr val="7030A0"/>
                </a:solidFill>
              </a:rPr>
              <a:t>4) повышение </a:t>
            </a:r>
            <a:r>
              <a:rPr lang="ru-RU" altLang="ru-RU" sz="2400" dirty="0">
                <a:solidFill>
                  <a:srgbClr val="7030A0"/>
                </a:solidFill>
              </a:rPr>
              <a:t>квалификации осуществляется по </a:t>
            </a:r>
            <a:r>
              <a:rPr lang="ru-RU" altLang="ru-RU" sz="2400" dirty="0" smtClean="0">
                <a:solidFill>
                  <a:srgbClr val="7030A0"/>
                </a:solidFill>
              </a:rPr>
              <a:t> </a:t>
            </a:r>
          </a:p>
          <a:p>
            <a:pPr algn="just" eaLnBrk="1" hangingPunct="1"/>
            <a:r>
              <a:rPr lang="ru-RU" altLang="ru-RU" sz="2400" dirty="0" smtClean="0">
                <a:solidFill>
                  <a:srgbClr val="7030A0"/>
                </a:solidFill>
              </a:rPr>
              <a:t>необходимости</a:t>
            </a:r>
            <a:r>
              <a:rPr lang="en-US" altLang="ru-RU" sz="2400" dirty="0" smtClean="0">
                <a:solidFill>
                  <a:srgbClr val="7030A0"/>
                </a:solidFill>
              </a:rPr>
              <a:t>,</a:t>
            </a:r>
            <a:endParaRPr lang="ru-RU" altLang="ru-RU" sz="2400" dirty="0" smtClean="0">
              <a:solidFill>
                <a:srgbClr val="7030A0"/>
              </a:solidFill>
            </a:endParaRPr>
          </a:p>
          <a:p>
            <a:pPr algn="just" eaLnBrk="1" hangingPunct="1"/>
            <a:r>
              <a:rPr lang="ru-RU" altLang="ru-RU" sz="2400" dirty="0" smtClean="0">
                <a:solidFill>
                  <a:srgbClr val="7030A0"/>
                </a:solidFill>
              </a:rPr>
              <a:t>5) Новшество осваивается только под давлением </a:t>
            </a:r>
          </a:p>
          <a:p>
            <a:pPr algn="just" eaLnBrk="1" hangingPunct="1"/>
            <a:r>
              <a:rPr lang="ru-RU" altLang="ru-RU" sz="2400" dirty="0" smtClean="0">
                <a:solidFill>
                  <a:srgbClr val="7030A0"/>
                </a:solidFill>
              </a:rPr>
              <a:t>социальной среды, как </a:t>
            </a:r>
            <a:r>
              <a:rPr lang="ru-RU" altLang="ru-RU" sz="2400" dirty="0">
                <a:solidFill>
                  <a:srgbClr val="7030A0"/>
                </a:solidFill>
              </a:rPr>
              <a:t>правило, </a:t>
            </a:r>
            <a:r>
              <a:rPr lang="ru-RU" altLang="ru-RU" sz="2400" dirty="0" smtClean="0">
                <a:solidFill>
                  <a:srgbClr val="7030A0"/>
                </a:solidFill>
              </a:rPr>
              <a:t>на </a:t>
            </a:r>
            <a:r>
              <a:rPr lang="ru-RU" altLang="ru-RU" sz="2400" dirty="0">
                <a:solidFill>
                  <a:srgbClr val="7030A0"/>
                </a:solidFill>
              </a:rPr>
              <a:t>этом </a:t>
            </a:r>
            <a:r>
              <a:rPr lang="ru-RU" altLang="ru-RU" sz="2400" dirty="0" smtClean="0">
                <a:solidFill>
                  <a:srgbClr val="7030A0"/>
                </a:solidFill>
              </a:rPr>
              <a:t>уровне</a:t>
            </a:r>
          </a:p>
          <a:p>
            <a:pPr algn="just" eaLnBrk="1" hangingPunct="1"/>
            <a:r>
              <a:rPr lang="ru-RU" altLang="ru-RU" sz="2400" dirty="0" smtClean="0">
                <a:solidFill>
                  <a:srgbClr val="7030A0"/>
                </a:solidFill>
              </a:rPr>
              <a:t> </a:t>
            </a:r>
            <a:r>
              <a:rPr lang="ru-RU" altLang="ru-RU" sz="2400" dirty="0">
                <a:solidFill>
                  <a:srgbClr val="7030A0"/>
                </a:solidFill>
              </a:rPr>
              <a:t>происходит отказ от </a:t>
            </a:r>
            <a:r>
              <a:rPr lang="ru-RU" altLang="ru-RU" sz="2400" dirty="0" smtClean="0">
                <a:solidFill>
                  <a:srgbClr val="7030A0"/>
                </a:solidFill>
              </a:rPr>
              <a:t>использования</a:t>
            </a:r>
          </a:p>
          <a:p>
            <a:pPr algn="just" eaLnBrk="1" hangingPunct="1"/>
            <a:r>
              <a:rPr lang="ru-RU" altLang="ru-RU" sz="2400" dirty="0" smtClean="0">
                <a:solidFill>
                  <a:srgbClr val="7030A0"/>
                </a:solidFill>
              </a:rPr>
              <a:t>новаций </a:t>
            </a:r>
            <a:r>
              <a:rPr lang="ru-RU" altLang="ru-RU" sz="2400" dirty="0">
                <a:solidFill>
                  <a:srgbClr val="7030A0"/>
                </a:solidFill>
              </a:rPr>
              <a:t>в собственной практике. </a:t>
            </a:r>
          </a:p>
        </p:txBody>
      </p:sp>
    </p:spTree>
    <p:extLst>
      <p:ext uri="{BB962C8B-B14F-4D97-AF65-F5344CB8AC3E}">
        <p14:creationId xmlns:p14="http://schemas.microsoft.com/office/powerpoint/2010/main" val="36294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323528" y="188640"/>
            <a:ext cx="8640960" cy="590465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9728" algn="ctr"/>
            <a:r>
              <a:rPr lang="ru-RU" altLang="ru-RU" b="1" i="1" dirty="0">
                <a:solidFill>
                  <a:srgbClr val="FF0000"/>
                </a:solidFill>
              </a:rPr>
              <a:t>Репродуктивный уровень: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ru-RU" altLang="ru-RU" dirty="0" smtClean="0">
                <a:solidFill>
                  <a:srgbClr val="7030A0"/>
                </a:solidFill>
              </a:rPr>
              <a:t> </a:t>
            </a:r>
            <a:r>
              <a:rPr lang="ru-RU" altLang="ru-RU" sz="2000" dirty="0">
                <a:solidFill>
                  <a:srgbClr val="7030A0"/>
                </a:solidFill>
              </a:rPr>
              <a:t>более устойчивое отношение к педагогическим новшествам, 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ru-RU" altLang="ru-RU" sz="2000" dirty="0">
                <a:solidFill>
                  <a:srgbClr val="7030A0"/>
                </a:solidFill>
              </a:rPr>
              <a:t>проявляется стремление к установлению контактов с педагогами-новаторами, 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ru-RU" altLang="ru-RU" sz="2000" dirty="0">
                <a:solidFill>
                  <a:srgbClr val="7030A0"/>
                </a:solidFill>
              </a:rPr>
              <a:t> более высокий индекс удовлетворенностью педагогической деятельностью. 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ru-RU" altLang="ru-RU" sz="2000" dirty="0">
                <a:solidFill>
                  <a:srgbClr val="7030A0"/>
                </a:solidFill>
              </a:rPr>
              <a:t>Творческая активность по-прежнему проявляется в рамках воспроизводящей деятельности, но с элементами поиска новых решений в стандартных условиях.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ru-RU" altLang="ru-RU" sz="2000" dirty="0">
                <a:solidFill>
                  <a:srgbClr val="7030A0"/>
                </a:solidFill>
              </a:rPr>
              <a:t> Формируется положительная направленность потребностей, интересов к изучению 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ru-RU" altLang="ru-RU" sz="2000" dirty="0">
                <a:solidFill>
                  <a:srgbClr val="7030A0"/>
                </a:solidFill>
              </a:rPr>
              <a:t>мышление характеризуется копированием готовых методических разработок с небольшими изменениями в использовании приемов работы. 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ru-RU" altLang="ru-RU" sz="2000" dirty="0">
                <a:solidFill>
                  <a:srgbClr val="7030A0"/>
                </a:solidFill>
              </a:rPr>
              <a:t>Учителями осознается необходимость самосовершенствования. </a:t>
            </a:r>
          </a:p>
          <a:p>
            <a:pPr marL="342900" indent="-342900" algn="just">
              <a:buFont typeface="+mj-lt"/>
              <a:buAutoNum type="arabicParenR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71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51520" y="332656"/>
            <a:ext cx="8712968" cy="633670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ru-RU" sz="2000" b="1" i="1" dirty="0">
                <a:solidFill>
                  <a:srgbClr val="FF0000"/>
                </a:solidFill>
              </a:rPr>
              <a:t>Эвристический уровень</a:t>
            </a:r>
            <a:r>
              <a:rPr lang="ru-RU" altLang="ru-RU" sz="2000" dirty="0">
                <a:solidFill>
                  <a:srgbClr val="FF0000"/>
                </a:solidFill>
              </a:rPr>
              <a:t> </a:t>
            </a:r>
          </a:p>
          <a:p>
            <a:pPr marL="457200" indent="-457200">
              <a:buFont typeface="+mj-lt"/>
              <a:buAutoNum type="arabicParenR"/>
            </a:pPr>
            <a:r>
              <a:rPr lang="ru-RU" altLang="ru-RU" sz="2000" dirty="0">
                <a:solidFill>
                  <a:srgbClr val="7030A0"/>
                </a:solidFill>
              </a:rPr>
              <a:t> большая целенаправленность, устойчивость, осознанность путей и способов введения новшеств</a:t>
            </a:r>
            <a:r>
              <a:rPr lang="en-US" altLang="ru-RU" sz="2000" dirty="0">
                <a:solidFill>
                  <a:srgbClr val="7030A0"/>
                </a:solidFill>
              </a:rPr>
              <a:t>,</a:t>
            </a:r>
            <a:endParaRPr lang="ru-RU" altLang="ru-RU" sz="2000" dirty="0">
              <a:solidFill>
                <a:srgbClr val="7030A0"/>
              </a:solidFill>
            </a:endParaRPr>
          </a:p>
          <a:p>
            <a:pPr marL="457200" indent="-457200">
              <a:buFont typeface="+mj-lt"/>
              <a:buAutoNum type="arabicParenR"/>
            </a:pPr>
            <a:r>
              <a:rPr lang="ru-RU" altLang="ru-RU" sz="2000" dirty="0">
                <a:solidFill>
                  <a:srgbClr val="7030A0"/>
                </a:solidFill>
              </a:rPr>
              <a:t> заметные изменения происходят в структуре технологического компонента, свидетельствующие о становлении личности педагога как субъекта альтернативной концепции, технологии или содержания образования</a:t>
            </a:r>
            <a:r>
              <a:rPr lang="en-US" altLang="ru-RU" sz="2000" dirty="0">
                <a:solidFill>
                  <a:srgbClr val="7030A0"/>
                </a:solidFill>
              </a:rPr>
              <a:t>,</a:t>
            </a:r>
          </a:p>
          <a:p>
            <a:pPr marL="457200" indent="-457200">
              <a:buFont typeface="+mj-lt"/>
              <a:buAutoNum type="arabicParenR"/>
            </a:pPr>
            <a:r>
              <a:rPr lang="ru-RU" altLang="ru-RU" sz="2000" dirty="0">
                <a:solidFill>
                  <a:srgbClr val="7030A0"/>
                </a:solidFill>
              </a:rPr>
              <a:t>в структуре педагогического мышления важное место занимает рефлексия, </a:t>
            </a:r>
            <a:r>
              <a:rPr lang="ru-RU" altLang="ru-RU" sz="2000" dirty="0" err="1">
                <a:solidFill>
                  <a:srgbClr val="7030A0"/>
                </a:solidFill>
              </a:rPr>
              <a:t>эмпатия</a:t>
            </a:r>
            <a:r>
              <a:rPr lang="ru-RU" altLang="ru-RU" sz="2000" dirty="0">
                <a:solidFill>
                  <a:srgbClr val="7030A0"/>
                </a:solidFill>
              </a:rPr>
              <a:t>, обеспечивающие успешность внедрения инноваций, уменьшение риска и отторжения новшества педагогическим сообществом</a:t>
            </a:r>
            <a:r>
              <a:rPr lang="en-US" altLang="ru-RU" sz="2000" dirty="0">
                <a:solidFill>
                  <a:srgbClr val="7030A0"/>
                </a:solidFill>
              </a:rPr>
              <a:t>,</a:t>
            </a:r>
          </a:p>
          <a:p>
            <a:pPr marL="457200" indent="-457200">
              <a:buFont typeface="+mj-lt"/>
              <a:buAutoNum type="arabicParenR"/>
            </a:pPr>
            <a:r>
              <a:rPr lang="ru-RU" altLang="ru-RU" sz="2000" dirty="0">
                <a:solidFill>
                  <a:srgbClr val="7030A0"/>
                </a:solidFill>
              </a:rPr>
              <a:t>педагоги этого уровня всегда открыты новому, извлекают новую информацию из общения с другими группами. </a:t>
            </a:r>
          </a:p>
          <a:p>
            <a:pPr algn="ctr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55881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51520" y="188640"/>
            <a:ext cx="8496944" cy="666936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ru-RU" b="1" i="1" dirty="0">
                <a:solidFill>
                  <a:srgbClr val="FF0000"/>
                </a:solidFill>
              </a:rPr>
              <a:t>Креативный уровень</a:t>
            </a:r>
          </a:p>
          <a:p>
            <a:pPr marL="342900" indent="-342900">
              <a:buFont typeface="+mj-lt"/>
              <a:buAutoNum type="arabicParenR"/>
            </a:pPr>
            <a:r>
              <a:rPr lang="ru-RU" altLang="ru-RU" dirty="0">
                <a:solidFill>
                  <a:srgbClr val="7030A0"/>
                </a:solidFill>
              </a:rPr>
              <a:t> отличается высокой степенью результативности инновационной деятельности, обладает высокой чувствительностью к проблемам, творческой активностью</a:t>
            </a:r>
            <a:r>
              <a:rPr lang="en-US" altLang="ru-RU" dirty="0">
                <a:solidFill>
                  <a:srgbClr val="7030A0"/>
                </a:solidFill>
              </a:rPr>
              <a:t>,</a:t>
            </a:r>
          </a:p>
          <a:p>
            <a:pPr marL="342900" indent="-342900">
              <a:buFont typeface="+mj-lt"/>
              <a:buAutoNum type="arabicParenR"/>
            </a:pPr>
            <a:r>
              <a:rPr lang="ru-RU" altLang="ru-RU" dirty="0">
                <a:solidFill>
                  <a:srgbClr val="7030A0"/>
                </a:solidFill>
              </a:rPr>
              <a:t>положительная эмоциональная направленность деятельности стимулирует переход к устойчиво преобразующей, активно-созидательной и </a:t>
            </a:r>
            <a:r>
              <a:rPr lang="ru-RU" altLang="ru-RU" dirty="0" err="1">
                <a:solidFill>
                  <a:srgbClr val="7030A0"/>
                </a:solidFill>
              </a:rPr>
              <a:t>самосозидательной</a:t>
            </a:r>
            <a:r>
              <a:rPr lang="ru-RU" altLang="ru-RU" dirty="0">
                <a:solidFill>
                  <a:srgbClr val="7030A0"/>
                </a:solidFill>
              </a:rPr>
              <a:t> работе</a:t>
            </a:r>
            <a:r>
              <a:rPr lang="en-US" altLang="ru-RU" dirty="0">
                <a:solidFill>
                  <a:srgbClr val="7030A0"/>
                </a:solidFill>
              </a:rPr>
              <a:t>,</a:t>
            </a:r>
          </a:p>
          <a:p>
            <a:pPr marL="342900" indent="-342900">
              <a:buFont typeface="+mj-lt"/>
              <a:buAutoNum type="arabicParenR"/>
            </a:pPr>
            <a:r>
              <a:rPr lang="ru-RU" altLang="ru-RU" dirty="0">
                <a:solidFill>
                  <a:srgbClr val="7030A0"/>
                </a:solidFill>
              </a:rPr>
              <a:t>технологическая готовность учителей приобретает целостный, методологический характер</a:t>
            </a:r>
          </a:p>
          <a:p>
            <a:pPr marL="342900" indent="-342900">
              <a:buFont typeface="+mj-lt"/>
              <a:buAutoNum type="arabicParenR"/>
            </a:pPr>
            <a:r>
              <a:rPr lang="ru-RU" altLang="ru-RU" dirty="0">
                <a:solidFill>
                  <a:srgbClr val="7030A0"/>
                </a:solidFill>
              </a:rPr>
              <a:t>в структуре личности гармонично сочетаются научные и педагогические интересы и потребности; </a:t>
            </a:r>
          </a:p>
          <a:p>
            <a:pPr marL="342900" indent="-342900">
              <a:buFont typeface="+mj-lt"/>
              <a:buAutoNum type="arabicParenR"/>
            </a:pPr>
            <a:r>
              <a:rPr lang="ru-RU" altLang="ru-RU" dirty="0">
                <a:solidFill>
                  <a:srgbClr val="7030A0"/>
                </a:solidFill>
              </a:rPr>
              <a:t>высокий уровень педагогической рефлексии и творческой самостоятельности создает условия для эффективной самореализации</a:t>
            </a:r>
            <a:r>
              <a:rPr lang="en-US" altLang="ru-RU" dirty="0">
                <a:solidFill>
                  <a:srgbClr val="7030A0"/>
                </a:solidFill>
              </a:rPr>
              <a:t>,</a:t>
            </a:r>
          </a:p>
          <a:p>
            <a:pPr marL="342900" indent="-342900">
              <a:buFont typeface="+mj-lt"/>
              <a:buAutoNum type="arabicParenR"/>
            </a:pPr>
            <a:r>
              <a:rPr lang="ru-RU" altLang="ru-RU" dirty="0">
                <a:solidFill>
                  <a:srgbClr val="7030A0"/>
                </a:solidFill>
              </a:rPr>
              <a:t>педагоги целенаправленно относятся к поиску недостающей информации. Нередко они выступают инициаторами создания авторских школ, проведения семинаров, конференций по инновационной педагогике. </a:t>
            </a:r>
          </a:p>
          <a:p>
            <a:pPr marL="342900" indent="-342900">
              <a:buFont typeface="+mj-lt"/>
              <a:buAutoNum type="arabicParenR"/>
            </a:pPr>
            <a:r>
              <a:rPr lang="ru-RU" altLang="ru-RU" dirty="0">
                <a:solidFill>
                  <a:srgbClr val="7030A0"/>
                </a:solidFill>
              </a:rPr>
              <a:t>они охотно делятся педагогическим опытом, хорошо владеют умениями организации коллективной дискуссии, разрешения конфликтных ситуаций. </a:t>
            </a:r>
          </a:p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915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dirty="0" smtClean="0"/>
              <a:t>Определите </a:t>
            </a:r>
            <a:r>
              <a:rPr lang="ru-RU" sz="4000" dirty="0"/>
              <a:t>уровень своей инновационной деятельности и инновационной деятельности коллектива. </a:t>
            </a:r>
            <a:r>
              <a:rPr lang="ru-RU" sz="4000" dirty="0" smtClean="0"/>
              <a:t>Аргументируйте </a:t>
            </a:r>
            <a:r>
              <a:rPr lang="ru-RU" sz="4000" dirty="0"/>
              <a:t>ответ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/>
              <a:t>Задание № 3</a:t>
            </a:r>
            <a:br>
              <a:rPr lang="ru-RU" sz="4400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652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bbon2Sharp"/>
          <p:cNvSpPr>
            <a:spLocks noGrp="1" noEditPoints="1" noChangeArrowheads="1"/>
          </p:cNvSpPr>
          <p:nvPr>
            <p:ph idx="1"/>
          </p:nvPr>
        </p:nvSpPr>
        <p:spPr bwMode="auto">
          <a:xfrm>
            <a:off x="457200" y="404664"/>
            <a:ext cx="8229600" cy="6120680"/>
          </a:xfrm>
          <a:custGeom>
            <a:avLst/>
            <a:gdLst>
              <a:gd name="T0" fmla="*/ 1643016197 w 21600"/>
              <a:gd name="T1" fmla="*/ 197280022 h 21600"/>
              <a:gd name="T2" fmla="*/ 410754147 w 21600"/>
              <a:gd name="T3" fmla="*/ 690480221 h 21600"/>
              <a:gd name="T4" fmla="*/ 1643016197 w 21600"/>
              <a:gd name="T5" fmla="*/ 1578240464 h 21600"/>
              <a:gd name="T6" fmla="*/ 2147483647 w 21600"/>
              <a:gd name="T7" fmla="*/ 1085040265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400 w 21600"/>
              <a:gd name="T13" fmla="*/ 2400 h 21600"/>
              <a:gd name="T14" fmla="*/ 16200 w 21600"/>
              <a:gd name="T15" fmla="*/ 19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0" y="0"/>
                </a:moveTo>
                <a:lnTo>
                  <a:pt x="2700" y="8400"/>
                </a:lnTo>
                <a:lnTo>
                  <a:pt x="0" y="16800"/>
                </a:lnTo>
                <a:lnTo>
                  <a:pt x="5400" y="16800"/>
                </a:lnTo>
                <a:lnTo>
                  <a:pt x="5400" y="19200"/>
                </a:lnTo>
                <a:lnTo>
                  <a:pt x="13500" y="19200"/>
                </a:lnTo>
                <a:lnTo>
                  <a:pt x="13500" y="21600"/>
                </a:lnTo>
                <a:lnTo>
                  <a:pt x="21600" y="21600"/>
                </a:lnTo>
                <a:lnTo>
                  <a:pt x="18900" y="13200"/>
                </a:lnTo>
                <a:lnTo>
                  <a:pt x="21600" y="4800"/>
                </a:lnTo>
                <a:lnTo>
                  <a:pt x="16200" y="4800"/>
                </a:lnTo>
                <a:lnTo>
                  <a:pt x="16200" y="2400"/>
                </a:lnTo>
                <a:lnTo>
                  <a:pt x="8100" y="2400"/>
                </a:lnTo>
                <a:lnTo>
                  <a:pt x="8100" y="0"/>
                </a:lnTo>
                <a:lnTo>
                  <a:pt x="0" y="0"/>
                </a:lnTo>
                <a:close/>
              </a:path>
              <a:path w="21600" h="21600" fill="none" extrusionOk="0">
                <a:moveTo>
                  <a:pt x="8100" y="2400"/>
                </a:moveTo>
                <a:lnTo>
                  <a:pt x="5400" y="2400"/>
                </a:lnTo>
                <a:lnTo>
                  <a:pt x="5400" y="16800"/>
                </a:lnTo>
              </a:path>
              <a:path w="21600" h="21600" fill="none" extrusionOk="0">
                <a:moveTo>
                  <a:pt x="8100" y="0"/>
                </a:moveTo>
                <a:lnTo>
                  <a:pt x="5400" y="2400"/>
                </a:lnTo>
              </a:path>
              <a:path w="21600" h="21600" fill="none" extrusionOk="0">
                <a:moveTo>
                  <a:pt x="13500" y="19200"/>
                </a:moveTo>
                <a:lnTo>
                  <a:pt x="16200" y="19200"/>
                </a:lnTo>
                <a:lnTo>
                  <a:pt x="16200" y="4800"/>
                </a:lnTo>
              </a:path>
              <a:path w="21600" h="21600" fill="none" extrusionOk="0">
                <a:moveTo>
                  <a:pt x="13500" y="21600"/>
                </a:moveTo>
                <a:lnTo>
                  <a:pt x="16200" y="19200"/>
                </a:lnTo>
              </a:path>
            </a:pathLst>
          </a:cu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 altLang="ru-RU" sz="2200" dirty="0"/>
          </a:p>
          <a:p>
            <a:pPr eaLnBrk="1" hangingPunct="1"/>
            <a:r>
              <a:rPr lang="ru-RU" altLang="ru-RU" sz="2200" b="1" dirty="0">
                <a:solidFill>
                  <a:srgbClr val="6600CC"/>
                </a:solidFill>
              </a:rPr>
              <a:t>Направленность учителя на развитие своих профессиональных способностей и на достижение как можно лучших результатов – </a:t>
            </a:r>
            <a:r>
              <a:rPr lang="ru-RU" altLang="ru-RU" sz="2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необходимое условие приобретения инновационной деятельностью смысла, ценности и цели.</a:t>
            </a:r>
            <a:r>
              <a:rPr lang="ru-RU" alt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altLang="ru-RU" sz="2400" b="1" dirty="0">
              <a:solidFill>
                <a:srgbClr val="66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40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Вспомните</a:t>
            </a:r>
            <a:r>
              <a:rPr lang="en-US" dirty="0" smtClean="0"/>
              <a:t>,</a:t>
            </a:r>
            <a:r>
              <a:rPr lang="ru-RU" dirty="0" smtClean="0"/>
              <a:t> какую деятельность вы и ваши коллеги организовывали на занятиях в течение учебного года.</a:t>
            </a:r>
          </a:p>
          <a:p>
            <a:r>
              <a:rPr lang="ru-RU" dirty="0" smtClean="0"/>
              <a:t>Оцените качество СВОЕГО участия в этой деятельности по10 балльной шкале.</a:t>
            </a:r>
          </a:p>
          <a:p>
            <a:r>
              <a:rPr lang="ru-RU" dirty="0" smtClean="0"/>
              <a:t>Что</a:t>
            </a:r>
            <a:r>
              <a:rPr lang="en-US" dirty="0" smtClean="0"/>
              <a:t>,</a:t>
            </a:r>
            <a:r>
              <a:rPr lang="ru-RU" dirty="0" smtClean="0"/>
              <a:t>по-вашему</a:t>
            </a:r>
            <a:r>
              <a:rPr lang="en-US" dirty="0" smtClean="0"/>
              <a:t>,</a:t>
            </a:r>
            <a:r>
              <a:rPr lang="ru-RU" dirty="0" smtClean="0"/>
              <a:t> можно было организовать лучше?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Обсудите получившиеся результаты и запишите общие выводы.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Задание 4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13469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2460"/>
            <a:ext cx="8229600" cy="79208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Задание 5 «Шесть шляп»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0"/>
            <a:ext cx="8507288" cy="5328592"/>
          </a:xfrm>
        </p:spPr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r>
              <a:rPr lang="ru-RU" b="1" dirty="0" smtClean="0"/>
              <a:t>Выразите отношение к понятию «Педагогическое проектирование</a:t>
            </a:r>
            <a:r>
              <a:rPr lang="ru-RU" b="1" dirty="0" smtClean="0"/>
              <a:t>»:</a:t>
            </a:r>
            <a:endParaRPr lang="ru-RU" b="1" dirty="0" smtClean="0"/>
          </a:p>
          <a:p>
            <a:pPr marL="109728" indent="0">
              <a:buNone/>
            </a:pPr>
            <a:r>
              <a:rPr lang="ru-RU" dirty="0" smtClean="0"/>
              <a:t>•</a:t>
            </a:r>
            <a:r>
              <a:rPr lang="ru-RU" dirty="0"/>
              <a:t>	Надеть шляпу</a:t>
            </a:r>
          </a:p>
          <a:p>
            <a:pPr marL="109728" indent="0">
              <a:buNone/>
            </a:pPr>
            <a:r>
              <a:rPr lang="ru-RU" dirty="0"/>
              <a:t>•	Обозначить свое </a:t>
            </a:r>
            <a:r>
              <a:rPr lang="ru-RU" dirty="0" smtClean="0"/>
              <a:t>мышление</a:t>
            </a:r>
          </a:p>
          <a:p>
            <a:pPr marL="109728" indent="0">
              <a:buNone/>
            </a:pPr>
            <a:r>
              <a:rPr lang="ru-RU" dirty="0" smtClean="0"/>
              <a:t>Для </a:t>
            </a:r>
            <a:r>
              <a:rPr lang="ru-RU" dirty="0" err="1" smtClean="0"/>
              <a:t>дтого</a:t>
            </a:r>
            <a:r>
              <a:rPr lang="ru-RU" dirty="0" smtClean="0"/>
              <a:t>:</a:t>
            </a:r>
            <a:endParaRPr lang="ru-RU" dirty="0" smtClean="0"/>
          </a:p>
          <a:p>
            <a:pPr marL="109728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1) Разделитесь на 6 мини-групп.</a:t>
            </a:r>
          </a:p>
          <a:p>
            <a:pPr marL="109728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2)</a:t>
            </a:r>
            <a:r>
              <a:rPr lang="ru-RU" dirty="0" smtClean="0">
                <a:solidFill>
                  <a:srgbClr val="FF0000"/>
                </a:solidFill>
              </a:rPr>
              <a:t>Прокрутите следующие 6 сладов</a:t>
            </a:r>
            <a:r>
              <a:rPr lang="en-US" dirty="0" smtClean="0">
                <a:solidFill>
                  <a:srgbClr val="FF0000"/>
                </a:solidFill>
              </a:rPr>
              <a:t>,</a:t>
            </a:r>
            <a:r>
              <a:rPr lang="ru-RU" dirty="0" smtClean="0">
                <a:solidFill>
                  <a:srgbClr val="FF0000"/>
                </a:solidFill>
              </a:rPr>
              <a:t> внимательно читая </a:t>
            </a:r>
            <a:r>
              <a:rPr lang="ru-RU" dirty="0" smtClean="0">
                <a:solidFill>
                  <a:srgbClr val="FF0000"/>
                </a:solidFill>
              </a:rPr>
              <a:t>сведения </a:t>
            </a:r>
            <a:r>
              <a:rPr lang="ru-RU" dirty="0" smtClean="0">
                <a:solidFill>
                  <a:srgbClr val="FF0000"/>
                </a:solidFill>
              </a:rPr>
              <a:t>о смысле шляпы.</a:t>
            </a:r>
          </a:p>
          <a:p>
            <a:pPr marL="109728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3) </a:t>
            </a:r>
            <a:r>
              <a:rPr lang="ru-RU" dirty="0" smtClean="0">
                <a:solidFill>
                  <a:srgbClr val="FF0000"/>
                </a:solidFill>
              </a:rPr>
              <a:t>Выберите шляпу для группы.</a:t>
            </a:r>
          </a:p>
          <a:p>
            <a:pPr marL="109728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4) Составьте высказывание по теме в соответствии со смыслом шляпы</a:t>
            </a:r>
          </a:p>
          <a:p>
            <a:pPr marL="109728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5) </a:t>
            </a:r>
            <a:r>
              <a:rPr lang="ru-RU" dirty="0" smtClean="0">
                <a:solidFill>
                  <a:srgbClr val="FF0000"/>
                </a:solidFill>
              </a:rPr>
              <a:t>Выступите по очереди.</a:t>
            </a:r>
          </a:p>
          <a:p>
            <a:pPr marL="109728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6) Составьте вывод о педагогическом проектировании</a:t>
            </a:r>
            <a:endParaRPr lang="ru-RU" dirty="0">
              <a:solidFill>
                <a:srgbClr val="FF0000"/>
              </a:solidFill>
            </a:endParaRPr>
          </a:p>
          <a:p>
            <a:pPr marL="109728" indent="0">
              <a:buNone/>
            </a:pPr>
            <a:r>
              <a:rPr lang="ru-RU" dirty="0" smtClean="0"/>
              <a:t>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811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Белая шляпа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23928" y="1340768"/>
            <a:ext cx="2036240" cy="2036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4293096"/>
            <a:ext cx="79208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FFFF"/>
                </a:solidFill>
              </a:rPr>
              <a:t>Белая шляпа используется для того, чтобы направить внимание на информацию. В этом режиме мышления нас интересуют только факты и цифры. Мы задаемся вопросами о том, что мы уже знаем, какая еще информация нам необходима (какой информации не хватает) и как нам ее получить.</a:t>
            </a:r>
          </a:p>
        </p:txBody>
      </p:sp>
    </p:spTree>
    <p:extLst>
      <p:ext uri="{BB962C8B-B14F-4D97-AF65-F5344CB8AC3E}">
        <p14:creationId xmlns:p14="http://schemas.microsoft.com/office/powerpoint/2010/main" val="243552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760640"/>
          </a:xfrm>
        </p:spPr>
        <p:txBody>
          <a:bodyPr/>
          <a:lstStyle/>
          <a:p>
            <a:r>
              <a:rPr lang="ru-RU" dirty="0" smtClean="0"/>
              <a:t>Узнать и применить новые приёмы работы с текстом</a:t>
            </a:r>
          </a:p>
          <a:p>
            <a:r>
              <a:rPr lang="ru-RU" dirty="0" smtClean="0"/>
              <a:t>Узнать и применить новые приёмы рефлексии</a:t>
            </a:r>
          </a:p>
          <a:p>
            <a:r>
              <a:rPr lang="ru-RU" dirty="0" smtClean="0"/>
              <a:t>Выявить свои приращения в результате работы на </a:t>
            </a:r>
            <a:r>
              <a:rPr lang="ru-RU" dirty="0" err="1" smtClean="0"/>
              <a:t>стажировочной</a:t>
            </a:r>
            <a:r>
              <a:rPr lang="ru-RU" dirty="0" smtClean="0"/>
              <a:t> площадке</a:t>
            </a:r>
          </a:p>
          <a:p>
            <a:r>
              <a:rPr lang="ru-RU" dirty="0" smtClean="0"/>
              <a:t>Определить направления будущей работы по совершенствованию профессиональных компетентностей</a:t>
            </a:r>
          </a:p>
          <a:p>
            <a:r>
              <a:rPr lang="ru-RU" dirty="0" smtClean="0"/>
              <a:t>Принять решение о форме участия в Фестивале «Я- Учитель!»</a:t>
            </a:r>
          </a:p>
          <a:p>
            <a:r>
              <a:rPr lang="ru-RU" dirty="0" smtClean="0"/>
              <a:t>Другое (что именно?)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Список целей: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715253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Красная шляпа: чувства и интуиция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004" y="1412776"/>
            <a:ext cx="2091109" cy="1566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3441680"/>
            <a:ext cx="88569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В режиме красной шляпы у участников сессии появляется возможность высказать свои эмоции, чувства и интуитивные догадки относительно рассматриваемого вопроса, не вдаваясь в объяснения о том, почему это так, кто виноват и что делать.</a:t>
            </a:r>
          </a:p>
          <a:p>
            <a:r>
              <a:rPr lang="ru-RU" sz="2400" dirty="0"/>
              <a:t>Не вдаваясь в подробности и рассуждения, люди делятся эмоциями (страх, негодование, восхищение, радость и т.д.), возникающими при мысли о том или ином решении или предложении. Здесь также важно быть честным, как с самим собой, так и с окружающими (если идет открытое обсуждение).</a:t>
            </a:r>
          </a:p>
        </p:txBody>
      </p:sp>
    </p:spTree>
    <p:extLst>
      <p:ext uri="{BB962C8B-B14F-4D97-AF65-F5344CB8AC3E}">
        <p14:creationId xmlns:p14="http://schemas.microsoft.com/office/powerpoint/2010/main" val="3065821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Черная шляпа: критика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60648"/>
            <a:ext cx="2261812" cy="241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53264" y="2996952"/>
            <a:ext cx="80648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Черная шляпа позволяет дать волю критическим оценками, опасениям и осторожности. Она защищает нас от безрассудных и непродуманных действий, указывает на возможные риски и подводные камни. Проявите осторожность, обратите взгляд на возможные тайные угрозы, на существенные и мнимые недостатки, побудьте немного пессимистом. Польза от такого мышления несомненна, если, конечно, им не злоупотреблять.</a:t>
            </a:r>
          </a:p>
        </p:txBody>
      </p:sp>
    </p:spTree>
    <p:extLst>
      <p:ext uri="{BB962C8B-B14F-4D97-AF65-F5344CB8AC3E}">
        <p14:creationId xmlns:p14="http://schemas.microsoft.com/office/powerpoint/2010/main" val="101109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Желтая шляпа: логический позитив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700808"/>
            <a:ext cx="2188654" cy="1676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7584" y="4159568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Надевая ее, мы думаем над предполагаемыми преимуществами, которое дает решение или несет предложение, размышляем над выгодой и перспективой определенной идеи. </a:t>
            </a:r>
          </a:p>
        </p:txBody>
      </p:sp>
    </p:spTree>
    <p:extLst>
      <p:ext uri="{BB962C8B-B14F-4D97-AF65-F5344CB8AC3E}">
        <p14:creationId xmlns:p14="http://schemas.microsoft.com/office/powerpoint/2010/main" val="232466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Зеленая шляпа: креативность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20688"/>
            <a:ext cx="2188654" cy="1816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7584" y="2690336"/>
            <a:ext cx="74888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Находясь под зеленой шляпой, мы придумываем новые идеи, модифицируем уже существующие, ищем альтернативы, исследуем возможности, в общем, даем креативности зеленый свет.</a:t>
            </a:r>
          </a:p>
        </p:txBody>
      </p:sp>
    </p:spTree>
    <p:extLst>
      <p:ext uri="{BB962C8B-B14F-4D97-AF65-F5344CB8AC3E}">
        <p14:creationId xmlns:p14="http://schemas.microsoft.com/office/powerpoint/2010/main" val="2458224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Синяя шляпа: управление процессом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4024" y="1623738"/>
            <a:ext cx="1877731" cy="2170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8" y="2708920"/>
            <a:ext cx="63904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Синяя шляпа отличается от других шляп тем, что она предназначена не для работы с содержанием задачи, а для управления самим процессом работы, реализации идеи и работы над решением задач. В частности, ее используют в начале сессии для определения того, что предстоит сделать, и в конце, чтобы обобщить достигнутое и обозначить новые цели.</a:t>
            </a:r>
          </a:p>
        </p:txBody>
      </p:sp>
    </p:spTree>
    <p:extLst>
      <p:ext uri="{BB962C8B-B14F-4D97-AF65-F5344CB8AC3E}">
        <p14:creationId xmlns:p14="http://schemas.microsoft.com/office/powerpoint/2010/main" val="2976088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Каким инновационным опытом вы обогатились?</a:t>
            </a:r>
          </a:p>
          <a:p>
            <a:r>
              <a:rPr lang="ru-RU" dirty="0" smtClean="0"/>
              <a:t>Каким инновационным опытом вы можете поделиться?</a:t>
            </a:r>
          </a:p>
          <a:p>
            <a:r>
              <a:rPr lang="ru-RU" dirty="0" smtClean="0"/>
              <a:t>Предложите несколько тем Мастерских для Фестиваля «Я – Учитель».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Подведите итоги: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200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90465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Познакомьтесь с методикой «Зеркало инноваций»</a:t>
            </a:r>
          </a:p>
          <a:p>
            <a:pPr marL="109728" lvl="0" indent="0">
              <a:buNone/>
            </a:pPr>
            <a:r>
              <a:rPr lang="ru-RU" b="1" dirty="0" smtClean="0"/>
              <a:t>1.Постановка проблемы </a:t>
            </a:r>
            <a:r>
              <a:rPr lang="ru-RU" dirty="0" smtClean="0"/>
              <a:t>(учебные</a:t>
            </a:r>
            <a:r>
              <a:rPr lang="en-US" dirty="0" smtClean="0"/>
              <a:t>,</a:t>
            </a:r>
            <a:r>
              <a:rPr lang="ru-RU" dirty="0" smtClean="0"/>
              <a:t> воспитательные</a:t>
            </a:r>
            <a:r>
              <a:rPr lang="en-US" dirty="0" smtClean="0"/>
              <a:t>, </a:t>
            </a:r>
            <a:r>
              <a:rPr lang="ru-RU" dirty="0" smtClean="0"/>
              <a:t>методические)</a:t>
            </a:r>
          </a:p>
          <a:p>
            <a:pPr marL="109728" indent="0">
              <a:buNone/>
            </a:pPr>
            <a:r>
              <a:rPr lang="ru-RU" dirty="0" smtClean="0"/>
              <a:t>2.  </a:t>
            </a:r>
            <a:r>
              <a:rPr lang="ru-RU" b="1" dirty="0"/>
              <a:t>Причины</a:t>
            </a:r>
            <a:r>
              <a:rPr lang="ru-RU" b="1" dirty="0" smtClean="0"/>
              <a:t>:</a:t>
            </a:r>
            <a:r>
              <a:rPr lang="ru-RU" dirty="0"/>
              <a:t> </a:t>
            </a:r>
            <a:r>
              <a:rPr lang="ru-RU" dirty="0" smtClean="0"/>
              <a:t>(</a:t>
            </a:r>
            <a:r>
              <a:rPr lang="ru-RU" dirty="0"/>
              <a:t>формулировки с «не» и «нет</a:t>
            </a:r>
            <a:r>
              <a:rPr lang="ru-RU" dirty="0" smtClean="0"/>
              <a:t>»)</a:t>
            </a:r>
          </a:p>
          <a:p>
            <a:r>
              <a:rPr lang="ru-RU" b="1" dirty="0"/>
              <a:t>Ситуация «минус»</a:t>
            </a:r>
            <a:endParaRPr lang="ru-RU" dirty="0"/>
          </a:p>
          <a:p>
            <a:r>
              <a:rPr lang="ru-RU" b="1" dirty="0"/>
              <a:t>Ситуация «плюс</a:t>
            </a:r>
            <a:r>
              <a:rPr lang="ru-RU" b="1" dirty="0" smtClean="0"/>
              <a:t>»</a:t>
            </a:r>
          </a:p>
          <a:p>
            <a:pPr marL="109728" indent="0">
              <a:buNone/>
            </a:pPr>
            <a:r>
              <a:rPr lang="ru-RU" b="1" dirty="0" smtClean="0"/>
              <a:t>3. Цель:</a:t>
            </a:r>
          </a:p>
          <a:p>
            <a:pPr marL="109728" indent="0">
              <a:buNone/>
            </a:pPr>
            <a:r>
              <a:rPr lang="ru-RU" b="1" dirty="0" smtClean="0"/>
              <a:t>4. Задачи:</a:t>
            </a:r>
          </a:p>
          <a:p>
            <a:pPr marL="109728" indent="0">
              <a:buNone/>
            </a:pPr>
            <a:r>
              <a:rPr lang="ru-RU" b="1" dirty="0" smtClean="0"/>
              <a:t>5.Ресурсы</a:t>
            </a:r>
            <a:r>
              <a:rPr lang="ru-RU" b="1" dirty="0"/>
              <a:t>:</a:t>
            </a:r>
          </a:p>
          <a:p>
            <a:pPr marL="109728" indent="0">
              <a:buNone/>
            </a:pPr>
            <a:r>
              <a:rPr lang="ru-RU" b="1" dirty="0" smtClean="0"/>
              <a:t>6. Мероприятия </a:t>
            </a:r>
            <a:r>
              <a:rPr lang="ru-RU" b="1" dirty="0"/>
              <a:t>(какие? </a:t>
            </a:r>
            <a:r>
              <a:rPr lang="ru-RU" b="1" dirty="0"/>
              <a:t>Кто проводит? Кто участвует?)</a:t>
            </a:r>
          </a:p>
          <a:p>
            <a:pPr marL="109728" indent="0">
              <a:buNone/>
            </a:pPr>
            <a:r>
              <a:rPr lang="ru-RU" b="1" dirty="0" smtClean="0"/>
              <a:t>7. Продукт</a:t>
            </a:r>
            <a:r>
              <a:rPr lang="ru-RU" b="1" dirty="0"/>
              <a:t>:</a:t>
            </a:r>
          </a:p>
          <a:p>
            <a:pPr marL="109728" indent="0">
              <a:buNone/>
            </a:pPr>
            <a:r>
              <a:rPr lang="ru-RU" b="1" dirty="0"/>
              <a:t>             </a:t>
            </a:r>
            <a:r>
              <a:rPr lang="ru-RU" b="1" dirty="0" smtClean="0"/>
              <a:t>   8. Критерии оценки эффективности: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Куда идти дальше?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0764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Оформите ваши идеи в виде схемы</a:t>
            </a:r>
            <a:r>
              <a:rPr lang="en-US" sz="4000" dirty="0" smtClean="0">
                <a:solidFill>
                  <a:srgbClr val="FF0000"/>
                </a:solidFill>
              </a:rPr>
              <a:t>, </a:t>
            </a:r>
            <a:r>
              <a:rPr lang="ru-RU" sz="4000" dirty="0" smtClean="0">
                <a:solidFill>
                  <a:srgbClr val="FF0000"/>
                </a:solidFill>
              </a:rPr>
              <a:t>которую можно будет взять за основу при планировании методической работы на следующий учебный год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Создайте «зеркало инноваций» для нашей гимназии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510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92696"/>
            <a:ext cx="4956162" cy="2585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Философия художника-иллюстратора Гурбаза Догана Эксиоглу (27 фото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919" y="836712"/>
            <a:ext cx="2419731" cy="3317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6-12+: В наш новый дом мы всех зовем!!! : Все о малышах : Форум на Страстях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576" y="3740031"/>
            <a:ext cx="3102624" cy="2326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5508104" y="4706201"/>
            <a:ext cx="2869545" cy="13911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Или?...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Предложите свой вариант</a:t>
            </a:r>
            <a:endParaRPr lang="ru-RU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366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6088" y="908720"/>
            <a:ext cx="7024626" cy="56693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Рефлексия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 smtClean="0"/>
              <a:t>Реализованы цели:</a:t>
            </a:r>
            <a:endParaRPr lang="ru-RU" dirty="0" smtClean="0"/>
          </a:p>
          <a:p>
            <a:r>
              <a:rPr lang="ru-RU" dirty="0" smtClean="0"/>
              <a:t>Не реализованы цели:</a:t>
            </a:r>
            <a:endParaRPr lang="ru-RU" dirty="0" smtClean="0"/>
          </a:p>
          <a:p>
            <a:r>
              <a:rPr lang="ru-RU" dirty="0" smtClean="0"/>
              <a:t>Моё настроение: </a:t>
            </a:r>
          </a:p>
          <a:p>
            <a:pPr marL="68580" indent="0">
              <a:buNone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77072"/>
            <a:ext cx="1639611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161800"/>
            <a:ext cx="1455043" cy="139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037" y="4339583"/>
            <a:ext cx="1175411" cy="1175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77072"/>
            <a:ext cx="1699667" cy="113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вал 3"/>
          <p:cNvSpPr/>
          <p:nvPr/>
        </p:nvSpPr>
        <p:spPr>
          <a:xfrm>
            <a:off x="455484" y="1682236"/>
            <a:ext cx="8148963" cy="46990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prstClr val="white"/>
                </a:solidFill>
              </a:rPr>
              <a:t>Спасибо за внимание!</a:t>
            </a:r>
          </a:p>
          <a:p>
            <a:pPr algn="ctr"/>
            <a:endParaRPr lang="ru-RU" dirty="0">
              <a:solidFill>
                <a:prstClr val="white"/>
              </a:solidFill>
            </a:endParaRPr>
          </a:p>
          <a:p>
            <a:pPr algn="ctr"/>
            <a:endParaRPr lang="ru-RU" dirty="0" smtClean="0">
              <a:solidFill>
                <a:prstClr val="white"/>
              </a:solidFill>
            </a:endParaRPr>
          </a:p>
          <a:p>
            <a:pPr algn="ctr"/>
            <a:endParaRPr lang="ru-RU" dirty="0">
              <a:solidFill>
                <a:prstClr val="white"/>
              </a:solidFill>
            </a:endParaRPr>
          </a:p>
          <a:p>
            <a:pPr algn="ctr"/>
            <a:endParaRPr lang="ru-RU" dirty="0" smtClean="0">
              <a:solidFill>
                <a:prstClr val="white"/>
              </a:solidFill>
            </a:endParaRPr>
          </a:p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682" y="3922978"/>
            <a:ext cx="2287438" cy="2173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9268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Вопрос 1: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Педагогическое проектирование – это инновация или традиция? Ответ аргументируйте.</a:t>
            </a:r>
          </a:p>
          <a:p>
            <a:pPr marL="109728" indent="0">
              <a:buNone/>
            </a:pPr>
            <a:r>
              <a:rPr lang="ru-RU" dirty="0" smtClean="0"/>
              <a:t>Вопрос 2:</a:t>
            </a:r>
          </a:p>
          <a:p>
            <a:pPr marL="109728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Что такое инновация?</a:t>
            </a:r>
            <a:endParaRPr lang="ru-RU" dirty="0" smtClean="0">
              <a:solidFill>
                <a:srgbClr val="00B050"/>
              </a:solidFill>
            </a:endParaRPr>
          </a:p>
          <a:p>
            <a:pPr marL="109728" indent="0">
              <a:buNone/>
            </a:pPr>
            <a:r>
              <a:rPr lang="ru-RU" dirty="0" smtClean="0"/>
              <a:t>Вопрос 3:</a:t>
            </a:r>
          </a:p>
          <a:p>
            <a:pPr marL="109728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Зачем педагогу инновации?</a:t>
            </a:r>
            <a:endParaRPr lang="ru-RU" dirty="0">
              <a:solidFill>
                <a:srgbClr val="FF0000"/>
              </a:solidFill>
            </a:endParaRPr>
          </a:p>
          <a:p>
            <a:pPr marL="109728" indent="0">
              <a:buNone/>
            </a:pPr>
            <a:r>
              <a:rPr lang="ru-RU" dirty="0" smtClean="0">
                <a:solidFill>
                  <a:srgbClr val="00B050"/>
                </a:solidFill>
              </a:rPr>
              <a:t>Обсудите ответы. Сформулируйте общий ответ на вопросы.</a:t>
            </a:r>
            <a:endParaRPr lang="ru-RU" dirty="0" smtClean="0">
              <a:solidFill>
                <a:srgbClr val="FF0000"/>
              </a:solidFill>
            </a:endParaRPr>
          </a:p>
          <a:p>
            <a:pPr marL="109728" indent="0">
              <a:buNone/>
            </a:pPr>
            <a:endParaRPr lang="ru-RU" dirty="0" smtClean="0">
              <a:solidFill>
                <a:srgbClr val="FF0000"/>
              </a:solidFill>
            </a:endParaRPr>
          </a:p>
          <a:p>
            <a:pPr marL="109728" indent="0">
              <a:buNone/>
            </a:pP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Задание № 2</a:t>
            </a:r>
            <a:br>
              <a:rPr lang="ru-RU" dirty="0" smtClean="0"/>
            </a:br>
            <a:r>
              <a:rPr lang="ru-RU" dirty="0" smtClean="0"/>
              <a:t>Вернёмся к началу…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8989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AutoShape 2"/>
          <p:cNvSpPr>
            <a:spLocks noChangeArrowheads="1"/>
          </p:cNvSpPr>
          <p:nvPr/>
        </p:nvSpPr>
        <p:spPr bwMode="auto">
          <a:xfrm>
            <a:off x="1039762" y="1404240"/>
            <a:ext cx="7856639" cy="1815882"/>
          </a:xfrm>
          <a:prstGeom prst="flowChartProcess">
            <a:avLst/>
          </a:prstGeom>
          <a:ln>
            <a:headEnd/>
            <a:tailEnd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algn="ctr">
              <a:defRPr/>
            </a:pPr>
            <a:r>
              <a:rPr lang="ru-RU" sz="28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Профессиональная деятельность</a:t>
            </a:r>
          </a:p>
          <a:p>
            <a:pPr algn="ctr">
              <a:defRPr/>
            </a:pPr>
            <a:r>
              <a:rPr lang="ru-RU" sz="28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учителя неполноценна, если</a:t>
            </a:r>
          </a:p>
          <a:p>
            <a:pPr algn="ctr">
              <a:defRPr/>
            </a:pPr>
            <a:r>
              <a:rPr lang="ru-RU" sz="28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она строится только как воспроизводство</a:t>
            </a:r>
          </a:p>
          <a:p>
            <a:pPr algn="ctr">
              <a:defRPr/>
            </a:pPr>
            <a:r>
              <a:rPr lang="ru-RU" sz="28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однажды усвоенных методов работы</a:t>
            </a:r>
            <a:r>
              <a:rPr lang="ru-RU" sz="2400" dirty="0">
                <a:solidFill>
                  <a:srgbClr val="FFFF66"/>
                </a:solidFill>
              </a:rPr>
              <a:t>.</a:t>
            </a:r>
            <a:r>
              <a:rPr lang="ru-RU" sz="2400" dirty="0">
                <a:solidFill>
                  <a:srgbClr val="B8E6E2"/>
                </a:solidFill>
              </a:rPr>
              <a:t> </a:t>
            </a:r>
          </a:p>
        </p:txBody>
      </p:sp>
      <p:pic>
        <p:nvPicPr>
          <p:cNvPr id="4101" name="Picture 3" descr="j0195384"/>
          <p:cNvPicPr>
            <a:picLocks noChangeAspect="1" noChangeArrowheads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48038" y="4292600"/>
            <a:ext cx="2879725" cy="23764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02" name="Picture 4" descr="комп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54538"/>
            <a:ext cx="2376488" cy="230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803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250825" y="260350"/>
            <a:ext cx="8497888" cy="6121400"/>
          </a:xfrm>
          <a:prstGeom prst="wedgeRectCallout">
            <a:avLst>
              <a:gd name="adj1" fmla="val -43574"/>
              <a:gd name="adj2" fmla="val 54954"/>
            </a:avLst>
          </a:prstGeom>
          <a:gradFill rotWithShape="1">
            <a:gsLst>
              <a:gs pos="0">
                <a:srgbClr val="FFFFFF"/>
              </a:gs>
              <a:gs pos="50000">
                <a:srgbClr val="E2BCE1"/>
              </a:gs>
              <a:gs pos="100000">
                <a:srgbClr val="FFFFFF"/>
              </a:gs>
            </a:gsLst>
            <a:lin ang="189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endParaRPr lang="ru-RU" altLang="ru-RU" sz="2000" dirty="0"/>
          </a:p>
          <a:p>
            <a:pPr algn="ctr" eaLnBrk="1" hangingPunct="1"/>
            <a:r>
              <a:rPr lang="ru-RU" altLang="ru-RU" sz="2400" dirty="0">
                <a:latin typeface="+mn-lt"/>
              </a:rPr>
              <a:t>Творчество педагога - это процесс </a:t>
            </a:r>
            <a:r>
              <a:rPr lang="ru-RU" altLang="ru-RU" sz="2400" dirty="0">
                <a:solidFill>
                  <a:srgbClr val="FF0000"/>
                </a:solidFill>
                <a:latin typeface="+mn-lt"/>
              </a:rPr>
              <a:t>преобразования</a:t>
            </a:r>
            <a:r>
              <a:rPr lang="ru-RU" altLang="ru-RU" sz="2400" dirty="0">
                <a:latin typeface="+mn-lt"/>
              </a:rPr>
              <a:t> сложившейся практики</a:t>
            </a:r>
            <a:r>
              <a:rPr lang="ru-RU" altLang="ru-RU" sz="2000" dirty="0"/>
              <a:t>. </a:t>
            </a:r>
          </a:p>
          <a:p>
            <a:pPr algn="ctr" eaLnBrk="1" hangingPunct="1"/>
            <a:endParaRPr lang="ru-RU" altLang="ru-RU" sz="2000" dirty="0"/>
          </a:p>
          <a:p>
            <a:pPr algn="ctr" eaLnBrk="1" hangingPunct="1"/>
            <a:endParaRPr lang="ru-RU" altLang="ru-RU" dirty="0"/>
          </a:p>
          <a:p>
            <a:pPr algn="ctr" eaLnBrk="1" hangingPunct="1"/>
            <a:endParaRPr lang="ru-RU" altLang="ru-RU" dirty="0"/>
          </a:p>
          <a:p>
            <a:pPr algn="ctr" eaLnBrk="1" hangingPunct="1"/>
            <a:endParaRPr lang="ru-RU" altLang="ru-RU" dirty="0"/>
          </a:p>
          <a:p>
            <a:pPr algn="ctr" eaLnBrk="1" hangingPunct="1"/>
            <a:endParaRPr lang="ru-RU" altLang="ru-RU" dirty="0"/>
          </a:p>
          <a:p>
            <a:pPr algn="ctr" eaLnBrk="1" hangingPunct="1"/>
            <a:endParaRPr lang="ru-RU" altLang="ru-RU" dirty="0"/>
          </a:p>
          <a:p>
            <a:pPr algn="ctr" eaLnBrk="1" hangingPunct="1"/>
            <a:endParaRPr lang="ru-RU" altLang="ru-RU" dirty="0"/>
          </a:p>
          <a:p>
            <a:pPr algn="ctr" eaLnBrk="1" hangingPunct="1"/>
            <a:endParaRPr lang="ru-RU" altLang="ru-RU" dirty="0"/>
          </a:p>
          <a:p>
            <a:pPr algn="ctr" eaLnBrk="1" hangingPunct="1"/>
            <a:endParaRPr lang="ru-RU" altLang="ru-RU" dirty="0"/>
          </a:p>
          <a:p>
            <a:pPr algn="ctr" eaLnBrk="1" hangingPunct="1"/>
            <a:endParaRPr lang="ru-RU" altLang="ru-RU" dirty="0"/>
          </a:p>
          <a:p>
            <a:pPr algn="ctr" eaLnBrk="1" hangingPunct="1"/>
            <a:r>
              <a:rPr lang="ru-RU" altLang="ru-RU" sz="2400" dirty="0" smtClean="0">
                <a:latin typeface="+mn-lt"/>
              </a:rPr>
              <a:t>Высоко </a:t>
            </a:r>
            <a:r>
              <a:rPr lang="ru-RU" altLang="ru-RU" sz="2400" dirty="0">
                <a:latin typeface="+mn-lt"/>
              </a:rPr>
              <a:t>оценивая любое проявление педагогического творчества, мы должны тем не менее подходить к нему дифференцированно, уметь оценить его </a:t>
            </a:r>
            <a:r>
              <a:rPr lang="ru-RU" altLang="ru-RU" sz="2400" dirty="0">
                <a:solidFill>
                  <a:srgbClr val="0000FF"/>
                </a:solidFill>
                <a:latin typeface="+mn-lt"/>
              </a:rPr>
              <a:t>социальную значимость, новизну и глубину</a:t>
            </a:r>
            <a:r>
              <a:rPr lang="ru-RU" altLang="ru-RU" sz="2000" dirty="0"/>
              <a:t>. </a:t>
            </a:r>
          </a:p>
        </p:txBody>
      </p:sp>
      <p:pic>
        <p:nvPicPr>
          <p:cNvPr id="5123" name="Picture 3" descr="chik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611" y="1341561"/>
            <a:ext cx="1860746" cy="1655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48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626" y="1341561"/>
            <a:ext cx="1414286" cy="2160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994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ru-RU" sz="3200" dirty="0">
                <a:solidFill>
                  <a:srgbClr val="FF0000"/>
                </a:solidFill>
              </a:rPr>
              <a:t>Уровни творчества по В. С. Лазареву</a:t>
            </a:r>
            <a:r>
              <a:rPr lang="ru-RU" altLang="ru-RU" sz="3200" dirty="0"/>
              <a:t> </a:t>
            </a:r>
            <a:br>
              <a:rPr lang="ru-RU" altLang="ru-RU" sz="3200" dirty="0"/>
            </a:br>
            <a:endParaRPr lang="ru-RU" sz="3200" dirty="0"/>
          </a:p>
        </p:txBody>
      </p:sp>
      <p:sp>
        <p:nvSpPr>
          <p:cNvPr id="4" name="AutoShape 2"/>
          <p:cNvSpPr>
            <a:spLocks noGrp="1" noChangeArrowheads="1"/>
          </p:cNvSpPr>
          <p:nvPr>
            <p:ph idx="1"/>
          </p:nvPr>
        </p:nvSpPr>
        <p:spPr bwMode="auto">
          <a:prstGeom prst="wedgeRoundRectCallout">
            <a:avLst>
              <a:gd name="adj1" fmla="val -40481"/>
              <a:gd name="adj2" fmla="val 57051"/>
              <a:gd name="adj3" fmla="val 16667"/>
            </a:avLst>
          </a:prstGeom>
          <a:solidFill>
            <a:schemeClr val="bg1">
              <a:alpha val="36862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rmAutofit fontScale="92500" lnSpcReduction="20000"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endParaRPr lang="ru-RU" altLang="ru-RU" sz="2400" b="1" dirty="0"/>
          </a:p>
          <a:p>
            <a:pPr algn="ctr" eaLnBrk="1" hangingPunct="1"/>
            <a:r>
              <a:rPr lang="ru-RU" altLang="ru-RU" sz="2600" b="1" dirty="0">
                <a:solidFill>
                  <a:srgbClr val="CC0000"/>
                </a:solidFill>
                <a:latin typeface="+mn-lt"/>
              </a:rPr>
              <a:t>радикальный уровень</a:t>
            </a:r>
            <a:endParaRPr lang="ru-RU" altLang="ru-RU" sz="2600" b="1" dirty="0">
              <a:latin typeface="+mn-lt"/>
            </a:endParaRPr>
          </a:p>
          <a:p>
            <a:pPr algn="ctr" eaLnBrk="1" hangingPunct="1"/>
            <a:endParaRPr lang="ru-RU" altLang="ru-RU" sz="2600" b="1" dirty="0">
              <a:latin typeface="+mn-lt"/>
            </a:endParaRPr>
          </a:p>
          <a:p>
            <a:pPr algn="ctr" eaLnBrk="1" hangingPunct="1"/>
            <a:endParaRPr lang="ru-RU" altLang="ru-RU" sz="2600" b="1" dirty="0">
              <a:latin typeface="+mn-lt"/>
            </a:endParaRPr>
          </a:p>
          <a:p>
            <a:pPr algn="ctr" eaLnBrk="1" hangingPunct="1"/>
            <a:r>
              <a:rPr lang="ru-RU" altLang="ru-RU" sz="2600" b="1" dirty="0">
                <a:solidFill>
                  <a:srgbClr val="FF3399"/>
                </a:solidFill>
                <a:latin typeface="+mn-lt"/>
              </a:rPr>
              <a:t>комбинаторный уровень </a:t>
            </a:r>
          </a:p>
          <a:p>
            <a:pPr algn="ctr" eaLnBrk="1" hangingPunct="1"/>
            <a:endParaRPr lang="ru-RU" altLang="ru-RU" sz="2600" b="1" dirty="0">
              <a:solidFill>
                <a:srgbClr val="FF3399"/>
              </a:solidFill>
              <a:latin typeface="+mn-lt"/>
            </a:endParaRPr>
          </a:p>
          <a:p>
            <a:pPr algn="ctr" eaLnBrk="1" hangingPunct="1"/>
            <a:endParaRPr lang="ru-RU" altLang="ru-RU" sz="2600" b="1" dirty="0">
              <a:solidFill>
                <a:srgbClr val="FF3399"/>
              </a:solidFill>
              <a:latin typeface="+mn-lt"/>
            </a:endParaRPr>
          </a:p>
          <a:p>
            <a:pPr algn="ctr" eaLnBrk="1" hangingPunct="1"/>
            <a:r>
              <a:rPr lang="ru-RU" altLang="ru-RU" sz="2600" b="1" dirty="0">
                <a:solidFill>
                  <a:srgbClr val="990099"/>
                </a:solidFill>
                <a:latin typeface="+mn-lt"/>
              </a:rPr>
              <a:t>адаптивный уровень</a:t>
            </a:r>
            <a:r>
              <a:rPr lang="ru-RU" altLang="ru-RU" sz="2600" b="1" dirty="0">
                <a:latin typeface="+mn-lt"/>
              </a:rPr>
              <a:t> </a:t>
            </a:r>
          </a:p>
          <a:p>
            <a:pPr algn="ctr" eaLnBrk="1" hangingPunct="1"/>
            <a:endParaRPr lang="ru-RU" altLang="ru-RU" sz="2600" b="1" dirty="0">
              <a:latin typeface="+mn-lt"/>
            </a:endParaRPr>
          </a:p>
          <a:p>
            <a:pPr algn="ctr" eaLnBrk="1" hangingPunct="1"/>
            <a:r>
              <a:rPr lang="ru-RU" altLang="ru-RU" sz="2600" b="1" dirty="0">
                <a:latin typeface="+mn-lt"/>
              </a:rPr>
              <a:t>На основе этих уровней были выделены три вида </a:t>
            </a:r>
            <a:r>
              <a:rPr lang="ru-RU" altLang="ru-RU" sz="2600" b="1" dirty="0">
                <a:solidFill>
                  <a:srgbClr val="0000FF"/>
                </a:solidFill>
                <a:latin typeface="+mn-lt"/>
              </a:rPr>
              <a:t>инновационной деятельности. </a:t>
            </a:r>
          </a:p>
        </p:txBody>
      </p:sp>
    </p:spTree>
    <p:extLst>
      <p:ext uri="{BB962C8B-B14F-4D97-AF65-F5344CB8AC3E}">
        <p14:creationId xmlns:p14="http://schemas.microsoft.com/office/powerpoint/2010/main" val="198948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altLang="ru-RU" sz="2800" dirty="0" smtClean="0">
                <a:solidFill>
                  <a:srgbClr val="993300"/>
                </a:solidFill>
              </a:rPr>
              <a:t/>
            </a:r>
            <a:br>
              <a:rPr lang="ru-RU" altLang="ru-RU" sz="2800" dirty="0" smtClean="0">
                <a:solidFill>
                  <a:srgbClr val="993300"/>
                </a:solidFill>
              </a:rPr>
            </a:br>
            <a:r>
              <a:rPr lang="ru-RU" altLang="ru-RU" sz="2800" dirty="0" smtClean="0">
                <a:solidFill>
                  <a:srgbClr val="993300"/>
                </a:solidFill>
              </a:rPr>
              <a:t>По  смыслу </a:t>
            </a:r>
            <a:r>
              <a:rPr lang="ru-RU" altLang="ru-RU" sz="2800" dirty="0">
                <a:solidFill>
                  <a:srgbClr val="993300"/>
                </a:solidFill>
              </a:rPr>
              <a:t>и значению инновационную деятельность можно условно подразделить на</a:t>
            </a:r>
            <a:r>
              <a:rPr lang="ru-RU" altLang="ru-RU" sz="2800" dirty="0"/>
              <a:t> </a:t>
            </a:r>
            <a:br>
              <a:rPr lang="ru-RU" altLang="ru-RU" sz="2800" dirty="0"/>
            </a:br>
            <a:endParaRPr lang="ru-RU" sz="2800" dirty="0"/>
          </a:p>
        </p:txBody>
      </p:sp>
      <p:sp>
        <p:nvSpPr>
          <p:cNvPr id="4" name="AutoShape 2" descr="Полотно"/>
          <p:cNvSpPr>
            <a:spLocks noGrp="1" noChangeArrowheads="1"/>
          </p:cNvSpPr>
          <p:nvPr>
            <p:ph idx="1"/>
          </p:nvPr>
        </p:nvSpPr>
        <p:spPr bwMode="auto">
          <a:prstGeom prst="wedgeRoundRectCallout">
            <a:avLst>
              <a:gd name="adj1" fmla="val -40481"/>
              <a:gd name="adj2" fmla="val 57051"/>
              <a:gd name="adj3" fmla="val 16667"/>
            </a:avLst>
          </a:prstGeom>
          <a:blipFill dpi="0" rotWithShape="1">
            <a:blip r:embed="rId2">
              <a:alphaModFix amt="37000"/>
            </a:blip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rmAutofit fontScale="85000" lnSpcReduction="20000"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endParaRPr lang="ru-RU" altLang="ru-RU" sz="2400" dirty="0"/>
          </a:p>
          <a:p>
            <a:pPr algn="ctr" eaLnBrk="1" hangingPunct="1"/>
            <a:r>
              <a:rPr lang="ru-RU" altLang="ru-RU" sz="3300" dirty="0">
                <a:solidFill>
                  <a:srgbClr val="CC0000"/>
                </a:solidFill>
                <a:latin typeface="+mn-lt"/>
              </a:rPr>
              <a:t>о</a:t>
            </a:r>
            <a:r>
              <a:rPr lang="ru-RU" altLang="ru-RU" sz="3000" dirty="0">
                <a:solidFill>
                  <a:srgbClr val="CC0000"/>
                </a:solidFill>
                <a:latin typeface="+mn-lt"/>
              </a:rPr>
              <a:t>ткрытия</a:t>
            </a:r>
            <a:r>
              <a:rPr lang="ru-RU" altLang="ru-RU" sz="3000" dirty="0">
                <a:latin typeface="+mn-lt"/>
              </a:rPr>
              <a:t>, </a:t>
            </a:r>
          </a:p>
          <a:p>
            <a:pPr algn="ctr" eaLnBrk="1" hangingPunct="1"/>
            <a:endParaRPr lang="ru-RU" altLang="ru-RU" sz="3000" dirty="0">
              <a:latin typeface="+mn-lt"/>
            </a:endParaRPr>
          </a:p>
          <a:p>
            <a:pPr algn="ctr" eaLnBrk="1" hangingPunct="1"/>
            <a:endParaRPr lang="ru-RU" altLang="ru-RU" sz="3000" dirty="0">
              <a:latin typeface="+mn-lt"/>
            </a:endParaRPr>
          </a:p>
          <a:p>
            <a:pPr algn="ctr" eaLnBrk="1" hangingPunct="1"/>
            <a:r>
              <a:rPr lang="ru-RU" altLang="ru-RU" sz="3000" dirty="0">
                <a:solidFill>
                  <a:srgbClr val="FF3399"/>
                </a:solidFill>
                <a:latin typeface="+mn-lt"/>
              </a:rPr>
              <a:t>изобретения </a:t>
            </a:r>
          </a:p>
          <a:p>
            <a:pPr algn="ctr" eaLnBrk="1" hangingPunct="1"/>
            <a:endParaRPr lang="ru-RU" altLang="ru-RU" sz="3000" dirty="0">
              <a:solidFill>
                <a:srgbClr val="FF3399"/>
              </a:solidFill>
              <a:latin typeface="+mn-lt"/>
            </a:endParaRPr>
          </a:p>
          <a:p>
            <a:pPr algn="ctr" eaLnBrk="1" hangingPunct="1"/>
            <a:endParaRPr lang="ru-RU" altLang="ru-RU" sz="3000" dirty="0">
              <a:solidFill>
                <a:srgbClr val="FF3399"/>
              </a:solidFill>
              <a:latin typeface="+mn-lt"/>
            </a:endParaRPr>
          </a:p>
          <a:p>
            <a:pPr algn="ctr" eaLnBrk="1" hangingPunct="1"/>
            <a:r>
              <a:rPr lang="ru-RU" altLang="ru-RU" sz="3000" dirty="0">
                <a:solidFill>
                  <a:srgbClr val="990099"/>
                </a:solidFill>
                <a:latin typeface="+mn-lt"/>
              </a:rPr>
              <a:t>и усовершенствования</a:t>
            </a:r>
            <a:r>
              <a:rPr lang="ru-RU" altLang="ru-RU" sz="3000" dirty="0">
                <a:latin typeface="+mn-lt"/>
              </a:rPr>
              <a:t> </a:t>
            </a:r>
          </a:p>
          <a:p>
            <a:pPr algn="ctr" eaLnBrk="1" hangingPunct="1"/>
            <a:endParaRPr lang="ru-RU" altLang="ru-RU" sz="3000" dirty="0">
              <a:latin typeface="+mn-lt"/>
            </a:endParaRPr>
          </a:p>
          <a:p>
            <a:pPr algn="ctr" eaLnBrk="1" hangingPunct="1"/>
            <a:r>
              <a:rPr lang="ru-RU" altLang="ru-RU" sz="3000" dirty="0">
                <a:solidFill>
                  <a:srgbClr val="993300"/>
                </a:solidFill>
                <a:latin typeface="+mn-lt"/>
              </a:rPr>
              <a:t>и соответственно вести речь о</a:t>
            </a:r>
            <a:r>
              <a:rPr lang="ru-RU" altLang="ru-RU" sz="3000" dirty="0">
                <a:latin typeface="+mn-lt"/>
              </a:rPr>
              <a:t> </a:t>
            </a:r>
            <a:r>
              <a:rPr lang="ru-RU" altLang="ru-RU" sz="3000" dirty="0">
                <a:solidFill>
                  <a:srgbClr val="0000FF"/>
                </a:solidFill>
                <a:latin typeface="+mn-lt"/>
              </a:rPr>
              <a:t>трех уровнях</a:t>
            </a:r>
            <a:r>
              <a:rPr lang="ru-RU" altLang="ru-RU" sz="3000" dirty="0">
                <a:latin typeface="+mn-lt"/>
              </a:rPr>
              <a:t> </a:t>
            </a:r>
            <a:r>
              <a:rPr lang="ru-RU" altLang="ru-RU" sz="3000" dirty="0">
                <a:solidFill>
                  <a:srgbClr val="993300"/>
                </a:solidFill>
                <a:latin typeface="+mn-lt"/>
              </a:rPr>
              <a:t>педагогического творчества. </a:t>
            </a:r>
          </a:p>
        </p:txBody>
      </p:sp>
    </p:spTree>
    <p:extLst>
      <p:ext uri="{BB962C8B-B14F-4D97-AF65-F5344CB8AC3E}">
        <p14:creationId xmlns:p14="http://schemas.microsoft.com/office/powerpoint/2010/main" val="331988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>
            <a:spLocks noGrp="1" noChangeArrowheads="1"/>
          </p:cNvSpPr>
          <p:nvPr>
            <p:ph idx="1"/>
          </p:nvPr>
        </p:nvSpPr>
        <p:spPr bwMode="auto">
          <a:xfrm>
            <a:off x="0" y="541031"/>
            <a:ext cx="9144000" cy="5775940"/>
          </a:xfrm>
          <a:prstGeom prst="homePlate">
            <a:avLst>
              <a:gd name="adj" fmla="val 36914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3300"/>
                </a:solidFill>
              </a:rPr>
              <a:t>Наиболее масштабные и новаторские </a:t>
            </a:r>
          </a:p>
          <a:p>
            <a:pPr marL="109728" indent="0" algn="ctr">
              <a:buNone/>
              <a:defRPr/>
            </a:pPr>
            <a:r>
              <a:rPr lang="ru-RU" sz="2800" dirty="0">
                <a:solidFill>
                  <a:srgbClr val="003300"/>
                </a:solidFill>
              </a:rPr>
              <a:t>педагогические решения — это </a:t>
            </a:r>
            <a:r>
              <a:rPr lang="ru-RU" sz="2800" dirty="0" smtClean="0">
                <a:solidFill>
                  <a:srgbClr val="CC0000"/>
                </a:solidFill>
              </a:rPr>
              <a:t>открытия</a:t>
            </a:r>
            <a:r>
              <a:rPr lang="ru-RU" sz="2800" dirty="0" smtClean="0">
                <a:solidFill>
                  <a:srgbClr val="003300"/>
                </a:solidFill>
              </a:rPr>
              <a:t>,</a:t>
            </a:r>
          </a:p>
          <a:p>
            <a:pPr marL="109728" indent="0" algn="ctr">
              <a:buNone/>
              <a:defRPr/>
            </a:pPr>
            <a:r>
              <a:rPr lang="ru-RU" sz="2800" dirty="0" smtClean="0">
                <a:solidFill>
                  <a:srgbClr val="003300"/>
                </a:solidFill>
              </a:rPr>
              <a:t>они </a:t>
            </a:r>
            <a:r>
              <a:rPr lang="ru-RU" sz="2800" dirty="0">
                <a:solidFill>
                  <a:srgbClr val="003300"/>
                </a:solidFill>
              </a:rPr>
              <a:t>позволяют увидеть </a:t>
            </a:r>
            <a:r>
              <a:rPr lang="ru-RU" sz="2800" dirty="0" smtClean="0">
                <a:solidFill>
                  <a:srgbClr val="003300"/>
                </a:solidFill>
              </a:rPr>
              <a:t>новые</a:t>
            </a:r>
          </a:p>
          <a:p>
            <a:pPr marL="109728" indent="0" algn="ctr">
              <a:buNone/>
              <a:defRPr/>
            </a:pPr>
            <a:r>
              <a:rPr lang="ru-RU" sz="2800" dirty="0" smtClean="0">
                <a:solidFill>
                  <a:srgbClr val="003300"/>
                </a:solidFill>
              </a:rPr>
              <a:t>возможности </a:t>
            </a:r>
            <a:r>
              <a:rPr lang="ru-RU" sz="2800" dirty="0">
                <a:solidFill>
                  <a:srgbClr val="003300"/>
                </a:solidFill>
              </a:rPr>
              <a:t>совершенствования</a:t>
            </a:r>
          </a:p>
          <a:p>
            <a:pPr marL="109728" indent="0" algn="ctr">
              <a:buNone/>
              <a:defRPr/>
            </a:pPr>
            <a:r>
              <a:rPr lang="ru-RU" sz="2800" dirty="0">
                <a:solidFill>
                  <a:srgbClr val="003300"/>
                </a:solidFill>
              </a:rPr>
              <a:t> как самой деятельности, так и </a:t>
            </a:r>
            <a:r>
              <a:rPr lang="ru-RU" sz="2800" dirty="0" smtClean="0">
                <a:solidFill>
                  <a:srgbClr val="003300"/>
                </a:solidFill>
              </a:rPr>
              <a:t>включенного </a:t>
            </a:r>
          </a:p>
          <a:p>
            <a:pPr marL="109728" indent="0" algn="ctr">
              <a:buNone/>
              <a:defRPr/>
            </a:pPr>
            <a:r>
              <a:rPr lang="ru-RU" sz="2800" dirty="0" smtClean="0">
                <a:solidFill>
                  <a:srgbClr val="003300"/>
                </a:solidFill>
              </a:rPr>
              <a:t>в </a:t>
            </a:r>
            <a:r>
              <a:rPr lang="ru-RU" sz="2800" dirty="0">
                <a:solidFill>
                  <a:srgbClr val="003300"/>
                </a:solidFill>
              </a:rPr>
              <a:t>нее человека</a:t>
            </a:r>
            <a:r>
              <a:rPr lang="ru-RU" sz="2800" dirty="0" smtClean="0">
                <a:solidFill>
                  <a:srgbClr val="003300"/>
                </a:solidFill>
              </a:rPr>
              <a:t>.</a:t>
            </a:r>
          </a:p>
          <a:p>
            <a:pPr marL="109728" indent="0" algn="ctr">
              <a:buNone/>
              <a:defRPr/>
            </a:pPr>
            <a:endParaRPr lang="ru-RU" sz="2800" dirty="0">
              <a:solidFill>
                <a:srgbClr val="003300"/>
              </a:solidFill>
            </a:endParaRPr>
          </a:p>
          <a:p>
            <a:pPr algn="ctr">
              <a:defRPr/>
            </a:pPr>
            <a:r>
              <a:rPr lang="ru-RU" sz="2800" dirty="0">
                <a:solidFill>
                  <a:srgbClr val="003300"/>
                </a:solidFill>
              </a:rPr>
              <a:t> </a:t>
            </a:r>
            <a:r>
              <a:rPr lang="ru-RU" sz="2800" dirty="0">
                <a:solidFill>
                  <a:srgbClr val="CC0000"/>
                </a:solidFill>
              </a:rPr>
              <a:t>Открытия</a:t>
            </a:r>
            <a:r>
              <a:rPr lang="ru-RU" sz="2800" dirty="0">
                <a:solidFill>
                  <a:srgbClr val="003300"/>
                </a:solidFill>
              </a:rPr>
              <a:t> связаны с выдвижением новых </a:t>
            </a:r>
          </a:p>
          <a:p>
            <a:pPr marL="109728" indent="0" algn="ctr">
              <a:buNone/>
              <a:defRPr/>
            </a:pPr>
            <a:r>
              <a:rPr lang="ru-RU" sz="2800" dirty="0">
                <a:solidFill>
                  <a:srgbClr val="003300"/>
                </a:solidFill>
              </a:rPr>
              <a:t>педагогических идей и их воплощением</a:t>
            </a:r>
          </a:p>
          <a:p>
            <a:pPr marL="109728" indent="0" algn="ctr">
              <a:buNone/>
              <a:defRPr/>
            </a:pPr>
            <a:r>
              <a:rPr lang="ru-RU" sz="2800" dirty="0">
                <a:solidFill>
                  <a:srgbClr val="003300"/>
                </a:solidFill>
              </a:rPr>
              <a:t> в конкретной системе </a:t>
            </a:r>
            <a:endParaRPr lang="ru-RU" sz="2800" dirty="0" smtClean="0">
              <a:solidFill>
                <a:srgbClr val="003300"/>
              </a:solidFill>
            </a:endParaRPr>
          </a:p>
          <a:p>
            <a:pPr marL="109728" indent="0" algn="ctr">
              <a:buNone/>
              <a:defRPr/>
            </a:pPr>
            <a:r>
              <a:rPr lang="ru-RU" sz="2800" dirty="0" smtClean="0">
                <a:solidFill>
                  <a:srgbClr val="003300"/>
                </a:solidFill>
              </a:rPr>
              <a:t>учебно-воспитательной </a:t>
            </a:r>
            <a:r>
              <a:rPr lang="ru-RU" sz="2800" dirty="0">
                <a:solidFill>
                  <a:srgbClr val="003300"/>
                </a:solidFill>
              </a:rPr>
              <a:t>работы. </a:t>
            </a:r>
          </a:p>
        </p:txBody>
      </p:sp>
    </p:spTree>
    <p:extLst>
      <p:ext uri="{BB962C8B-B14F-4D97-AF65-F5344CB8AC3E}">
        <p14:creationId xmlns:p14="http://schemas.microsoft.com/office/powerpoint/2010/main" val="46374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376672"/>
          </a:xfrm>
        </p:spPr>
        <p:txBody>
          <a:bodyPr/>
          <a:lstStyle/>
          <a:p>
            <a:pPr marL="109728" indent="0" algn="ctr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109728" algn="ctr"/>
            <a:r>
              <a:rPr lang="ru-RU" sz="2400" dirty="0"/>
              <a:t>Вопрос </a:t>
            </a:r>
            <a:r>
              <a:rPr lang="ru-RU" sz="2400" dirty="0" smtClean="0"/>
              <a:t>: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Какие мотивы движут вашей инновационной деятельностью?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1268760"/>
            <a:ext cx="8496944" cy="54006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ru-RU" sz="2400" b="1" dirty="0">
                <a:solidFill>
                  <a:srgbClr val="990099"/>
                </a:solidFill>
              </a:rPr>
              <a:t>Анализ практики </a:t>
            </a:r>
            <a:r>
              <a:rPr lang="ru-RU" altLang="ru-RU" sz="2400" b="1" dirty="0" smtClean="0">
                <a:solidFill>
                  <a:srgbClr val="990099"/>
                </a:solidFill>
              </a:rPr>
              <a:t>участия (и неучастия </a:t>
            </a:r>
            <a:r>
              <a:rPr lang="ru-RU" altLang="ru-RU" sz="2400" b="1" dirty="0">
                <a:solidFill>
                  <a:srgbClr val="990099"/>
                </a:solidFill>
              </a:rPr>
              <a:t>учителей </a:t>
            </a:r>
            <a:r>
              <a:rPr lang="ru-RU" altLang="ru-RU" sz="2400" b="1" dirty="0" smtClean="0">
                <a:solidFill>
                  <a:srgbClr val="990099"/>
                </a:solidFill>
              </a:rPr>
              <a:t>в инновационной </a:t>
            </a:r>
            <a:r>
              <a:rPr lang="ru-RU" altLang="ru-RU" sz="2400" b="1" dirty="0">
                <a:solidFill>
                  <a:srgbClr val="990099"/>
                </a:solidFill>
              </a:rPr>
              <a:t>деятельности) </a:t>
            </a:r>
            <a:r>
              <a:rPr lang="ru-RU" altLang="ru-RU" sz="2400" b="1" dirty="0" smtClean="0">
                <a:solidFill>
                  <a:srgbClr val="990099"/>
                </a:solidFill>
              </a:rPr>
              <a:t> показывает</a:t>
            </a:r>
            <a:r>
              <a:rPr lang="ru-RU" altLang="ru-RU" sz="2400" b="1" dirty="0">
                <a:solidFill>
                  <a:srgbClr val="990099"/>
                </a:solidFill>
              </a:rPr>
              <a:t>, что здесь </a:t>
            </a:r>
            <a:r>
              <a:rPr lang="ru-RU" altLang="ru-RU" sz="2400" b="1" dirty="0" smtClean="0">
                <a:solidFill>
                  <a:srgbClr val="990099"/>
                </a:solidFill>
              </a:rPr>
              <a:t>обнаруживаются </a:t>
            </a:r>
            <a:r>
              <a:rPr lang="ru-RU" altLang="ru-RU" sz="2400" b="1" dirty="0">
                <a:solidFill>
                  <a:srgbClr val="990099"/>
                </a:solidFill>
              </a:rPr>
              <a:t>мотивы разных уровней. </a:t>
            </a:r>
          </a:p>
          <a:p>
            <a:r>
              <a:rPr lang="ru-RU" altLang="ru-RU" sz="2400" b="1" dirty="0">
                <a:solidFill>
                  <a:srgbClr val="7030A0"/>
                </a:solidFill>
              </a:rPr>
              <a:t>Потребность в самореализации </a:t>
            </a:r>
            <a:r>
              <a:rPr lang="ru-RU" altLang="ru-RU" sz="2400" b="1" dirty="0" smtClean="0">
                <a:solidFill>
                  <a:srgbClr val="7030A0"/>
                </a:solidFill>
              </a:rPr>
              <a:t>и самосовершенствовании </a:t>
            </a:r>
            <a:endParaRPr lang="ru-RU" altLang="ru-RU" sz="2400" b="1" dirty="0">
              <a:solidFill>
                <a:srgbClr val="7030A0"/>
              </a:solidFill>
            </a:endParaRPr>
          </a:p>
          <a:p>
            <a:r>
              <a:rPr lang="ru-RU" altLang="ru-RU" sz="2400" b="1" dirty="0">
                <a:solidFill>
                  <a:srgbClr val="7030A0"/>
                </a:solidFill>
              </a:rPr>
              <a:t>является основными мотивами учителя-</a:t>
            </a:r>
            <a:r>
              <a:rPr lang="ru-RU" altLang="ru-RU" sz="2400" b="1" dirty="0" err="1">
                <a:solidFill>
                  <a:srgbClr val="7030A0"/>
                </a:solidFill>
              </a:rPr>
              <a:t>инноватора</a:t>
            </a:r>
            <a:r>
              <a:rPr lang="ru-RU" altLang="ru-RU" sz="2400" b="1" dirty="0">
                <a:solidFill>
                  <a:srgbClr val="7030A0"/>
                </a:solidFill>
              </a:rPr>
              <a:t>. </a:t>
            </a:r>
            <a:r>
              <a:rPr lang="ru-RU" altLang="ru-RU" sz="2400" b="1" dirty="0" smtClean="0">
                <a:solidFill>
                  <a:srgbClr val="7030A0"/>
                </a:solidFill>
              </a:rPr>
              <a:t>Такой </a:t>
            </a:r>
            <a:r>
              <a:rPr lang="ru-RU" altLang="ru-RU" sz="2400" b="1" dirty="0">
                <a:solidFill>
                  <a:srgbClr val="7030A0"/>
                </a:solidFill>
              </a:rPr>
              <a:t>учитель обладает важнейшей чертой личности -</a:t>
            </a:r>
            <a:r>
              <a:rPr lang="ru-RU" altLang="ru-RU" sz="2400" b="1" dirty="0" smtClean="0">
                <a:solidFill>
                  <a:srgbClr val="7030A0"/>
                </a:solidFill>
              </a:rPr>
              <a:t>потребностью </a:t>
            </a:r>
            <a:r>
              <a:rPr lang="ru-RU" altLang="ru-RU" sz="2400" b="1" dirty="0">
                <a:solidFill>
                  <a:srgbClr val="7030A0"/>
                </a:solidFill>
              </a:rPr>
              <a:t>в активном созидании. </a:t>
            </a:r>
          </a:p>
          <a:p>
            <a:r>
              <a:rPr lang="ru-RU" altLang="ru-RU" sz="2400" b="1" dirty="0">
                <a:solidFill>
                  <a:srgbClr val="7030A0"/>
                </a:solidFill>
              </a:rPr>
              <a:t>Эта потребность является системообразующей и, </a:t>
            </a:r>
            <a:r>
              <a:rPr lang="ru-RU" altLang="ru-RU" sz="2400" b="1" dirty="0" smtClean="0">
                <a:solidFill>
                  <a:srgbClr val="7030A0"/>
                </a:solidFill>
              </a:rPr>
              <a:t> тем </a:t>
            </a:r>
            <a:r>
              <a:rPr lang="ru-RU" altLang="ru-RU" sz="2400" b="1" dirty="0">
                <a:solidFill>
                  <a:srgbClr val="7030A0"/>
                </a:solidFill>
              </a:rPr>
              <a:t>самым, подчиняет себе другие </a:t>
            </a:r>
            <a:r>
              <a:rPr lang="ru-RU" altLang="ru-RU" sz="2400" b="1" dirty="0" smtClean="0">
                <a:solidFill>
                  <a:srgbClr val="7030A0"/>
                </a:solidFill>
              </a:rPr>
              <a:t>потребности предметно-вещественного </a:t>
            </a:r>
            <a:r>
              <a:rPr lang="ru-RU" altLang="ru-RU" sz="2400" b="1" dirty="0">
                <a:solidFill>
                  <a:srgbClr val="7030A0"/>
                </a:solidFill>
              </a:rPr>
              <a:t>характера, связанные </a:t>
            </a:r>
            <a:r>
              <a:rPr lang="ru-RU" altLang="ru-RU" sz="2400" b="1" dirty="0" smtClean="0">
                <a:solidFill>
                  <a:srgbClr val="7030A0"/>
                </a:solidFill>
              </a:rPr>
              <a:t> с </a:t>
            </a:r>
            <a:r>
              <a:rPr lang="ru-RU" altLang="ru-RU" sz="2400" b="1" dirty="0">
                <a:solidFill>
                  <a:srgbClr val="7030A0"/>
                </a:solidFill>
              </a:rPr>
              <a:t>потреблением.</a:t>
            </a:r>
          </a:p>
          <a:p>
            <a:pPr algn="ctr"/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759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Горизонт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Горизон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122</TotalTime>
  <Words>1314</Words>
  <Application>Microsoft Office PowerPoint</Application>
  <PresentationFormat>Экран (4:3)</PresentationFormat>
  <Paragraphs>172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29</vt:i4>
      </vt:variant>
    </vt:vector>
  </HeadingPairs>
  <TitlesOfParts>
    <vt:vector size="33" baseType="lpstr">
      <vt:lpstr>Открытая</vt:lpstr>
      <vt:lpstr>Горизонт</vt:lpstr>
      <vt:lpstr>1_Открытая</vt:lpstr>
      <vt:lpstr>Остин</vt:lpstr>
      <vt:lpstr>Приветствие руководителя Задание № 1</vt:lpstr>
      <vt:lpstr>Список целей:</vt:lpstr>
      <vt:lpstr>Задание № 2 Вернёмся к началу…</vt:lpstr>
      <vt:lpstr>Презентация PowerPoint</vt:lpstr>
      <vt:lpstr>Презентация PowerPoint</vt:lpstr>
      <vt:lpstr>Уровни творчества по В. С. Лазареву  </vt:lpstr>
      <vt:lpstr> По  смыслу и значению инновационную деятельность можно условно подразделить на  </vt:lpstr>
      <vt:lpstr>Презентация PowerPoint</vt:lpstr>
      <vt:lpstr>Вопрос : Какие мотивы движут вашей инновационной деятельностью?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№ 3 </vt:lpstr>
      <vt:lpstr>Презентация PowerPoint</vt:lpstr>
      <vt:lpstr>Задание 4</vt:lpstr>
      <vt:lpstr>Задание 5 «Шесть шляп»</vt:lpstr>
      <vt:lpstr>Белая шляпа</vt:lpstr>
      <vt:lpstr>Красная шляпа: чувства и интуиция</vt:lpstr>
      <vt:lpstr>Черная шляпа: критика</vt:lpstr>
      <vt:lpstr>Желтая шляпа: логический позитив</vt:lpstr>
      <vt:lpstr>Зеленая шляпа: креативность</vt:lpstr>
      <vt:lpstr>Синяя шляпа: управление процессом</vt:lpstr>
      <vt:lpstr>Подведите итоги:</vt:lpstr>
      <vt:lpstr>Куда идти дальше?</vt:lpstr>
      <vt:lpstr>Создайте «зеркало инноваций» для нашей гимназии</vt:lpstr>
      <vt:lpstr>Презентация PowerPoint</vt:lpstr>
      <vt:lpstr>Рефлексия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Приветствие руководителя Задание № 1</dc:title>
  <dc:creator>Ирина Валерьевна</dc:creator>
  <cp:lastModifiedBy>Asus</cp:lastModifiedBy>
  <cp:revision>20</cp:revision>
  <dcterms:created xsi:type="dcterms:W3CDTF">2016-03-13T08:17:31Z</dcterms:created>
  <dcterms:modified xsi:type="dcterms:W3CDTF">2016-03-13T10:55:04Z</dcterms:modified>
</cp:coreProperties>
</file>