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sldIdLst>
    <p:sldId id="257" r:id="rId5"/>
    <p:sldId id="256" r:id="rId6"/>
    <p:sldId id="258" r:id="rId7"/>
    <p:sldId id="260" r:id="rId8"/>
    <p:sldId id="261" r:id="rId9"/>
    <p:sldId id="259" r:id="rId10"/>
    <p:sldId id="262" r:id="rId11"/>
    <p:sldId id="263" r:id="rId12"/>
    <p:sldId id="265" r:id="rId13"/>
    <p:sldId id="266" r:id="rId14"/>
    <p:sldId id="267" r:id="rId15"/>
    <p:sldId id="268" r:id="rId16"/>
    <p:sldId id="270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AAB6D-E91A-4354-B953-6F8BCCAC1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15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pPr/>
              <a:t>13.03.2016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8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pPr/>
              <a:t>13.03.2016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94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pPr/>
              <a:t>13.03.2016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56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pPr/>
              <a:t>13.03.2016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71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pPr/>
              <a:t>13.03.2016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08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pPr/>
              <a:t>13.03.2016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3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pPr/>
              <a:t>13.03.2016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7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pPr/>
              <a:t>13.03.2016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03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pPr/>
              <a:t>13.03.2016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01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pPr/>
              <a:t>13.03.2016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76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pPr/>
              <a:t>13.03.2016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43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pPr/>
              <a:t>13.03.2016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pPr/>
              <a:t>13.03.2016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pPr/>
              <a:t>13.03.2016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pPr/>
              <a:t>13.03.2016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pPr/>
              <a:t>13.03.2016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pPr/>
              <a:t>13.03.2016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pPr/>
              <a:t>13.03.2016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pPr/>
              <a:t>13.03.2016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pPr/>
              <a:t>13.03.2016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pPr/>
              <a:t>13.03.2016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pPr/>
              <a:t>13.03.2016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4C600"/>
                </a:solidFill>
              </a:rPr>
              <a:pPr/>
              <a:t>‹#›</a:t>
            </a:fld>
            <a:endParaRPr lang="ru-RU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78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71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96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02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10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440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3142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230105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9484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69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02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FFFFF"/>
                </a:solidFill>
              </a:rPr>
              <a:pPr/>
              <a:t>13.03.2016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90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32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Здравствуйте</a:t>
            </a:r>
            <a:r>
              <a:rPr lang="en-US" dirty="0" smtClean="0"/>
              <a:t>, </a:t>
            </a:r>
            <a:r>
              <a:rPr lang="ru-RU" dirty="0" smtClean="0"/>
              <a:t>коллеги!</a:t>
            </a:r>
          </a:p>
          <a:p>
            <a:pPr marL="109728" indent="0">
              <a:buNone/>
            </a:pPr>
            <a:r>
              <a:rPr lang="ru-RU" dirty="0" smtClean="0"/>
              <a:t>Обстоятельства складываются так</a:t>
            </a:r>
            <a:r>
              <a:rPr lang="en-US" dirty="0" smtClean="0"/>
              <a:t>, </a:t>
            </a:r>
            <a:r>
              <a:rPr lang="ru-RU" dirty="0" smtClean="0"/>
              <a:t>что последнее</a:t>
            </a:r>
            <a:r>
              <a:rPr lang="en-US" dirty="0" smtClean="0"/>
              <a:t>, </a:t>
            </a:r>
            <a:r>
              <a:rPr lang="ru-RU" dirty="0" smtClean="0"/>
              <a:t>рефлексивное занятие вам придётся провести без моего руководства</a:t>
            </a:r>
            <a:r>
              <a:rPr lang="en-US" dirty="0" smtClean="0"/>
              <a:t>,</a:t>
            </a:r>
            <a:r>
              <a:rPr lang="ru-RU" dirty="0" smtClean="0"/>
              <a:t> совместными усилиями. О результатах работы я узнаю по выполненным заданиям и сделаю вывод о качестве своей и вашей работы</a:t>
            </a:r>
            <a:r>
              <a:rPr lang="en-US" dirty="0" smtClean="0"/>
              <a:t>, </a:t>
            </a:r>
            <a:r>
              <a:rPr lang="ru-RU" dirty="0" smtClean="0"/>
              <a:t>чтобы впоследствии скорректировать эти результаты и усовершенствовать формы работы.</a:t>
            </a:r>
          </a:p>
          <a:p>
            <a:pPr marL="109728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Задание № 1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624078" indent="-514350" algn="just"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Выберите цели из списка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запишите их в левый столбец таблицы «Цели».</a:t>
            </a:r>
          </a:p>
          <a:p>
            <a:pPr marL="624078" indent="-514350" algn="just"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При необходимости дополните список своими целями.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Приветствие руководителя</a:t>
            </a:r>
            <a:br>
              <a:rPr lang="ru-RU" sz="3200" dirty="0" smtClean="0"/>
            </a:br>
            <a:r>
              <a:rPr lang="ru-RU" sz="3200" dirty="0" smtClean="0"/>
              <a:t>Задание № 1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239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pPr marL="109728" indent="0">
              <a:buNone/>
            </a:pPr>
            <a:r>
              <a:rPr lang="ru-RU" altLang="ru-RU" sz="4800" b="1" dirty="0">
                <a:solidFill>
                  <a:srgbClr val="008000"/>
                </a:solidFill>
              </a:rPr>
              <a:t>В.А. </a:t>
            </a:r>
            <a:r>
              <a:rPr lang="ru-RU" altLang="ru-RU" sz="4800" b="1" dirty="0" err="1">
                <a:solidFill>
                  <a:srgbClr val="008000"/>
                </a:solidFill>
              </a:rPr>
              <a:t>Сластенин</a:t>
            </a:r>
            <a:r>
              <a:rPr lang="ru-RU" altLang="ru-RU" sz="4800" b="1" dirty="0">
                <a:solidFill>
                  <a:srgbClr val="008000"/>
                </a:solidFill>
              </a:rPr>
              <a:t> </a:t>
            </a:r>
            <a:r>
              <a:rPr lang="ru-RU" altLang="ru-RU" sz="4800" b="1" dirty="0" smtClean="0">
                <a:solidFill>
                  <a:srgbClr val="008000"/>
                </a:solidFill>
              </a:rPr>
              <a:t> и </a:t>
            </a:r>
            <a:r>
              <a:rPr lang="ru-RU" altLang="ru-RU" sz="4800" b="1" dirty="0">
                <a:solidFill>
                  <a:srgbClr val="008000"/>
                </a:solidFill>
              </a:rPr>
              <a:t>Л.С. </a:t>
            </a:r>
            <a:r>
              <a:rPr lang="ru-RU" altLang="ru-RU" sz="4800" b="1" dirty="0" err="1">
                <a:solidFill>
                  <a:srgbClr val="008000"/>
                </a:solidFill>
              </a:rPr>
              <a:t>Подымова</a:t>
            </a:r>
            <a:r>
              <a:rPr lang="ru-RU" altLang="ru-RU" sz="4800" b="1" dirty="0">
                <a:solidFill>
                  <a:srgbClr val="008000"/>
                </a:solidFill>
              </a:rPr>
              <a:t>, характеризуя степень </a:t>
            </a:r>
            <a:r>
              <a:rPr lang="ru-RU" altLang="ru-RU" sz="4800" b="1" dirty="0" err="1">
                <a:solidFill>
                  <a:srgbClr val="008000"/>
                </a:solidFill>
              </a:rPr>
              <a:t>сформированности</a:t>
            </a:r>
            <a:r>
              <a:rPr lang="ru-RU" altLang="ru-RU" sz="4800" b="1" dirty="0">
                <a:solidFill>
                  <a:srgbClr val="008000"/>
                </a:solidFill>
              </a:rPr>
              <a:t> инновационной </a:t>
            </a:r>
            <a:r>
              <a:rPr lang="ru-RU" altLang="ru-RU" sz="4800" b="1" dirty="0" smtClean="0">
                <a:solidFill>
                  <a:srgbClr val="008000"/>
                </a:solidFill>
              </a:rPr>
              <a:t> деятельности</a:t>
            </a:r>
            <a:r>
              <a:rPr lang="ru-RU" altLang="ru-RU" sz="4800" b="1" dirty="0">
                <a:solidFill>
                  <a:srgbClr val="008000"/>
                </a:solidFill>
              </a:rPr>
              <a:t>, выделили </a:t>
            </a:r>
            <a:r>
              <a:rPr lang="ru-RU" altLang="ru-RU" sz="4800" b="1" dirty="0">
                <a:solidFill>
                  <a:srgbClr val="990000"/>
                </a:solidFill>
              </a:rPr>
              <a:t>четыре </a:t>
            </a:r>
            <a:r>
              <a:rPr lang="ru-RU" altLang="ru-RU" sz="4800" b="1" dirty="0" smtClean="0">
                <a:solidFill>
                  <a:srgbClr val="990000"/>
                </a:solidFill>
              </a:rPr>
              <a:t>уровня</a:t>
            </a:r>
            <a:r>
              <a:rPr lang="ru-RU" altLang="ru-RU" sz="4800" b="1" dirty="0" smtClean="0">
                <a:solidFill>
                  <a:srgbClr val="008000"/>
                </a:solidFill>
              </a:rPr>
              <a:t>.</a:t>
            </a:r>
          </a:p>
          <a:p>
            <a:pPr marL="109728" indent="0">
              <a:buNone/>
            </a:pPr>
            <a:endParaRPr lang="ru-RU" altLang="ru-RU" sz="4800" b="1" dirty="0">
              <a:solidFill>
                <a:srgbClr val="FFCC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4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07504" y="332656"/>
            <a:ext cx="8712646" cy="6191969"/>
          </a:xfrm>
          <a:prstGeom prst="flowChartProcess">
            <a:avLst/>
          </a:prstGeom>
          <a:gradFill rotWithShape="1">
            <a:gsLst>
              <a:gs pos="0">
                <a:srgbClr val="85E1E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ru-RU" sz="2400" b="1" i="1" dirty="0"/>
              <a:t>Адаптивный уровень</a:t>
            </a:r>
            <a:r>
              <a:rPr lang="ru-RU" altLang="ru-RU" sz="2400" dirty="0">
                <a:solidFill>
                  <a:srgbClr val="CC0066"/>
                </a:solidFill>
              </a:rPr>
              <a:t> </a:t>
            </a:r>
            <a:r>
              <a:rPr lang="ru-RU" altLang="ru-RU" sz="2400" dirty="0">
                <a:solidFill>
                  <a:srgbClr val="7030A0"/>
                </a:solidFill>
              </a:rPr>
              <a:t>инновационной </a:t>
            </a:r>
            <a:r>
              <a:rPr lang="ru-RU" altLang="ru-RU" sz="2400" dirty="0" smtClean="0">
                <a:solidFill>
                  <a:srgbClr val="7030A0"/>
                </a:solidFill>
              </a:rPr>
              <a:t>деятельности </a:t>
            </a:r>
          </a:p>
          <a:p>
            <a:pPr algn="just" eaLnBrk="1" hangingPunct="1"/>
            <a:r>
              <a:rPr lang="ru-RU" altLang="ru-RU" sz="2400" dirty="0">
                <a:solidFill>
                  <a:srgbClr val="7030A0"/>
                </a:solidFill>
              </a:rPr>
              <a:t>х</a:t>
            </a:r>
            <a:r>
              <a:rPr lang="ru-RU" altLang="ru-RU" sz="2400" dirty="0" smtClean="0">
                <a:solidFill>
                  <a:srgbClr val="7030A0"/>
                </a:solidFill>
              </a:rPr>
              <a:t>арактеризуется:</a:t>
            </a:r>
          </a:p>
          <a:p>
            <a:pPr marL="457200" indent="-457200" algn="just" eaLnBrk="1" hangingPunct="1">
              <a:buAutoNum type="arabicParenR"/>
            </a:pPr>
            <a:r>
              <a:rPr lang="ru-RU" altLang="ru-RU" sz="2400" dirty="0" smtClean="0">
                <a:solidFill>
                  <a:srgbClr val="7030A0"/>
                </a:solidFill>
              </a:rPr>
              <a:t>неустойчивым отношением </a:t>
            </a:r>
            <a:r>
              <a:rPr lang="ru-RU" altLang="ru-RU" sz="2400" dirty="0">
                <a:solidFill>
                  <a:srgbClr val="7030A0"/>
                </a:solidFill>
              </a:rPr>
              <a:t>к инновациям. </a:t>
            </a:r>
            <a:endParaRPr lang="ru-RU" altLang="ru-RU" sz="2400" dirty="0" smtClean="0">
              <a:solidFill>
                <a:srgbClr val="7030A0"/>
              </a:solidFill>
            </a:endParaRPr>
          </a:p>
          <a:p>
            <a:pPr marL="457200" indent="-457200" algn="just" eaLnBrk="1" hangingPunct="1">
              <a:buAutoNum type="arabicParenR"/>
            </a:pPr>
            <a:r>
              <a:rPr lang="ru-RU" altLang="ru-RU" sz="2400" dirty="0" smtClean="0">
                <a:solidFill>
                  <a:srgbClr val="7030A0"/>
                </a:solidFill>
              </a:rPr>
              <a:t>Профессионально-педагогическая </a:t>
            </a:r>
            <a:r>
              <a:rPr lang="ru-RU" altLang="ru-RU" sz="2400" dirty="0">
                <a:solidFill>
                  <a:srgbClr val="7030A0"/>
                </a:solidFill>
              </a:rPr>
              <a:t>деятельность </a:t>
            </a:r>
            <a:r>
              <a:rPr lang="ru-RU" altLang="ru-RU" sz="2400" dirty="0" smtClean="0">
                <a:solidFill>
                  <a:srgbClr val="7030A0"/>
                </a:solidFill>
              </a:rPr>
              <a:t>учителя</a:t>
            </a:r>
          </a:p>
          <a:p>
            <a:pPr algn="just" eaLnBrk="1" hangingPunct="1"/>
            <a:r>
              <a:rPr lang="ru-RU" altLang="ru-RU" sz="2400" dirty="0" smtClean="0">
                <a:solidFill>
                  <a:srgbClr val="7030A0"/>
                </a:solidFill>
              </a:rPr>
              <a:t> </a:t>
            </a:r>
            <a:r>
              <a:rPr lang="ru-RU" altLang="ru-RU" sz="2400" dirty="0">
                <a:solidFill>
                  <a:srgbClr val="7030A0"/>
                </a:solidFill>
              </a:rPr>
              <a:t>строится по заранее </a:t>
            </a:r>
            <a:r>
              <a:rPr lang="ru-RU" altLang="ru-RU" sz="2400" dirty="0" smtClean="0">
                <a:solidFill>
                  <a:srgbClr val="7030A0"/>
                </a:solidFill>
              </a:rPr>
              <a:t>отработанной схеме</a:t>
            </a:r>
            <a:r>
              <a:rPr lang="ru-RU" altLang="ru-RU" sz="2400" dirty="0">
                <a:solidFill>
                  <a:srgbClr val="7030A0"/>
                </a:solidFill>
              </a:rPr>
              <a:t>, алгоритму, </a:t>
            </a:r>
            <a:endParaRPr lang="ru-RU" altLang="ru-RU" sz="2400" dirty="0" smtClean="0">
              <a:solidFill>
                <a:srgbClr val="7030A0"/>
              </a:solidFill>
            </a:endParaRPr>
          </a:p>
          <a:p>
            <a:pPr algn="just" eaLnBrk="1" hangingPunct="1"/>
            <a:r>
              <a:rPr lang="ru-RU" altLang="ru-RU" sz="2400" dirty="0" smtClean="0">
                <a:solidFill>
                  <a:srgbClr val="7030A0"/>
                </a:solidFill>
              </a:rPr>
              <a:t>3) творческая </a:t>
            </a:r>
            <a:r>
              <a:rPr lang="ru-RU" altLang="ru-RU" sz="2400" dirty="0">
                <a:solidFill>
                  <a:srgbClr val="7030A0"/>
                </a:solidFill>
              </a:rPr>
              <a:t>активность </a:t>
            </a:r>
            <a:r>
              <a:rPr lang="ru-RU" altLang="ru-RU" sz="2400" dirty="0" smtClean="0">
                <a:solidFill>
                  <a:srgbClr val="7030A0"/>
                </a:solidFill>
              </a:rPr>
              <a:t> практически </a:t>
            </a:r>
            <a:r>
              <a:rPr lang="ru-RU" altLang="ru-RU" sz="2400" dirty="0">
                <a:solidFill>
                  <a:srgbClr val="7030A0"/>
                </a:solidFill>
              </a:rPr>
              <a:t>не проявляется, </a:t>
            </a:r>
            <a:endParaRPr lang="ru-RU" altLang="ru-RU" sz="2400" dirty="0" smtClean="0">
              <a:solidFill>
                <a:srgbClr val="7030A0"/>
              </a:solidFill>
            </a:endParaRPr>
          </a:p>
          <a:p>
            <a:pPr algn="just" eaLnBrk="1" hangingPunct="1"/>
            <a:r>
              <a:rPr lang="ru-RU" altLang="ru-RU" sz="2400" dirty="0" smtClean="0">
                <a:solidFill>
                  <a:srgbClr val="7030A0"/>
                </a:solidFill>
              </a:rPr>
              <a:t>4) повышение </a:t>
            </a:r>
            <a:r>
              <a:rPr lang="ru-RU" altLang="ru-RU" sz="2400" dirty="0">
                <a:solidFill>
                  <a:srgbClr val="7030A0"/>
                </a:solidFill>
              </a:rPr>
              <a:t>квалификации осуществляется по </a:t>
            </a:r>
            <a:r>
              <a:rPr lang="ru-RU" altLang="ru-RU" sz="2400" dirty="0" smtClean="0">
                <a:solidFill>
                  <a:srgbClr val="7030A0"/>
                </a:solidFill>
              </a:rPr>
              <a:t> </a:t>
            </a:r>
          </a:p>
          <a:p>
            <a:pPr algn="just" eaLnBrk="1" hangingPunct="1"/>
            <a:r>
              <a:rPr lang="ru-RU" altLang="ru-RU" sz="2400" dirty="0" smtClean="0">
                <a:solidFill>
                  <a:srgbClr val="7030A0"/>
                </a:solidFill>
              </a:rPr>
              <a:t>необходимости</a:t>
            </a:r>
            <a:r>
              <a:rPr lang="en-US" altLang="ru-RU" sz="2400" dirty="0" smtClean="0">
                <a:solidFill>
                  <a:srgbClr val="7030A0"/>
                </a:solidFill>
              </a:rPr>
              <a:t>,</a:t>
            </a:r>
            <a:endParaRPr lang="ru-RU" altLang="ru-RU" sz="2400" dirty="0" smtClean="0">
              <a:solidFill>
                <a:srgbClr val="7030A0"/>
              </a:solidFill>
            </a:endParaRPr>
          </a:p>
          <a:p>
            <a:pPr algn="just" eaLnBrk="1" hangingPunct="1"/>
            <a:r>
              <a:rPr lang="ru-RU" altLang="ru-RU" sz="2400" dirty="0" smtClean="0">
                <a:solidFill>
                  <a:srgbClr val="7030A0"/>
                </a:solidFill>
              </a:rPr>
              <a:t>5) Новшество осваивается только под давлением </a:t>
            </a:r>
          </a:p>
          <a:p>
            <a:pPr algn="just" eaLnBrk="1" hangingPunct="1"/>
            <a:r>
              <a:rPr lang="ru-RU" altLang="ru-RU" sz="2400" dirty="0" smtClean="0">
                <a:solidFill>
                  <a:srgbClr val="7030A0"/>
                </a:solidFill>
              </a:rPr>
              <a:t>социальной среды, как </a:t>
            </a:r>
            <a:r>
              <a:rPr lang="ru-RU" altLang="ru-RU" sz="2400" dirty="0">
                <a:solidFill>
                  <a:srgbClr val="7030A0"/>
                </a:solidFill>
              </a:rPr>
              <a:t>правило, </a:t>
            </a:r>
            <a:r>
              <a:rPr lang="ru-RU" altLang="ru-RU" sz="2400" dirty="0" smtClean="0">
                <a:solidFill>
                  <a:srgbClr val="7030A0"/>
                </a:solidFill>
              </a:rPr>
              <a:t>на </a:t>
            </a:r>
            <a:r>
              <a:rPr lang="ru-RU" altLang="ru-RU" sz="2400" dirty="0">
                <a:solidFill>
                  <a:srgbClr val="7030A0"/>
                </a:solidFill>
              </a:rPr>
              <a:t>этом </a:t>
            </a:r>
            <a:r>
              <a:rPr lang="ru-RU" altLang="ru-RU" sz="2400" dirty="0" smtClean="0">
                <a:solidFill>
                  <a:srgbClr val="7030A0"/>
                </a:solidFill>
              </a:rPr>
              <a:t>уровне</a:t>
            </a:r>
          </a:p>
          <a:p>
            <a:pPr algn="just" eaLnBrk="1" hangingPunct="1"/>
            <a:r>
              <a:rPr lang="ru-RU" altLang="ru-RU" sz="2400" dirty="0" smtClean="0">
                <a:solidFill>
                  <a:srgbClr val="7030A0"/>
                </a:solidFill>
              </a:rPr>
              <a:t> </a:t>
            </a:r>
            <a:r>
              <a:rPr lang="ru-RU" altLang="ru-RU" sz="2400" dirty="0">
                <a:solidFill>
                  <a:srgbClr val="7030A0"/>
                </a:solidFill>
              </a:rPr>
              <a:t>происходит отказ от </a:t>
            </a:r>
            <a:r>
              <a:rPr lang="ru-RU" altLang="ru-RU" sz="2400" dirty="0" smtClean="0">
                <a:solidFill>
                  <a:srgbClr val="7030A0"/>
                </a:solidFill>
              </a:rPr>
              <a:t>использования</a:t>
            </a:r>
          </a:p>
          <a:p>
            <a:pPr algn="just" eaLnBrk="1" hangingPunct="1"/>
            <a:r>
              <a:rPr lang="ru-RU" altLang="ru-RU" sz="2400" dirty="0" smtClean="0">
                <a:solidFill>
                  <a:srgbClr val="7030A0"/>
                </a:solidFill>
              </a:rPr>
              <a:t>новаций </a:t>
            </a:r>
            <a:r>
              <a:rPr lang="ru-RU" altLang="ru-RU" sz="2400" dirty="0">
                <a:solidFill>
                  <a:srgbClr val="7030A0"/>
                </a:solidFill>
              </a:rPr>
              <a:t>в собственной практике. </a:t>
            </a:r>
          </a:p>
        </p:txBody>
      </p:sp>
    </p:spTree>
    <p:extLst>
      <p:ext uri="{BB962C8B-B14F-4D97-AF65-F5344CB8AC3E}">
        <p14:creationId xmlns:p14="http://schemas.microsoft.com/office/powerpoint/2010/main" val="3629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188640"/>
            <a:ext cx="8640960" cy="59046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algn="ctr"/>
            <a:r>
              <a:rPr lang="ru-RU" altLang="ru-RU" b="1" i="1" dirty="0">
                <a:solidFill>
                  <a:srgbClr val="FF0000"/>
                </a:solidFill>
              </a:rPr>
              <a:t>Репродуктивный уровень: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altLang="ru-RU" dirty="0" smtClean="0">
                <a:solidFill>
                  <a:srgbClr val="7030A0"/>
                </a:solidFill>
              </a:rPr>
              <a:t> </a:t>
            </a:r>
            <a:r>
              <a:rPr lang="ru-RU" altLang="ru-RU" sz="2000" dirty="0">
                <a:solidFill>
                  <a:srgbClr val="7030A0"/>
                </a:solidFill>
              </a:rPr>
              <a:t>более устойчивое отношение к педагогическим новшествам,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altLang="ru-RU" sz="2000" dirty="0">
                <a:solidFill>
                  <a:srgbClr val="7030A0"/>
                </a:solidFill>
              </a:rPr>
              <a:t>проявляется стремление к установлению контактов с педагогами-новаторами,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altLang="ru-RU" sz="2000" dirty="0">
                <a:solidFill>
                  <a:srgbClr val="7030A0"/>
                </a:solidFill>
              </a:rPr>
              <a:t> более высокий индекс удовлетворенностью педагогической деятельностью.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altLang="ru-RU" sz="2000" dirty="0">
                <a:solidFill>
                  <a:srgbClr val="7030A0"/>
                </a:solidFill>
              </a:rPr>
              <a:t>Творческая активность по-прежнему проявляется в рамках воспроизводящей деятельности, но с элементами поиска новых решений в стандартных условиях.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altLang="ru-RU" sz="2000" dirty="0">
                <a:solidFill>
                  <a:srgbClr val="7030A0"/>
                </a:solidFill>
              </a:rPr>
              <a:t> Формируется положительная направленность потребностей, интересов к изучению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altLang="ru-RU" sz="2000" dirty="0">
                <a:solidFill>
                  <a:srgbClr val="7030A0"/>
                </a:solidFill>
              </a:rPr>
              <a:t>мышление характеризуется копированием готовых методических разработок с небольшими изменениями в использовании приемов работы.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altLang="ru-RU" sz="2000" dirty="0">
                <a:solidFill>
                  <a:srgbClr val="7030A0"/>
                </a:solidFill>
              </a:rPr>
              <a:t>Учителями осознается необходимость самосовершенствования. </a:t>
            </a:r>
          </a:p>
          <a:p>
            <a:pPr marL="342900" indent="-342900" algn="just">
              <a:buFont typeface="+mj-lt"/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332656"/>
            <a:ext cx="8712968" cy="63367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000" b="1" i="1" dirty="0">
                <a:solidFill>
                  <a:srgbClr val="FF0000"/>
                </a:solidFill>
              </a:rPr>
              <a:t>Эвристический уровень</a:t>
            </a:r>
            <a:r>
              <a:rPr lang="ru-RU" altLang="ru-RU" sz="2000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ru-RU" altLang="ru-RU" sz="2000" dirty="0">
                <a:solidFill>
                  <a:srgbClr val="7030A0"/>
                </a:solidFill>
              </a:rPr>
              <a:t> большая целенаправленность, устойчивость, осознанность путей и способов введения новшеств</a:t>
            </a:r>
            <a:r>
              <a:rPr lang="en-US" altLang="ru-RU" sz="2000" dirty="0">
                <a:solidFill>
                  <a:srgbClr val="7030A0"/>
                </a:solidFill>
              </a:rPr>
              <a:t>,</a:t>
            </a:r>
            <a:endParaRPr lang="ru-RU" altLang="ru-RU" sz="2000" dirty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altLang="ru-RU" sz="2000" dirty="0">
                <a:solidFill>
                  <a:srgbClr val="7030A0"/>
                </a:solidFill>
              </a:rPr>
              <a:t> заметные изменения происходят в структуре технологического компонента, свидетельствующие о становлении личности педагога как субъекта альтернативной концепции, технологии или содержания образования</a:t>
            </a:r>
            <a:r>
              <a:rPr lang="en-US" altLang="ru-RU" sz="2000" dirty="0">
                <a:solidFill>
                  <a:srgbClr val="7030A0"/>
                </a:solidFill>
              </a:rPr>
              <a:t>,</a:t>
            </a:r>
          </a:p>
          <a:p>
            <a:pPr marL="457200" indent="-457200">
              <a:buFont typeface="+mj-lt"/>
              <a:buAutoNum type="arabicParenR"/>
            </a:pPr>
            <a:r>
              <a:rPr lang="ru-RU" altLang="ru-RU" sz="2000" dirty="0">
                <a:solidFill>
                  <a:srgbClr val="7030A0"/>
                </a:solidFill>
              </a:rPr>
              <a:t>в структуре педагогического мышления важное место занимает рефлексия, </a:t>
            </a:r>
            <a:r>
              <a:rPr lang="ru-RU" altLang="ru-RU" sz="2000" dirty="0" err="1">
                <a:solidFill>
                  <a:srgbClr val="7030A0"/>
                </a:solidFill>
              </a:rPr>
              <a:t>эмпатия</a:t>
            </a:r>
            <a:r>
              <a:rPr lang="ru-RU" altLang="ru-RU" sz="2000" dirty="0">
                <a:solidFill>
                  <a:srgbClr val="7030A0"/>
                </a:solidFill>
              </a:rPr>
              <a:t>, обеспечивающие успешность внедрения инноваций, уменьшение риска и отторжения новшества педагогическим сообществом</a:t>
            </a:r>
            <a:r>
              <a:rPr lang="en-US" altLang="ru-RU" sz="2000" dirty="0">
                <a:solidFill>
                  <a:srgbClr val="7030A0"/>
                </a:solidFill>
              </a:rPr>
              <a:t>,</a:t>
            </a:r>
          </a:p>
          <a:p>
            <a:pPr marL="457200" indent="-457200">
              <a:buFont typeface="+mj-lt"/>
              <a:buAutoNum type="arabicParenR"/>
            </a:pPr>
            <a:r>
              <a:rPr lang="ru-RU" altLang="ru-RU" sz="2000" dirty="0">
                <a:solidFill>
                  <a:srgbClr val="7030A0"/>
                </a:solidFill>
              </a:rPr>
              <a:t>педагоги этого уровня всегда открыты новому, извлекают новую информацию из общения с другими группами. 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588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188640"/>
            <a:ext cx="8496944" cy="66693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b="1" i="1" dirty="0">
                <a:solidFill>
                  <a:srgbClr val="FF0000"/>
                </a:solidFill>
              </a:rPr>
              <a:t>Креативный уровень</a:t>
            </a:r>
          </a:p>
          <a:p>
            <a:pPr marL="342900" indent="-342900">
              <a:buFont typeface="+mj-lt"/>
              <a:buAutoNum type="arabicParenR"/>
            </a:pPr>
            <a:r>
              <a:rPr lang="ru-RU" altLang="ru-RU" dirty="0">
                <a:solidFill>
                  <a:srgbClr val="7030A0"/>
                </a:solidFill>
              </a:rPr>
              <a:t> отличается высокой степенью результативности инновационной деятельности, обладает высокой чувствительностью к проблемам, творческой активностью</a:t>
            </a:r>
            <a:r>
              <a:rPr lang="en-US" altLang="ru-RU" dirty="0">
                <a:solidFill>
                  <a:srgbClr val="7030A0"/>
                </a:solidFill>
              </a:rPr>
              <a:t>,</a:t>
            </a:r>
          </a:p>
          <a:p>
            <a:pPr marL="342900" indent="-342900">
              <a:buFont typeface="+mj-lt"/>
              <a:buAutoNum type="arabicParenR"/>
            </a:pPr>
            <a:r>
              <a:rPr lang="ru-RU" altLang="ru-RU" dirty="0">
                <a:solidFill>
                  <a:srgbClr val="7030A0"/>
                </a:solidFill>
              </a:rPr>
              <a:t>положительная эмоциональная направленность деятельности стимулирует переход к устойчиво преобразующей, активно-созидательной и </a:t>
            </a:r>
            <a:r>
              <a:rPr lang="ru-RU" altLang="ru-RU" dirty="0" err="1">
                <a:solidFill>
                  <a:srgbClr val="7030A0"/>
                </a:solidFill>
              </a:rPr>
              <a:t>самосозидательной</a:t>
            </a:r>
            <a:r>
              <a:rPr lang="ru-RU" altLang="ru-RU" dirty="0">
                <a:solidFill>
                  <a:srgbClr val="7030A0"/>
                </a:solidFill>
              </a:rPr>
              <a:t> работе</a:t>
            </a:r>
            <a:r>
              <a:rPr lang="en-US" altLang="ru-RU" dirty="0">
                <a:solidFill>
                  <a:srgbClr val="7030A0"/>
                </a:solidFill>
              </a:rPr>
              <a:t>,</a:t>
            </a:r>
          </a:p>
          <a:p>
            <a:pPr marL="342900" indent="-342900">
              <a:buFont typeface="+mj-lt"/>
              <a:buAutoNum type="arabicParenR"/>
            </a:pPr>
            <a:r>
              <a:rPr lang="ru-RU" altLang="ru-RU" dirty="0">
                <a:solidFill>
                  <a:srgbClr val="7030A0"/>
                </a:solidFill>
              </a:rPr>
              <a:t>технологическая готовность учителей приобретает целостный, методологический характер</a:t>
            </a:r>
          </a:p>
          <a:p>
            <a:pPr marL="342900" indent="-342900">
              <a:buFont typeface="+mj-lt"/>
              <a:buAutoNum type="arabicParenR"/>
            </a:pPr>
            <a:r>
              <a:rPr lang="ru-RU" altLang="ru-RU" dirty="0">
                <a:solidFill>
                  <a:srgbClr val="7030A0"/>
                </a:solidFill>
              </a:rPr>
              <a:t>в структуре личности гармонично сочетаются научные и педагогические интересы и потребности; </a:t>
            </a:r>
          </a:p>
          <a:p>
            <a:pPr marL="342900" indent="-342900">
              <a:buFont typeface="+mj-lt"/>
              <a:buAutoNum type="arabicParenR"/>
            </a:pPr>
            <a:r>
              <a:rPr lang="ru-RU" altLang="ru-RU" dirty="0">
                <a:solidFill>
                  <a:srgbClr val="7030A0"/>
                </a:solidFill>
              </a:rPr>
              <a:t>высокий уровень педагогической рефлексии и творческой самостоятельности создает условия для эффективной самореализации</a:t>
            </a:r>
            <a:r>
              <a:rPr lang="en-US" altLang="ru-RU" dirty="0">
                <a:solidFill>
                  <a:srgbClr val="7030A0"/>
                </a:solidFill>
              </a:rPr>
              <a:t>,</a:t>
            </a:r>
          </a:p>
          <a:p>
            <a:pPr marL="342900" indent="-342900">
              <a:buFont typeface="+mj-lt"/>
              <a:buAutoNum type="arabicParenR"/>
            </a:pPr>
            <a:r>
              <a:rPr lang="ru-RU" altLang="ru-RU" dirty="0">
                <a:solidFill>
                  <a:srgbClr val="7030A0"/>
                </a:solidFill>
              </a:rPr>
              <a:t>педагоги целенаправленно относятся к поиску недостающей информации. Нередко они выступают инициаторами создания авторских школ, проведения семинаров, конференций по инновационной педагогике. </a:t>
            </a:r>
          </a:p>
          <a:p>
            <a:pPr marL="342900" indent="-342900">
              <a:buFont typeface="+mj-lt"/>
              <a:buAutoNum type="arabicParenR"/>
            </a:pPr>
            <a:r>
              <a:rPr lang="ru-RU" altLang="ru-RU" dirty="0">
                <a:solidFill>
                  <a:srgbClr val="7030A0"/>
                </a:solidFill>
              </a:rPr>
              <a:t>они охотно делятся педагогическим опытом, хорошо владеют умениями организации коллективной дискуссии, разрешения конфликтных ситуаций. 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Определите </a:t>
            </a:r>
            <a:r>
              <a:rPr lang="ru-RU" sz="4000" dirty="0"/>
              <a:t>уровень своей инновационной деятельности и инновационной деятельности коллектива. </a:t>
            </a:r>
            <a:r>
              <a:rPr lang="ru-RU" sz="4000" dirty="0" smtClean="0"/>
              <a:t>Аргументируйте </a:t>
            </a:r>
            <a:r>
              <a:rPr lang="ru-RU" sz="4000" dirty="0"/>
              <a:t>ответ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Задание № 3</a:t>
            </a:r>
            <a:br>
              <a:rPr lang="ru-RU" sz="44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5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2Sharp"/>
          <p:cNvSpPr>
            <a:spLocks noGrp="1" noEditPoints="1" noChangeArrowheads="1"/>
          </p:cNvSpPr>
          <p:nvPr>
            <p:ph idx="1"/>
          </p:nvPr>
        </p:nvSpPr>
        <p:spPr bwMode="auto">
          <a:xfrm>
            <a:off x="457200" y="404664"/>
            <a:ext cx="8229600" cy="6120680"/>
          </a:xfrm>
          <a:custGeom>
            <a:avLst/>
            <a:gdLst>
              <a:gd name="T0" fmla="*/ 1643016197 w 21600"/>
              <a:gd name="T1" fmla="*/ 197280022 h 21600"/>
              <a:gd name="T2" fmla="*/ 410754147 w 21600"/>
              <a:gd name="T3" fmla="*/ 690480221 h 21600"/>
              <a:gd name="T4" fmla="*/ 1643016197 w 21600"/>
              <a:gd name="T5" fmla="*/ 1578240464 h 21600"/>
              <a:gd name="T6" fmla="*/ 2147483647 w 21600"/>
              <a:gd name="T7" fmla="*/ 108504026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400 h 21600"/>
              <a:gd name="T14" fmla="*/ 16200 w 21600"/>
              <a:gd name="T15" fmla="*/ 19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sz="2200" dirty="0"/>
          </a:p>
          <a:p>
            <a:pPr eaLnBrk="1" hangingPunct="1"/>
            <a:r>
              <a:rPr lang="ru-RU" altLang="ru-RU" sz="2200" b="1" dirty="0">
                <a:solidFill>
                  <a:srgbClr val="6600CC"/>
                </a:solidFill>
              </a:rPr>
              <a:t>Направленность учителя на развитие своих профессиональных способностей и на достижение как можно лучших результатов – </a:t>
            </a:r>
            <a:r>
              <a:rPr lang="ru-RU" alt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необходимое условие приобретения инновационной деятельностью смысла, ценности и цели.</a:t>
            </a:r>
            <a:r>
              <a:rPr lang="ru-RU" alt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altLang="ru-RU" sz="2400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Вспомните</a:t>
            </a:r>
            <a:r>
              <a:rPr lang="en-US" dirty="0" smtClean="0"/>
              <a:t>,</a:t>
            </a:r>
            <a:r>
              <a:rPr lang="ru-RU" dirty="0" smtClean="0"/>
              <a:t> какую деятельность вы и ваши коллеги организовывали на занятиях в течение учебного года.</a:t>
            </a:r>
          </a:p>
          <a:p>
            <a:r>
              <a:rPr lang="ru-RU" dirty="0" smtClean="0"/>
              <a:t>Оцените качество СВОЕГО участия в этой деятельности по10 балльной шкале.</a:t>
            </a:r>
          </a:p>
          <a:p>
            <a:r>
              <a:rPr lang="ru-RU" dirty="0" smtClean="0"/>
              <a:t>Что</a:t>
            </a:r>
            <a:r>
              <a:rPr lang="en-US" dirty="0" smtClean="0"/>
              <a:t>,</a:t>
            </a:r>
            <a:r>
              <a:rPr lang="ru-RU" dirty="0" smtClean="0"/>
              <a:t>по-вашему</a:t>
            </a:r>
            <a:r>
              <a:rPr lang="en-US" dirty="0" smtClean="0"/>
              <a:t>,</a:t>
            </a:r>
            <a:r>
              <a:rPr lang="ru-RU" dirty="0" smtClean="0"/>
              <a:t> можно было организовать лучше?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Обсудите получившиеся результаты и запишите общие выводы.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Задание 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346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46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Задание 5 «Шесть шляп»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507288" cy="5328592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b="1" dirty="0" smtClean="0"/>
              <a:t>Выразите отношение к понятию «Педагогическое проектирование</a:t>
            </a:r>
            <a:r>
              <a:rPr lang="ru-RU" b="1" dirty="0" smtClean="0"/>
              <a:t>»:</a:t>
            </a:r>
            <a:endParaRPr lang="ru-RU" b="1" dirty="0" smtClean="0"/>
          </a:p>
          <a:p>
            <a:pPr marL="109728" indent="0">
              <a:buNone/>
            </a:pPr>
            <a:r>
              <a:rPr lang="ru-RU" dirty="0" smtClean="0"/>
              <a:t>•</a:t>
            </a:r>
            <a:r>
              <a:rPr lang="ru-RU" dirty="0"/>
              <a:t>	Надеть шляпу</a:t>
            </a:r>
          </a:p>
          <a:p>
            <a:pPr marL="109728" indent="0">
              <a:buNone/>
            </a:pPr>
            <a:r>
              <a:rPr lang="ru-RU" dirty="0"/>
              <a:t>•	Обозначить свое </a:t>
            </a:r>
            <a:r>
              <a:rPr lang="ru-RU" dirty="0" smtClean="0"/>
              <a:t>мышление</a:t>
            </a:r>
          </a:p>
          <a:p>
            <a:pPr marL="109728" indent="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дтого</a:t>
            </a:r>
            <a:r>
              <a:rPr lang="ru-RU" dirty="0" smtClean="0"/>
              <a:t>: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1) Разделитесь на 6 мини-групп.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2)</a:t>
            </a:r>
            <a:r>
              <a:rPr lang="ru-RU" dirty="0" smtClean="0">
                <a:solidFill>
                  <a:srgbClr val="FF0000"/>
                </a:solidFill>
              </a:rPr>
              <a:t>Прокрутите следующие 6 сладов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ru-RU" dirty="0" smtClean="0">
                <a:solidFill>
                  <a:srgbClr val="FF0000"/>
                </a:solidFill>
              </a:rPr>
              <a:t> внимательно читая </a:t>
            </a:r>
            <a:r>
              <a:rPr lang="ru-RU" dirty="0" smtClean="0">
                <a:solidFill>
                  <a:srgbClr val="FF0000"/>
                </a:solidFill>
              </a:rPr>
              <a:t>сведения </a:t>
            </a:r>
            <a:r>
              <a:rPr lang="ru-RU" dirty="0" smtClean="0">
                <a:solidFill>
                  <a:srgbClr val="FF0000"/>
                </a:solidFill>
              </a:rPr>
              <a:t>о смысле шляпы.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3) </a:t>
            </a:r>
            <a:r>
              <a:rPr lang="ru-RU" dirty="0" smtClean="0">
                <a:solidFill>
                  <a:srgbClr val="FF0000"/>
                </a:solidFill>
              </a:rPr>
              <a:t>Выберите шляпу для группы.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4) Составьте высказывание по теме в соответствии со смыслом шляпы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5) </a:t>
            </a:r>
            <a:r>
              <a:rPr lang="ru-RU" dirty="0" smtClean="0">
                <a:solidFill>
                  <a:srgbClr val="FF0000"/>
                </a:solidFill>
              </a:rPr>
              <a:t>Выступите по очереди.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6) Составьте вывод о педагогическом проектировании</a:t>
            </a:r>
            <a:endParaRPr lang="ru-RU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1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Белая шляпа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1340768"/>
            <a:ext cx="2036240" cy="203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29309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Белая шляпа используется для того, чтобы направить внимание на информацию. В этом режиме мышления нас интересуют только факты и цифры. Мы задаемся вопросами о том, что мы уже знаем, какая еще информация нам необходима (какой информации не хватает) и как нам ее получить.</a:t>
            </a:r>
          </a:p>
        </p:txBody>
      </p:sp>
    </p:spTree>
    <p:extLst>
      <p:ext uri="{BB962C8B-B14F-4D97-AF65-F5344CB8AC3E}">
        <p14:creationId xmlns:p14="http://schemas.microsoft.com/office/powerpoint/2010/main" val="24355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/>
          <a:lstStyle/>
          <a:p>
            <a:r>
              <a:rPr lang="ru-RU" dirty="0" smtClean="0"/>
              <a:t>Узнать и применить новые приёмы работы с текстом</a:t>
            </a:r>
          </a:p>
          <a:p>
            <a:r>
              <a:rPr lang="ru-RU" dirty="0" smtClean="0"/>
              <a:t>Узнать и применить новые приёмы рефлексии</a:t>
            </a:r>
          </a:p>
          <a:p>
            <a:r>
              <a:rPr lang="ru-RU" dirty="0" smtClean="0"/>
              <a:t>Выявить свои приращения в результате работы на </a:t>
            </a:r>
            <a:r>
              <a:rPr lang="ru-RU" dirty="0" err="1" smtClean="0"/>
              <a:t>стажировочной</a:t>
            </a:r>
            <a:r>
              <a:rPr lang="ru-RU" dirty="0" smtClean="0"/>
              <a:t> площадке</a:t>
            </a:r>
          </a:p>
          <a:p>
            <a:r>
              <a:rPr lang="ru-RU" dirty="0" smtClean="0"/>
              <a:t>Определить направления будущей работы по совершенствованию профессиональных компетентностей</a:t>
            </a:r>
          </a:p>
          <a:p>
            <a:r>
              <a:rPr lang="ru-RU" dirty="0" smtClean="0"/>
              <a:t>Принять решение о форме участия в Фестивале «Я- Учитель!»</a:t>
            </a:r>
          </a:p>
          <a:p>
            <a:r>
              <a:rPr lang="ru-RU" dirty="0" smtClean="0"/>
              <a:t>Другое (что именно?)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Список целей: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152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Красная шляпа: чувства и интуиция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412776"/>
            <a:ext cx="2091109" cy="156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441680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режиме красной шляпы у участников сессии появляется возможность высказать свои эмоции, чувства и интуитивные догадки относительно рассматриваемого вопроса, не вдаваясь в объяснения о том, почему это так, кто виноват и что делать.</a:t>
            </a:r>
          </a:p>
          <a:p>
            <a:r>
              <a:rPr lang="ru-RU" sz="2400" dirty="0"/>
              <a:t>Не вдаваясь в подробности и рассуждения, люди делятся эмоциями (страх, негодование, восхищение, радость и т.д.), возникающими при мысли о том или ином решении или предложении. Здесь также важно быть честным, как с самим собой, так и с окружающими (если идет открытое обсуждение).</a:t>
            </a:r>
          </a:p>
        </p:txBody>
      </p:sp>
    </p:spTree>
    <p:extLst>
      <p:ext uri="{BB962C8B-B14F-4D97-AF65-F5344CB8AC3E}">
        <p14:creationId xmlns:p14="http://schemas.microsoft.com/office/powerpoint/2010/main" val="30658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Черная шляпа: критика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2261812" cy="241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3264" y="2996952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Черная шляпа позволяет дать волю критическим оценками, опасениям и осторожности. Она защищает нас от безрассудных и непродуманных действий, указывает на возможные риски и подводные камни. Проявите осторожность, обратите взгляд на возможные тайные угрозы, на существенные и мнимые недостатки, побудьте немного пессимистом. Польза от такого мышления несомненна, если, конечно, им не злоупотреблять.</a:t>
            </a:r>
          </a:p>
        </p:txBody>
      </p:sp>
    </p:spTree>
    <p:extLst>
      <p:ext uri="{BB962C8B-B14F-4D97-AF65-F5344CB8AC3E}">
        <p14:creationId xmlns:p14="http://schemas.microsoft.com/office/powerpoint/2010/main" val="10110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Желтая шляпа: логический позитив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808"/>
            <a:ext cx="2188654" cy="167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15956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Надевая ее, мы думаем над предполагаемыми преимуществами, которое дает решение или несет предложение, размышляем над выгодой и перспективой определенной идеи. </a:t>
            </a:r>
          </a:p>
        </p:txBody>
      </p:sp>
    </p:spTree>
    <p:extLst>
      <p:ext uri="{BB962C8B-B14F-4D97-AF65-F5344CB8AC3E}">
        <p14:creationId xmlns:p14="http://schemas.microsoft.com/office/powerpoint/2010/main" val="23246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Зеленая шляпа: креативность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0688"/>
            <a:ext cx="2188654" cy="181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2690336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Находясь под зеленой шляпой, мы придумываем новые идеи, модифицируем уже существующие, ищем альтернативы, исследуем возможности, в общем, даем креативности зеленый свет.</a:t>
            </a:r>
          </a:p>
        </p:txBody>
      </p:sp>
    </p:spTree>
    <p:extLst>
      <p:ext uri="{BB962C8B-B14F-4D97-AF65-F5344CB8AC3E}">
        <p14:creationId xmlns:p14="http://schemas.microsoft.com/office/powerpoint/2010/main" val="24582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Синяя шляпа: управление процессом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24" y="1623738"/>
            <a:ext cx="1877731" cy="217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2708920"/>
            <a:ext cx="6390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Синяя шляпа отличается от других шляп тем, что она предназначена не для работы с содержанием задачи, а для управления самим процессом работы, реализации идеи и работы над решением задач. В частности, ее используют в начале сессии для определения того, что предстоит сделать, и в конце, чтобы обобщить достигнутое и обозначить новые цели.</a:t>
            </a:r>
          </a:p>
        </p:txBody>
      </p:sp>
    </p:spTree>
    <p:extLst>
      <p:ext uri="{BB962C8B-B14F-4D97-AF65-F5344CB8AC3E}">
        <p14:creationId xmlns:p14="http://schemas.microsoft.com/office/powerpoint/2010/main" val="29760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Каким инновационным опытом вы обогатились?</a:t>
            </a:r>
          </a:p>
          <a:p>
            <a:r>
              <a:rPr lang="ru-RU" dirty="0" smtClean="0"/>
              <a:t>Каким инновационным опытом вы можете поделиться?</a:t>
            </a:r>
          </a:p>
          <a:p>
            <a:r>
              <a:rPr lang="ru-RU" dirty="0" smtClean="0"/>
              <a:t>Предложите несколько тем Мастерских для Фестиваля «Я – Учитель».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Подведите итоги: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0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Познакомьтесь с методикой «Зеркало инноваций»</a:t>
            </a:r>
          </a:p>
          <a:p>
            <a:pPr marL="109728" lvl="0" indent="0">
              <a:buNone/>
            </a:pPr>
            <a:r>
              <a:rPr lang="ru-RU" b="1" dirty="0" smtClean="0"/>
              <a:t>1.Постановка проблемы </a:t>
            </a:r>
            <a:r>
              <a:rPr lang="ru-RU" dirty="0" smtClean="0"/>
              <a:t>(учебные</a:t>
            </a:r>
            <a:r>
              <a:rPr lang="en-US" dirty="0" smtClean="0"/>
              <a:t>,</a:t>
            </a:r>
            <a:r>
              <a:rPr lang="ru-RU" dirty="0" smtClean="0"/>
              <a:t> воспитательные</a:t>
            </a:r>
            <a:r>
              <a:rPr lang="en-US" dirty="0" smtClean="0"/>
              <a:t>, </a:t>
            </a:r>
            <a:r>
              <a:rPr lang="ru-RU" dirty="0" smtClean="0"/>
              <a:t>методические)</a:t>
            </a:r>
          </a:p>
          <a:p>
            <a:pPr marL="109728" indent="0">
              <a:buNone/>
            </a:pPr>
            <a:r>
              <a:rPr lang="ru-RU" dirty="0" smtClean="0"/>
              <a:t>2.  </a:t>
            </a:r>
            <a:r>
              <a:rPr lang="ru-RU" b="1" dirty="0"/>
              <a:t>Причины</a:t>
            </a:r>
            <a:r>
              <a:rPr lang="ru-RU" b="1" dirty="0" smtClean="0"/>
              <a:t>: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формулировки с «не» и «нет</a:t>
            </a:r>
            <a:r>
              <a:rPr lang="ru-RU" dirty="0" smtClean="0"/>
              <a:t>»)</a:t>
            </a:r>
          </a:p>
          <a:p>
            <a:r>
              <a:rPr lang="ru-RU" b="1" dirty="0"/>
              <a:t>Ситуация «минус»</a:t>
            </a:r>
            <a:endParaRPr lang="ru-RU" dirty="0"/>
          </a:p>
          <a:p>
            <a:r>
              <a:rPr lang="ru-RU" b="1" dirty="0"/>
              <a:t>Ситуация «плюс</a:t>
            </a:r>
            <a:r>
              <a:rPr lang="ru-RU" b="1" dirty="0" smtClean="0"/>
              <a:t>»</a:t>
            </a:r>
          </a:p>
          <a:p>
            <a:pPr marL="109728" indent="0">
              <a:buNone/>
            </a:pPr>
            <a:r>
              <a:rPr lang="ru-RU" b="1" dirty="0" smtClean="0"/>
              <a:t>3. Цель:</a:t>
            </a:r>
          </a:p>
          <a:p>
            <a:pPr marL="109728" indent="0">
              <a:buNone/>
            </a:pPr>
            <a:r>
              <a:rPr lang="ru-RU" b="1" dirty="0" smtClean="0"/>
              <a:t>4. Задачи:</a:t>
            </a:r>
          </a:p>
          <a:p>
            <a:pPr marL="109728" indent="0">
              <a:buNone/>
            </a:pPr>
            <a:r>
              <a:rPr lang="ru-RU" b="1" dirty="0" smtClean="0"/>
              <a:t>5.Ресурсы</a:t>
            </a:r>
            <a:r>
              <a:rPr lang="ru-RU" b="1" dirty="0"/>
              <a:t>:</a:t>
            </a:r>
          </a:p>
          <a:p>
            <a:pPr marL="109728" indent="0">
              <a:buNone/>
            </a:pPr>
            <a:r>
              <a:rPr lang="ru-RU" b="1" dirty="0" smtClean="0"/>
              <a:t>6. Мероприятия </a:t>
            </a:r>
            <a:r>
              <a:rPr lang="ru-RU" b="1" dirty="0"/>
              <a:t>(какие? </a:t>
            </a:r>
            <a:r>
              <a:rPr lang="ru-RU" b="1" dirty="0"/>
              <a:t>Кто проводит? Кто участвует?)</a:t>
            </a:r>
          </a:p>
          <a:p>
            <a:pPr marL="109728" indent="0">
              <a:buNone/>
            </a:pPr>
            <a:r>
              <a:rPr lang="ru-RU" b="1" dirty="0" smtClean="0"/>
              <a:t>7. Продукт</a:t>
            </a:r>
            <a:r>
              <a:rPr lang="ru-RU" b="1" dirty="0"/>
              <a:t>:</a:t>
            </a:r>
          </a:p>
          <a:p>
            <a:pPr marL="109728" indent="0">
              <a:buNone/>
            </a:pPr>
            <a:r>
              <a:rPr lang="ru-RU" b="1" dirty="0"/>
              <a:t>             </a:t>
            </a:r>
            <a:r>
              <a:rPr lang="ru-RU" b="1" dirty="0" smtClean="0"/>
              <a:t>   8. Критерии оценки эффективности: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Куда идти дальше?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7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Оформите ваши идеи в виде схемы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ru-RU" sz="4000" dirty="0" smtClean="0">
                <a:solidFill>
                  <a:srgbClr val="FF0000"/>
                </a:solidFill>
              </a:rPr>
              <a:t>которую можно будет взять за основу при планировании методической работы на следующий учебный год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Создайте «зеркало инноваций» для нашей гимназии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1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4956162" cy="258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Философия художника-иллюстратора Гурбаза Догана Эксиоглу (27 фот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19" y="836712"/>
            <a:ext cx="2419731" cy="33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6-12+: В наш новый дом мы всех зовем!!! : Все о малышах : Форум на Страстя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76" y="3740031"/>
            <a:ext cx="3102624" cy="23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508104" y="4706201"/>
            <a:ext cx="2869545" cy="1391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Или?...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Предложите свой вариант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6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088" y="908720"/>
            <a:ext cx="7024626" cy="5669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Реализованы цели:</a:t>
            </a:r>
            <a:endParaRPr lang="ru-RU" dirty="0" smtClean="0"/>
          </a:p>
          <a:p>
            <a:r>
              <a:rPr lang="ru-RU" dirty="0" smtClean="0"/>
              <a:t>Не реализованы цели:</a:t>
            </a:r>
            <a:endParaRPr lang="ru-RU" dirty="0" smtClean="0"/>
          </a:p>
          <a:p>
            <a:r>
              <a:rPr lang="ru-RU" dirty="0" smtClean="0"/>
              <a:t>Моё настроение: 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163961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61800"/>
            <a:ext cx="1455043" cy="139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037" y="4339583"/>
            <a:ext cx="1175411" cy="117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1699667" cy="113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455484" y="1682236"/>
            <a:ext cx="8148963" cy="4699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Спасибо за внимание!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82" y="3922978"/>
            <a:ext cx="2287438" cy="217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2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Вопрос 1: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Педагогическое проектирование – это инновация или традиция? Ответ аргументируйте.</a:t>
            </a:r>
          </a:p>
          <a:p>
            <a:pPr marL="109728" indent="0">
              <a:buNone/>
            </a:pPr>
            <a:r>
              <a:rPr lang="ru-RU" dirty="0" smtClean="0"/>
              <a:t>Вопрос 2: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Что такое инновация?</a:t>
            </a:r>
            <a:endParaRPr lang="ru-RU" dirty="0" smtClean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ru-RU" dirty="0" smtClean="0"/>
              <a:t>Вопрос 3: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Зачем педагогу инновации?</a:t>
            </a:r>
            <a:endParaRPr lang="ru-RU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Обсудите ответы. Сформулируйте общий ответ на вопросы.</a:t>
            </a:r>
            <a:endParaRPr lang="ru-RU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Задание № 2</a:t>
            </a:r>
            <a:br>
              <a:rPr lang="ru-RU" dirty="0" smtClean="0"/>
            </a:br>
            <a:r>
              <a:rPr lang="ru-RU" dirty="0" smtClean="0"/>
              <a:t>Вернёмся к началу…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9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ChangeArrowheads="1"/>
          </p:cNvSpPr>
          <p:nvPr/>
        </p:nvSpPr>
        <p:spPr bwMode="auto">
          <a:xfrm>
            <a:off x="1039762" y="1404240"/>
            <a:ext cx="7856639" cy="1815882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Профессиональная деятельность</a:t>
            </a:r>
          </a:p>
          <a:p>
            <a:pPr algn="ctr">
              <a:defRPr/>
            </a:pP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учителя неполноценна, если</a:t>
            </a:r>
          </a:p>
          <a:p>
            <a:pPr algn="ctr">
              <a:defRPr/>
            </a:pP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она строится только как воспроизводство</a:t>
            </a:r>
          </a:p>
          <a:p>
            <a:pPr algn="ctr">
              <a:defRPr/>
            </a:pP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однажды усвоенных методов работы</a:t>
            </a:r>
            <a:r>
              <a:rPr lang="ru-RU" sz="2400" dirty="0">
                <a:solidFill>
                  <a:srgbClr val="FFFF66"/>
                </a:solidFill>
              </a:rPr>
              <a:t>.</a:t>
            </a:r>
            <a:r>
              <a:rPr lang="ru-RU" sz="2400" dirty="0">
                <a:solidFill>
                  <a:srgbClr val="B8E6E2"/>
                </a:solidFill>
              </a:rPr>
              <a:t> </a:t>
            </a:r>
          </a:p>
        </p:txBody>
      </p:sp>
      <p:pic>
        <p:nvPicPr>
          <p:cNvPr id="4101" name="Picture 3" descr="j0195384"/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4292600"/>
            <a:ext cx="2879725" cy="2376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4" descr="ком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23764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0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50825" y="260350"/>
            <a:ext cx="8497888" cy="6121400"/>
          </a:xfrm>
          <a:prstGeom prst="wedgeRectCallout">
            <a:avLst>
              <a:gd name="adj1" fmla="val -43574"/>
              <a:gd name="adj2" fmla="val 54954"/>
            </a:avLst>
          </a:prstGeom>
          <a:gradFill rotWithShape="1">
            <a:gsLst>
              <a:gs pos="0">
                <a:srgbClr val="FFFFFF"/>
              </a:gs>
              <a:gs pos="50000">
                <a:srgbClr val="E2BCE1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 sz="2000" dirty="0"/>
          </a:p>
          <a:p>
            <a:pPr algn="ctr" eaLnBrk="1" hangingPunct="1"/>
            <a:r>
              <a:rPr lang="ru-RU" altLang="ru-RU" sz="2400" dirty="0">
                <a:latin typeface="+mn-lt"/>
              </a:rPr>
              <a:t>Творчество педагога - это процесс </a:t>
            </a:r>
            <a:r>
              <a:rPr lang="ru-RU" altLang="ru-RU" sz="2400" dirty="0">
                <a:solidFill>
                  <a:srgbClr val="FF0000"/>
                </a:solidFill>
                <a:latin typeface="+mn-lt"/>
              </a:rPr>
              <a:t>преобразования</a:t>
            </a:r>
            <a:r>
              <a:rPr lang="ru-RU" altLang="ru-RU" sz="2400" dirty="0">
                <a:latin typeface="+mn-lt"/>
              </a:rPr>
              <a:t> сложившейся практики</a:t>
            </a:r>
            <a:r>
              <a:rPr lang="ru-RU" altLang="ru-RU" sz="2000" dirty="0"/>
              <a:t>. </a:t>
            </a:r>
          </a:p>
          <a:p>
            <a:pPr algn="ctr" eaLnBrk="1" hangingPunct="1"/>
            <a:endParaRPr lang="ru-RU" altLang="ru-RU" sz="2000" dirty="0"/>
          </a:p>
          <a:p>
            <a:pPr algn="ctr" eaLnBrk="1" hangingPunct="1"/>
            <a:endParaRPr lang="ru-RU" altLang="ru-RU" dirty="0"/>
          </a:p>
          <a:p>
            <a:pPr algn="ctr" eaLnBrk="1" hangingPunct="1"/>
            <a:endParaRPr lang="ru-RU" altLang="ru-RU" dirty="0"/>
          </a:p>
          <a:p>
            <a:pPr algn="ctr" eaLnBrk="1" hangingPunct="1"/>
            <a:endParaRPr lang="ru-RU" altLang="ru-RU" dirty="0"/>
          </a:p>
          <a:p>
            <a:pPr algn="ctr" eaLnBrk="1" hangingPunct="1"/>
            <a:endParaRPr lang="ru-RU" altLang="ru-RU" dirty="0"/>
          </a:p>
          <a:p>
            <a:pPr algn="ctr" eaLnBrk="1" hangingPunct="1"/>
            <a:endParaRPr lang="ru-RU" altLang="ru-RU" dirty="0"/>
          </a:p>
          <a:p>
            <a:pPr algn="ctr" eaLnBrk="1" hangingPunct="1"/>
            <a:endParaRPr lang="ru-RU" altLang="ru-RU" dirty="0"/>
          </a:p>
          <a:p>
            <a:pPr algn="ctr" eaLnBrk="1" hangingPunct="1"/>
            <a:endParaRPr lang="ru-RU" altLang="ru-RU" dirty="0"/>
          </a:p>
          <a:p>
            <a:pPr algn="ctr" eaLnBrk="1" hangingPunct="1"/>
            <a:endParaRPr lang="ru-RU" altLang="ru-RU" dirty="0"/>
          </a:p>
          <a:p>
            <a:pPr algn="ctr" eaLnBrk="1" hangingPunct="1"/>
            <a:endParaRPr lang="ru-RU" altLang="ru-RU" dirty="0"/>
          </a:p>
          <a:p>
            <a:pPr algn="ctr" eaLnBrk="1" hangingPunct="1"/>
            <a:r>
              <a:rPr lang="ru-RU" altLang="ru-RU" sz="2400" dirty="0" smtClean="0">
                <a:latin typeface="+mn-lt"/>
              </a:rPr>
              <a:t>Высоко </a:t>
            </a:r>
            <a:r>
              <a:rPr lang="ru-RU" altLang="ru-RU" sz="2400" dirty="0">
                <a:latin typeface="+mn-lt"/>
              </a:rPr>
              <a:t>оценивая любое проявление педагогического творчества, мы должны тем не менее подходить к нему дифференцированно, уметь оценить его </a:t>
            </a:r>
            <a:r>
              <a:rPr lang="ru-RU" altLang="ru-RU" sz="2400" dirty="0">
                <a:solidFill>
                  <a:srgbClr val="0000FF"/>
                </a:solidFill>
                <a:latin typeface="+mn-lt"/>
              </a:rPr>
              <a:t>социальную значимость, новизну и глубину</a:t>
            </a:r>
            <a:r>
              <a:rPr lang="ru-RU" altLang="ru-RU" sz="2000" dirty="0"/>
              <a:t>. </a:t>
            </a:r>
          </a:p>
        </p:txBody>
      </p:sp>
      <p:pic>
        <p:nvPicPr>
          <p:cNvPr id="5123" name="Picture 3" descr="chi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11" y="1341561"/>
            <a:ext cx="1860746" cy="165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4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626" y="1341561"/>
            <a:ext cx="1414286" cy="21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9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dirty="0">
                <a:solidFill>
                  <a:srgbClr val="FF0000"/>
                </a:solidFill>
              </a:rPr>
              <a:t>Уровни творчества по В. С. Лазареву</a:t>
            </a:r>
            <a:r>
              <a:rPr lang="ru-RU" altLang="ru-RU" sz="3200" dirty="0"/>
              <a:t> </a:t>
            </a:r>
            <a:br>
              <a:rPr lang="ru-RU" altLang="ru-RU" sz="3200" dirty="0"/>
            </a:br>
            <a:endParaRPr lang="ru-RU" sz="3200" dirty="0"/>
          </a:p>
        </p:txBody>
      </p:sp>
      <p:sp>
        <p:nvSpPr>
          <p:cNvPr id="4" name="AutoShape 2"/>
          <p:cNvSpPr>
            <a:spLocks noGrp="1" noChangeArrowheads="1"/>
          </p:cNvSpPr>
          <p:nvPr>
            <p:ph idx="1"/>
          </p:nvPr>
        </p:nvSpPr>
        <p:spPr bwMode="auto">
          <a:prstGeom prst="wedgeRoundRectCallout">
            <a:avLst>
              <a:gd name="adj1" fmla="val -40481"/>
              <a:gd name="adj2" fmla="val 57051"/>
              <a:gd name="adj3" fmla="val 16667"/>
            </a:avLst>
          </a:prstGeom>
          <a:solidFill>
            <a:schemeClr val="bg1"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 sz="2400" b="1" dirty="0"/>
          </a:p>
          <a:p>
            <a:pPr algn="ctr" eaLnBrk="1" hangingPunct="1"/>
            <a:r>
              <a:rPr lang="ru-RU" altLang="ru-RU" sz="2600" b="1" dirty="0">
                <a:solidFill>
                  <a:srgbClr val="CC0000"/>
                </a:solidFill>
                <a:latin typeface="+mn-lt"/>
              </a:rPr>
              <a:t>радикальный уровень</a:t>
            </a:r>
            <a:endParaRPr lang="ru-RU" altLang="ru-RU" sz="2600" b="1" dirty="0">
              <a:latin typeface="+mn-lt"/>
            </a:endParaRPr>
          </a:p>
          <a:p>
            <a:pPr algn="ctr" eaLnBrk="1" hangingPunct="1"/>
            <a:endParaRPr lang="ru-RU" altLang="ru-RU" sz="2600" b="1" dirty="0">
              <a:latin typeface="+mn-lt"/>
            </a:endParaRPr>
          </a:p>
          <a:p>
            <a:pPr algn="ctr" eaLnBrk="1" hangingPunct="1"/>
            <a:endParaRPr lang="ru-RU" altLang="ru-RU" sz="2600" b="1" dirty="0">
              <a:latin typeface="+mn-lt"/>
            </a:endParaRPr>
          </a:p>
          <a:p>
            <a:pPr algn="ctr" eaLnBrk="1" hangingPunct="1"/>
            <a:r>
              <a:rPr lang="ru-RU" altLang="ru-RU" sz="2600" b="1" dirty="0">
                <a:solidFill>
                  <a:srgbClr val="FF3399"/>
                </a:solidFill>
                <a:latin typeface="+mn-lt"/>
              </a:rPr>
              <a:t>комбинаторный уровень </a:t>
            </a:r>
          </a:p>
          <a:p>
            <a:pPr algn="ctr" eaLnBrk="1" hangingPunct="1"/>
            <a:endParaRPr lang="ru-RU" altLang="ru-RU" sz="2600" b="1" dirty="0">
              <a:solidFill>
                <a:srgbClr val="FF3399"/>
              </a:solidFill>
              <a:latin typeface="+mn-lt"/>
            </a:endParaRPr>
          </a:p>
          <a:p>
            <a:pPr algn="ctr" eaLnBrk="1" hangingPunct="1"/>
            <a:endParaRPr lang="ru-RU" altLang="ru-RU" sz="2600" b="1" dirty="0">
              <a:solidFill>
                <a:srgbClr val="FF3399"/>
              </a:solidFill>
              <a:latin typeface="+mn-lt"/>
            </a:endParaRPr>
          </a:p>
          <a:p>
            <a:pPr algn="ctr" eaLnBrk="1" hangingPunct="1"/>
            <a:r>
              <a:rPr lang="ru-RU" altLang="ru-RU" sz="2600" b="1" dirty="0">
                <a:solidFill>
                  <a:srgbClr val="990099"/>
                </a:solidFill>
                <a:latin typeface="+mn-lt"/>
              </a:rPr>
              <a:t>адаптивный уровень</a:t>
            </a:r>
            <a:r>
              <a:rPr lang="ru-RU" altLang="ru-RU" sz="2600" b="1" dirty="0">
                <a:latin typeface="+mn-lt"/>
              </a:rPr>
              <a:t> </a:t>
            </a:r>
          </a:p>
          <a:p>
            <a:pPr algn="ctr" eaLnBrk="1" hangingPunct="1"/>
            <a:endParaRPr lang="ru-RU" altLang="ru-RU" sz="2600" b="1" dirty="0">
              <a:latin typeface="+mn-lt"/>
            </a:endParaRPr>
          </a:p>
          <a:p>
            <a:pPr algn="ctr" eaLnBrk="1" hangingPunct="1"/>
            <a:r>
              <a:rPr lang="ru-RU" altLang="ru-RU" sz="2600" b="1" dirty="0">
                <a:latin typeface="+mn-lt"/>
              </a:rPr>
              <a:t>На основе этих уровней были выделены три вида </a:t>
            </a:r>
            <a:r>
              <a:rPr lang="ru-RU" altLang="ru-RU" sz="2600" b="1" dirty="0">
                <a:solidFill>
                  <a:srgbClr val="0000FF"/>
                </a:solidFill>
                <a:latin typeface="+mn-lt"/>
              </a:rPr>
              <a:t>инновационной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9894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800" dirty="0" smtClean="0">
                <a:solidFill>
                  <a:srgbClr val="993300"/>
                </a:solidFill>
              </a:rPr>
              <a:t/>
            </a:r>
            <a:br>
              <a:rPr lang="ru-RU" altLang="ru-RU" sz="2800" dirty="0" smtClean="0">
                <a:solidFill>
                  <a:srgbClr val="993300"/>
                </a:solidFill>
              </a:rPr>
            </a:br>
            <a:r>
              <a:rPr lang="ru-RU" altLang="ru-RU" sz="2800" dirty="0" smtClean="0">
                <a:solidFill>
                  <a:srgbClr val="993300"/>
                </a:solidFill>
              </a:rPr>
              <a:t>По  смыслу </a:t>
            </a:r>
            <a:r>
              <a:rPr lang="ru-RU" altLang="ru-RU" sz="2800" dirty="0">
                <a:solidFill>
                  <a:srgbClr val="993300"/>
                </a:solidFill>
              </a:rPr>
              <a:t>и значению инновационную деятельность можно условно подразделить на</a:t>
            </a:r>
            <a:r>
              <a:rPr lang="ru-RU" altLang="ru-RU" sz="2800" dirty="0"/>
              <a:t> </a:t>
            </a:r>
            <a:br>
              <a:rPr lang="ru-RU" altLang="ru-RU" sz="2800" dirty="0"/>
            </a:br>
            <a:endParaRPr lang="ru-RU" sz="2800" dirty="0"/>
          </a:p>
        </p:txBody>
      </p:sp>
      <p:sp>
        <p:nvSpPr>
          <p:cNvPr id="4" name="AutoShape 2" descr="Полотно"/>
          <p:cNvSpPr>
            <a:spLocks noGrp="1" noChangeArrowheads="1"/>
          </p:cNvSpPr>
          <p:nvPr>
            <p:ph idx="1"/>
          </p:nvPr>
        </p:nvSpPr>
        <p:spPr bwMode="auto">
          <a:prstGeom prst="wedgeRoundRectCallout">
            <a:avLst>
              <a:gd name="adj1" fmla="val -40481"/>
              <a:gd name="adj2" fmla="val 57051"/>
              <a:gd name="adj3" fmla="val 16667"/>
            </a:avLst>
          </a:prstGeom>
          <a:blipFill dpi="0" rotWithShape="1">
            <a:blip r:embed="rId2">
              <a:alphaModFix amt="37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 sz="2400" dirty="0"/>
          </a:p>
          <a:p>
            <a:pPr algn="ctr" eaLnBrk="1" hangingPunct="1"/>
            <a:r>
              <a:rPr lang="ru-RU" altLang="ru-RU" sz="3300" dirty="0">
                <a:solidFill>
                  <a:srgbClr val="CC0000"/>
                </a:solidFill>
                <a:latin typeface="+mn-lt"/>
              </a:rPr>
              <a:t>о</a:t>
            </a:r>
            <a:r>
              <a:rPr lang="ru-RU" altLang="ru-RU" sz="3000" dirty="0">
                <a:solidFill>
                  <a:srgbClr val="CC0000"/>
                </a:solidFill>
                <a:latin typeface="+mn-lt"/>
              </a:rPr>
              <a:t>ткрытия</a:t>
            </a:r>
            <a:r>
              <a:rPr lang="ru-RU" altLang="ru-RU" sz="3000" dirty="0">
                <a:latin typeface="+mn-lt"/>
              </a:rPr>
              <a:t>, </a:t>
            </a:r>
          </a:p>
          <a:p>
            <a:pPr algn="ctr" eaLnBrk="1" hangingPunct="1"/>
            <a:endParaRPr lang="ru-RU" altLang="ru-RU" sz="3000" dirty="0">
              <a:latin typeface="+mn-lt"/>
            </a:endParaRPr>
          </a:p>
          <a:p>
            <a:pPr algn="ctr" eaLnBrk="1" hangingPunct="1"/>
            <a:endParaRPr lang="ru-RU" altLang="ru-RU" sz="3000" dirty="0">
              <a:latin typeface="+mn-lt"/>
            </a:endParaRPr>
          </a:p>
          <a:p>
            <a:pPr algn="ctr" eaLnBrk="1" hangingPunct="1"/>
            <a:r>
              <a:rPr lang="ru-RU" altLang="ru-RU" sz="3000" dirty="0">
                <a:solidFill>
                  <a:srgbClr val="FF3399"/>
                </a:solidFill>
                <a:latin typeface="+mn-lt"/>
              </a:rPr>
              <a:t>изобретения </a:t>
            </a:r>
          </a:p>
          <a:p>
            <a:pPr algn="ctr" eaLnBrk="1" hangingPunct="1"/>
            <a:endParaRPr lang="ru-RU" altLang="ru-RU" sz="3000" dirty="0">
              <a:solidFill>
                <a:srgbClr val="FF3399"/>
              </a:solidFill>
              <a:latin typeface="+mn-lt"/>
            </a:endParaRPr>
          </a:p>
          <a:p>
            <a:pPr algn="ctr" eaLnBrk="1" hangingPunct="1"/>
            <a:endParaRPr lang="ru-RU" altLang="ru-RU" sz="3000" dirty="0">
              <a:solidFill>
                <a:srgbClr val="FF3399"/>
              </a:solidFill>
              <a:latin typeface="+mn-lt"/>
            </a:endParaRPr>
          </a:p>
          <a:p>
            <a:pPr algn="ctr" eaLnBrk="1" hangingPunct="1"/>
            <a:r>
              <a:rPr lang="ru-RU" altLang="ru-RU" sz="3000" dirty="0">
                <a:solidFill>
                  <a:srgbClr val="990099"/>
                </a:solidFill>
                <a:latin typeface="+mn-lt"/>
              </a:rPr>
              <a:t>и усовершенствования</a:t>
            </a:r>
            <a:r>
              <a:rPr lang="ru-RU" altLang="ru-RU" sz="3000" dirty="0">
                <a:latin typeface="+mn-lt"/>
              </a:rPr>
              <a:t> </a:t>
            </a:r>
          </a:p>
          <a:p>
            <a:pPr algn="ctr" eaLnBrk="1" hangingPunct="1"/>
            <a:endParaRPr lang="ru-RU" altLang="ru-RU" sz="3000" dirty="0">
              <a:latin typeface="+mn-lt"/>
            </a:endParaRPr>
          </a:p>
          <a:p>
            <a:pPr algn="ctr" eaLnBrk="1" hangingPunct="1"/>
            <a:r>
              <a:rPr lang="ru-RU" altLang="ru-RU" sz="3000" dirty="0">
                <a:solidFill>
                  <a:srgbClr val="993300"/>
                </a:solidFill>
                <a:latin typeface="+mn-lt"/>
              </a:rPr>
              <a:t>и соответственно вести речь о</a:t>
            </a:r>
            <a:r>
              <a:rPr lang="ru-RU" altLang="ru-RU" sz="3000" dirty="0">
                <a:latin typeface="+mn-lt"/>
              </a:rPr>
              <a:t> </a:t>
            </a:r>
            <a:r>
              <a:rPr lang="ru-RU" altLang="ru-RU" sz="3000" dirty="0">
                <a:solidFill>
                  <a:srgbClr val="0000FF"/>
                </a:solidFill>
                <a:latin typeface="+mn-lt"/>
              </a:rPr>
              <a:t>трех уровнях</a:t>
            </a:r>
            <a:r>
              <a:rPr lang="ru-RU" altLang="ru-RU" sz="3000" dirty="0">
                <a:latin typeface="+mn-lt"/>
              </a:rPr>
              <a:t> </a:t>
            </a:r>
            <a:r>
              <a:rPr lang="ru-RU" altLang="ru-RU" sz="3000" dirty="0">
                <a:solidFill>
                  <a:srgbClr val="993300"/>
                </a:solidFill>
                <a:latin typeface="+mn-lt"/>
              </a:rPr>
              <a:t>педагогического творчества. </a:t>
            </a:r>
          </a:p>
        </p:txBody>
      </p:sp>
    </p:spTree>
    <p:extLst>
      <p:ext uri="{BB962C8B-B14F-4D97-AF65-F5344CB8AC3E}">
        <p14:creationId xmlns:p14="http://schemas.microsoft.com/office/powerpoint/2010/main" val="3319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idx="1"/>
          </p:nvPr>
        </p:nvSpPr>
        <p:spPr bwMode="auto">
          <a:xfrm>
            <a:off x="0" y="541031"/>
            <a:ext cx="9144000" cy="5775940"/>
          </a:xfrm>
          <a:prstGeom prst="homePlate">
            <a:avLst>
              <a:gd name="adj" fmla="val 369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3300"/>
                </a:solidFill>
              </a:rPr>
              <a:t>Наиболее масштабные и новаторские </a:t>
            </a:r>
          </a:p>
          <a:p>
            <a:pPr marL="109728" indent="0" algn="ctr">
              <a:buNone/>
              <a:defRPr/>
            </a:pPr>
            <a:r>
              <a:rPr lang="ru-RU" sz="2800" dirty="0">
                <a:solidFill>
                  <a:srgbClr val="003300"/>
                </a:solidFill>
              </a:rPr>
              <a:t>педагогические решения — это </a:t>
            </a:r>
            <a:r>
              <a:rPr lang="ru-RU" sz="2800" dirty="0" smtClean="0">
                <a:solidFill>
                  <a:srgbClr val="CC0000"/>
                </a:solidFill>
              </a:rPr>
              <a:t>открытия</a:t>
            </a:r>
            <a:r>
              <a:rPr lang="ru-RU" sz="2800" dirty="0" smtClean="0">
                <a:solidFill>
                  <a:srgbClr val="003300"/>
                </a:solidFill>
              </a:rPr>
              <a:t>,</a:t>
            </a:r>
          </a:p>
          <a:p>
            <a:pPr marL="109728" indent="0" algn="ctr">
              <a:buNone/>
              <a:defRPr/>
            </a:pPr>
            <a:r>
              <a:rPr lang="ru-RU" sz="2800" dirty="0" smtClean="0">
                <a:solidFill>
                  <a:srgbClr val="003300"/>
                </a:solidFill>
              </a:rPr>
              <a:t>они </a:t>
            </a:r>
            <a:r>
              <a:rPr lang="ru-RU" sz="2800" dirty="0">
                <a:solidFill>
                  <a:srgbClr val="003300"/>
                </a:solidFill>
              </a:rPr>
              <a:t>позволяют увидеть </a:t>
            </a:r>
            <a:r>
              <a:rPr lang="ru-RU" sz="2800" dirty="0" smtClean="0">
                <a:solidFill>
                  <a:srgbClr val="003300"/>
                </a:solidFill>
              </a:rPr>
              <a:t>новые</a:t>
            </a:r>
          </a:p>
          <a:p>
            <a:pPr marL="109728" indent="0" algn="ctr">
              <a:buNone/>
              <a:defRPr/>
            </a:pPr>
            <a:r>
              <a:rPr lang="ru-RU" sz="2800" dirty="0" smtClean="0">
                <a:solidFill>
                  <a:srgbClr val="003300"/>
                </a:solidFill>
              </a:rPr>
              <a:t>возможности </a:t>
            </a:r>
            <a:r>
              <a:rPr lang="ru-RU" sz="2800" dirty="0">
                <a:solidFill>
                  <a:srgbClr val="003300"/>
                </a:solidFill>
              </a:rPr>
              <a:t>совершенствования</a:t>
            </a:r>
          </a:p>
          <a:p>
            <a:pPr marL="109728" indent="0" algn="ctr">
              <a:buNone/>
              <a:defRPr/>
            </a:pPr>
            <a:r>
              <a:rPr lang="ru-RU" sz="2800" dirty="0">
                <a:solidFill>
                  <a:srgbClr val="003300"/>
                </a:solidFill>
              </a:rPr>
              <a:t> как самой деятельности, так и </a:t>
            </a:r>
            <a:r>
              <a:rPr lang="ru-RU" sz="2800" dirty="0" smtClean="0">
                <a:solidFill>
                  <a:srgbClr val="003300"/>
                </a:solidFill>
              </a:rPr>
              <a:t>включенного </a:t>
            </a:r>
          </a:p>
          <a:p>
            <a:pPr marL="109728" indent="0" algn="ctr">
              <a:buNone/>
              <a:defRPr/>
            </a:pPr>
            <a:r>
              <a:rPr lang="ru-RU" sz="2800" dirty="0" smtClean="0">
                <a:solidFill>
                  <a:srgbClr val="003300"/>
                </a:solidFill>
              </a:rPr>
              <a:t>в </a:t>
            </a:r>
            <a:r>
              <a:rPr lang="ru-RU" sz="2800" dirty="0">
                <a:solidFill>
                  <a:srgbClr val="003300"/>
                </a:solidFill>
              </a:rPr>
              <a:t>нее человека</a:t>
            </a:r>
            <a:r>
              <a:rPr lang="ru-RU" sz="2800" dirty="0" smtClean="0">
                <a:solidFill>
                  <a:srgbClr val="003300"/>
                </a:solidFill>
              </a:rPr>
              <a:t>.</a:t>
            </a:r>
          </a:p>
          <a:p>
            <a:pPr marL="109728" indent="0" algn="ctr">
              <a:buNone/>
              <a:defRPr/>
            </a:pPr>
            <a:endParaRPr lang="ru-RU" sz="2800" dirty="0">
              <a:solidFill>
                <a:srgbClr val="003300"/>
              </a:solidFill>
            </a:endParaRPr>
          </a:p>
          <a:p>
            <a:pPr algn="ctr">
              <a:defRPr/>
            </a:pPr>
            <a:r>
              <a:rPr lang="ru-RU" sz="2800" dirty="0">
                <a:solidFill>
                  <a:srgbClr val="003300"/>
                </a:solidFill>
              </a:rPr>
              <a:t> </a:t>
            </a:r>
            <a:r>
              <a:rPr lang="ru-RU" sz="2800" dirty="0">
                <a:solidFill>
                  <a:srgbClr val="CC0000"/>
                </a:solidFill>
              </a:rPr>
              <a:t>Открытия</a:t>
            </a:r>
            <a:r>
              <a:rPr lang="ru-RU" sz="2800" dirty="0">
                <a:solidFill>
                  <a:srgbClr val="003300"/>
                </a:solidFill>
              </a:rPr>
              <a:t> связаны с выдвижением новых </a:t>
            </a:r>
          </a:p>
          <a:p>
            <a:pPr marL="109728" indent="0" algn="ctr">
              <a:buNone/>
              <a:defRPr/>
            </a:pPr>
            <a:r>
              <a:rPr lang="ru-RU" sz="2800" dirty="0">
                <a:solidFill>
                  <a:srgbClr val="003300"/>
                </a:solidFill>
              </a:rPr>
              <a:t>педагогических идей и их воплощением</a:t>
            </a:r>
          </a:p>
          <a:p>
            <a:pPr marL="109728" indent="0" algn="ctr">
              <a:buNone/>
              <a:defRPr/>
            </a:pPr>
            <a:r>
              <a:rPr lang="ru-RU" sz="2800" dirty="0">
                <a:solidFill>
                  <a:srgbClr val="003300"/>
                </a:solidFill>
              </a:rPr>
              <a:t> в конкретной системе </a:t>
            </a:r>
            <a:endParaRPr lang="ru-RU" sz="2800" dirty="0" smtClean="0">
              <a:solidFill>
                <a:srgbClr val="003300"/>
              </a:solidFill>
            </a:endParaRPr>
          </a:p>
          <a:p>
            <a:pPr marL="109728" indent="0" algn="ctr">
              <a:buNone/>
              <a:defRPr/>
            </a:pPr>
            <a:r>
              <a:rPr lang="ru-RU" sz="2800" dirty="0" smtClean="0">
                <a:solidFill>
                  <a:srgbClr val="003300"/>
                </a:solidFill>
              </a:rPr>
              <a:t>учебно-воспитательной </a:t>
            </a:r>
            <a:r>
              <a:rPr lang="ru-RU" sz="2800" dirty="0">
                <a:solidFill>
                  <a:srgbClr val="003300"/>
                </a:solidFill>
              </a:rPr>
              <a:t>работы. </a:t>
            </a:r>
          </a:p>
        </p:txBody>
      </p:sp>
    </p:spTree>
    <p:extLst>
      <p:ext uri="{BB962C8B-B14F-4D97-AF65-F5344CB8AC3E}">
        <p14:creationId xmlns:p14="http://schemas.microsoft.com/office/powerpoint/2010/main" val="46374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/>
          <a:lstStyle/>
          <a:p>
            <a:pPr marL="109728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09728" algn="ctr"/>
            <a:r>
              <a:rPr lang="ru-RU" sz="2400" dirty="0"/>
              <a:t>Вопрос </a:t>
            </a:r>
            <a:r>
              <a:rPr lang="ru-RU" sz="2400" dirty="0" smtClean="0"/>
              <a:t>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Какие мотивы движут вашей инновационной деятельностью?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268760"/>
            <a:ext cx="8496944" cy="5400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400" b="1" dirty="0">
                <a:solidFill>
                  <a:srgbClr val="990099"/>
                </a:solidFill>
              </a:rPr>
              <a:t>Анализ практики </a:t>
            </a:r>
            <a:r>
              <a:rPr lang="ru-RU" altLang="ru-RU" sz="2400" b="1" dirty="0" smtClean="0">
                <a:solidFill>
                  <a:srgbClr val="990099"/>
                </a:solidFill>
              </a:rPr>
              <a:t>участия (и неучастия </a:t>
            </a:r>
            <a:r>
              <a:rPr lang="ru-RU" altLang="ru-RU" sz="2400" b="1" dirty="0">
                <a:solidFill>
                  <a:srgbClr val="990099"/>
                </a:solidFill>
              </a:rPr>
              <a:t>учителей </a:t>
            </a:r>
            <a:r>
              <a:rPr lang="ru-RU" altLang="ru-RU" sz="2400" b="1" dirty="0" smtClean="0">
                <a:solidFill>
                  <a:srgbClr val="990099"/>
                </a:solidFill>
              </a:rPr>
              <a:t>в инновационной </a:t>
            </a:r>
            <a:r>
              <a:rPr lang="ru-RU" altLang="ru-RU" sz="2400" b="1" dirty="0">
                <a:solidFill>
                  <a:srgbClr val="990099"/>
                </a:solidFill>
              </a:rPr>
              <a:t>деятельности) </a:t>
            </a:r>
            <a:r>
              <a:rPr lang="ru-RU" altLang="ru-RU" sz="2400" b="1" dirty="0" smtClean="0">
                <a:solidFill>
                  <a:srgbClr val="990099"/>
                </a:solidFill>
              </a:rPr>
              <a:t> показывает</a:t>
            </a:r>
            <a:r>
              <a:rPr lang="ru-RU" altLang="ru-RU" sz="2400" b="1" dirty="0">
                <a:solidFill>
                  <a:srgbClr val="990099"/>
                </a:solidFill>
              </a:rPr>
              <a:t>, что здесь </a:t>
            </a:r>
            <a:r>
              <a:rPr lang="ru-RU" altLang="ru-RU" sz="2400" b="1" dirty="0" smtClean="0">
                <a:solidFill>
                  <a:srgbClr val="990099"/>
                </a:solidFill>
              </a:rPr>
              <a:t>обнаруживаются </a:t>
            </a:r>
            <a:r>
              <a:rPr lang="ru-RU" altLang="ru-RU" sz="2400" b="1" dirty="0">
                <a:solidFill>
                  <a:srgbClr val="990099"/>
                </a:solidFill>
              </a:rPr>
              <a:t>мотивы разных уровней. </a:t>
            </a:r>
          </a:p>
          <a:p>
            <a:r>
              <a:rPr lang="ru-RU" altLang="ru-RU" sz="2400" b="1" dirty="0">
                <a:solidFill>
                  <a:srgbClr val="7030A0"/>
                </a:solidFill>
              </a:rPr>
              <a:t>Потребность в самореализации 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и самосовершенствовании </a:t>
            </a:r>
            <a:endParaRPr lang="ru-RU" altLang="ru-RU" sz="2400" b="1" dirty="0">
              <a:solidFill>
                <a:srgbClr val="7030A0"/>
              </a:solidFill>
            </a:endParaRPr>
          </a:p>
          <a:p>
            <a:r>
              <a:rPr lang="ru-RU" altLang="ru-RU" sz="2400" b="1" dirty="0">
                <a:solidFill>
                  <a:srgbClr val="7030A0"/>
                </a:solidFill>
              </a:rPr>
              <a:t>является основными мотивами учителя-</a:t>
            </a:r>
            <a:r>
              <a:rPr lang="ru-RU" altLang="ru-RU" sz="2400" b="1" dirty="0" err="1">
                <a:solidFill>
                  <a:srgbClr val="7030A0"/>
                </a:solidFill>
              </a:rPr>
              <a:t>инноватора</a:t>
            </a:r>
            <a:r>
              <a:rPr lang="ru-RU" altLang="ru-RU" sz="2400" b="1" dirty="0">
                <a:solidFill>
                  <a:srgbClr val="7030A0"/>
                </a:solidFill>
              </a:rPr>
              <a:t>. 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Такой </a:t>
            </a:r>
            <a:r>
              <a:rPr lang="ru-RU" altLang="ru-RU" sz="2400" b="1" dirty="0">
                <a:solidFill>
                  <a:srgbClr val="7030A0"/>
                </a:solidFill>
              </a:rPr>
              <a:t>учитель обладает важнейшей чертой личности -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потребностью </a:t>
            </a:r>
            <a:r>
              <a:rPr lang="ru-RU" altLang="ru-RU" sz="2400" b="1" dirty="0">
                <a:solidFill>
                  <a:srgbClr val="7030A0"/>
                </a:solidFill>
              </a:rPr>
              <a:t>в активном созидании. </a:t>
            </a:r>
          </a:p>
          <a:p>
            <a:r>
              <a:rPr lang="ru-RU" altLang="ru-RU" sz="2400" b="1" dirty="0">
                <a:solidFill>
                  <a:srgbClr val="7030A0"/>
                </a:solidFill>
              </a:rPr>
              <a:t>Эта потребность является системообразующей и, 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 тем </a:t>
            </a:r>
            <a:r>
              <a:rPr lang="ru-RU" altLang="ru-RU" sz="2400" b="1" dirty="0">
                <a:solidFill>
                  <a:srgbClr val="7030A0"/>
                </a:solidFill>
              </a:rPr>
              <a:t>самым, подчиняет себе другие 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потребности предметно-вещественного </a:t>
            </a:r>
            <a:r>
              <a:rPr lang="ru-RU" altLang="ru-RU" sz="2400" b="1" dirty="0">
                <a:solidFill>
                  <a:srgbClr val="7030A0"/>
                </a:solidFill>
              </a:rPr>
              <a:t>характера, связанные 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 с </a:t>
            </a:r>
            <a:r>
              <a:rPr lang="ru-RU" altLang="ru-RU" sz="2400" b="1" dirty="0">
                <a:solidFill>
                  <a:srgbClr val="7030A0"/>
                </a:solidFill>
              </a:rPr>
              <a:t>потреблением.</a:t>
            </a: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</TotalTime>
  <Words>1314</Words>
  <Application>Microsoft Office PowerPoint</Application>
  <PresentationFormat>Экран (4:3)</PresentationFormat>
  <Paragraphs>172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Открытая</vt:lpstr>
      <vt:lpstr>Горизонт</vt:lpstr>
      <vt:lpstr>1_Открытая</vt:lpstr>
      <vt:lpstr>Остин</vt:lpstr>
      <vt:lpstr>Приветствие руководителя Задание № 1</vt:lpstr>
      <vt:lpstr>Список целей:</vt:lpstr>
      <vt:lpstr>Задание № 2 Вернёмся к началу…</vt:lpstr>
      <vt:lpstr>Презентация PowerPoint</vt:lpstr>
      <vt:lpstr>Презентация PowerPoint</vt:lpstr>
      <vt:lpstr>Уровни творчества по В. С. Лазареву  </vt:lpstr>
      <vt:lpstr> По  смыслу и значению инновационную деятельность можно условно подразделить на  </vt:lpstr>
      <vt:lpstr>Презентация PowerPoint</vt:lpstr>
      <vt:lpstr>Вопрос : Какие мотивы движут вашей инновационной деятельностью?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№ 3 </vt:lpstr>
      <vt:lpstr>Презентация PowerPoint</vt:lpstr>
      <vt:lpstr>Задание 4</vt:lpstr>
      <vt:lpstr>Задание 5 «Шесть шляп»</vt:lpstr>
      <vt:lpstr>Белая шляпа</vt:lpstr>
      <vt:lpstr>Красная шляпа: чувства и интуиция</vt:lpstr>
      <vt:lpstr>Черная шляпа: критика</vt:lpstr>
      <vt:lpstr>Желтая шляпа: логический позитив</vt:lpstr>
      <vt:lpstr>Зеленая шляпа: креативность</vt:lpstr>
      <vt:lpstr>Синяя шляпа: управление процессом</vt:lpstr>
      <vt:lpstr>Подведите итоги:</vt:lpstr>
      <vt:lpstr>Куда идти дальше?</vt:lpstr>
      <vt:lpstr>Создайте «зеркало инноваций» для нашей гимназии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Приветствие руководителя Задание № 1</dc:title>
  <dc:creator>Ирина Валерьевна</dc:creator>
  <cp:lastModifiedBy>Asus</cp:lastModifiedBy>
  <cp:revision>20</cp:revision>
  <dcterms:created xsi:type="dcterms:W3CDTF">2016-03-13T08:17:31Z</dcterms:created>
  <dcterms:modified xsi:type="dcterms:W3CDTF">2016-03-13T10:55:04Z</dcterms:modified>
</cp:coreProperties>
</file>