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  <p:sldMasterId id="2147483720" r:id="rId5"/>
    <p:sldMasterId id="2147483732" r:id="rId6"/>
  </p:sldMasterIdLst>
  <p:notesMasterIdLst>
    <p:notesMasterId r:id="rId30"/>
  </p:notesMasterIdLst>
  <p:sldIdLst>
    <p:sldId id="257" r:id="rId7"/>
    <p:sldId id="256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71" r:id="rId18"/>
    <p:sldId id="273" r:id="rId19"/>
    <p:sldId id="274" r:id="rId20"/>
    <p:sldId id="278" r:id="rId21"/>
    <p:sldId id="276" r:id="rId22"/>
    <p:sldId id="279" r:id="rId23"/>
    <p:sldId id="277" r:id="rId24"/>
    <p:sldId id="280" r:id="rId25"/>
    <p:sldId id="266" r:id="rId26"/>
    <p:sldId id="269" r:id="rId27"/>
    <p:sldId id="268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B45A7-C3AF-4A30-8C2A-4BC6B593458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D5D25F-F80C-4129-8062-A2F2244B8795}">
      <dgm:prSet phldrT="[Текст]"/>
      <dgm:spPr/>
      <dgm:t>
        <a:bodyPr/>
        <a:lstStyle/>
        <a:p>
          <a:r>
            <a:rPr lang="ru-RU" dirty="0" smtClean="0"/>
            <a:t>улицы</a:t>
          </a:r>
          <a:endParaRPr lang="ru-RU" dirty="0"/>
        </a:p>
      </dgm:t>
    </dgm:pt>
    <dgm:pt modelId="{04B4613A-6CA0-4844-95C6-0A7645D73A84}" type="parTrans" cxnId="{6DCEA30D-1A8E-4195-A2B2-1C9B9D68C768}">
      <dgm:prSet/>
      <dgm:spPr/>
      <dgm:t>
        <a:bodyPr/>
        <a:lstStyle/>
        <a:p>
          <a:endParaRPr lang="ru-RU"/>
        </a:p>
      </dgm:t>
    </dgm:pt>
    <dgm:pt modelId="{5B530A2A-613D-48C0-BEE4-80E87F22C2CD}" type="sibTrans" cxnId="{6DCEA30D-1A8E-4195-A2B2-1C9B9D68C768}">
      <dgm:prSet/>
      <dgm:spPr/>
      <dgm:t>
        <a:bodyPr/>
        <a:lstStyle/>
        <a:p>
          <a:endParaRPr lang="ru-RU"/>
        </a:p>
      </dgm:t>
    </dgm:pt>
    <dgm:pt modelId="{BCBD3263-C4AE-4382-8E93-0E6F59F4C773}">
      <dgm:prSet phldrT="[Текст]"/>
      <dgm:spPr/>
      <dgm:t>
        <a:bodyPr/>
        <a:lstStyle/>
        <a:p>
          <a:r>
            <a:rPr lang="ru-RU" dirty="0" smtClean="0"/>
            <a:t>реальность</a:t>
          </a:r>
          <a:endParaRPr lang="ru-RU" dirty="0"/>
        </a:p>
      </dgm:t>
    </dgm:pt>
    <dgm:pt modelId="{D36C6B80-05F1-475A-8FCB-27531E2C88B3}" type="parTrans" cxnId="{FDDD6DC9-A620-4293-BBEB-A1C55B75E71F}">
      <dgm:prSet/>
      <dgm:spPr/>
      <dgm:t>
        <a:bodyPr/>
        <a:lstStyle/>
        <a:p>
          <a:endParaRPr lang="ru-RU"/>
        </a:p>
      </dgm:t>
    </dgm:pt>
    <dgm:pt modelId="{9A65D262-8494-4137-B893-5F6599D1D658}" type="sibTrans" cxnId="{FDDD6DC9-A620-4293-BBEB-A1C55B75E71F}">
      <dgm:prSet/>
      <dgm:spPr/>
      <dgm:t>
        <a:bodyPr/>
        <a:lstStyle/>
        <a:p>
          <a:endParaRPr lang="ru-RU"/>
        </a:p>
      </dgm:t>
    </dgm:pt>
    <dgm:pt modelId="{E1055684-6C57-4F86-8023-DE70C941753C}">
      <dgm:prSet phldrT="[Текст]"/>
      <dgm:spPr/>
      <dgm:t>
        <a:bodyPr/>
        <a:lstStyle/>
        <a:p>
          <a:r>
            <a:rPr lang="ru-RU" dirty="0" smtClean="0"/>
            <a:t>точность</a:t>
          </a:r>
          <a:endParaRPr lang="ru-RU" dirty="0"/>
        </a:p>
      </dgm:t>
    </dgm:pt>
    <dgm:pt modelId="{2785BD3C-E148-4D4C-AFB4-F929ED00C661}" type="parTrans" cxnId="{A07B7318-2683-415D-88C7-2E405C211E2E}">
      <dgm:prSet/>
      <dgm:spPr/>
      <dgm:t>
        <a:bodyPr/>
        <a:lstStyle/>
        <a:p>
          <a:endParaRPr lang="ru-RU"/>
        </a:p>
      </dgm:t>
    </dgm:pt>
    <dgm:pt modelId="{B1254708-6C08-4F86-9458-0CCBF8A0D458}" type="sibTrans" cxnId="{A07B7318-2683-415D-88C7-2E405C211E2E}">
      <dgm:prSet/>
      <dgm:spPr/>
      <dgm:t>
        <a:bodyPr/>
        <a:lstStyle/>
        <a:p>
          <a:endParaRPr lang="ru-RU"/>
        </a:p>
      </dgm:t>
    </dgm:pt>
    <dgm:pt modelId="{E5D2D600-FCEE-4C84-9BE9-1638EDE0A8B9}">
      <dgm:prSet phldrT="[Текст]"/>
      <dgm:spPr/>
      <dgm:t>
        <a:bodyPr/>
        <a:lstStyle/>
        <a:p>
          <a:r>
            <a:rPr lang="ru-RU" dirty="0" smtClean="0"/>
            <a:t>события</a:t>
          </a:r>
          <a:endParaRPr lang="ru-RU" dirty="0"/>
        </a:p>
      </dgm:t>
    </dgm:pt>
    <dgm:pt modelId="{7EC0079A-4318-456A-A531-42C09CAB9899}" type="parTrans" cxnId="{C0195CDB-8C51-4874-9962-6B3E9D199B90}">
      <dgm:prSet/>
      <dgm:spPr/>
      <dgm:t>
        <a:bodyPr/>
        <a:lstStyle/>
        <a:p>
          <a:endParaRPr lang="ru-RU"/>
        </a:p>
      </dgm:t>
    </dgm:pt>
    <dgm:pt modelId="{2F936997-ACC2-4A22-B917-55169180EC1B}" type="sibTrans" cxnId="{C0195CDB-8C51-4874-9962-6B3E9D199B90}">
      <dgm:prSet/>
      <dgm:spPr/>
      <dgm:t>
        <a:bodyPr/>
        <a:lstStyle/>
        <a:p>
          <a:endParaRPr lang="ru-RU"/>
        </a:p>
      </dgm:t>
    </dgm:pt>
    <dgm:pt modelId="{6CCFBAA8-0A40-4DC9-B141-32F46D2936CE}">
      <dgm:prSet phldrT="[Текст]"/>
      <dgm:spPr/>
      <dgm:t>
        <a:bodyPr/>
        <a:lstStyle/>
        <a:p>
          <a:r>
            <a:rPr lang="ru-RU" dirty="0" smtClean="0"/>
            <a:t>многообразие</a:t>
          </a:r>
          <a:endParaRPr lang="ru-RU" dirty="0"/>
        </a:p>
      </dgm:t>
    </dgm:pt>
    <dgm:pt modelId="{687F499B-FC93-4835-AD59-D4E4007ED6B0}" type="parTrans" cxnId="{7683E258-F84A-4F24-9729-8EB32F100452}">
      <dgm:prSet/>
      <dgm:spPr/>
      <dgm:t>
        <a:bodyPr/>
        <a:lstStyle/>
        <a:p>
          <a:endParaRPr lang="ru-RU"/>
        </a:p>
      </dgm:t>
    </dgm:pt>
    <dgm:pt modelId="{73BC0182-2D56-443E-91E3-014AE0245AC4}" type="sibTrans" cxnId="{7683E258-F84A-4F24-9729-8EB32F100452}">
      <dgm:prSet/>
      <dgm:spPr/>
      <dgm:t>
        <a:bodyPr/>
        <a:lstStyle/>
        <a:p>
          <a:endParaRPr lang="ru-RU"/>
        </a:p>
      </dgm:t>
    </dgm:pt>
    <dgm:pt modelId="{BB00DB92-713F-433B-9CB6-BB2605057CDA}">
      <dgm:prSet phldrT="[Текст]"/>
      <dgm:spPr/>
      <dgm:t>
        <a:bodyPr/>
        <a:lstStyle/>
        <a:p>
          <a:r>
            <a:rPr lang="ru-RU" dirty="0" smtClean="0"/>
            <a:t>люди</a:t>
          </a:r>
          <a:endParaRPr lang="ru-RU" dirty="0"/>
        </a:p>
      </dgm:t>
    </dgm:pt>
    <dgm:pt modelId="{26F6BA04-44EC-402C-9A2C-7DA8CD43D8D1}" type="parTrans" cxnId="{047630CF-C339-497D-9043-66AC2EF7CBD5}">
      <dgm:prSet/>
      <dgm:spPr/>
      <dgm:t>
        <a:bodyPr/>
        <a:lstStyle/>
        <a:p>
          <a:endParaRPr lang="ru-RU"/>
        </a:p>
      </dgm:t>
    </dgm:pt>
    <dgm:pt modelId="{6DF18383-1AD3-4924-A384-2A53E17CFFA3}" type="sibTrans" cxnId="{047630CF-C339-497D-9043-66AC2EF7CBD5}">
      <dgm:prSet/>
      <dgm:spPr/>
      <dgm:t>
        <a:bodyPr/>
        <a:lstStyle/>
        <a:p>
          <a:endParaRPr lang="ru-RU"/>
        </a:p>
      </dgm:t>
    </dgm:pt>
    <dgm:pt modelId="{914416BA-A06A-4F9E-93E6-2371E5A3E0B5}">
      <dgm:prSet phldrT="[Текст]"/>
      <dgm:spPr/>
      <dgm:t>
        <a:bodyPr/>
        <a:lstStyle/>
        <a:p>
          <a:r>
            <a:rPr lang="ru-RU" dirty="0" smtClean="0"/>
            <a:t>состояние</a:t>
          </a:r>
          <a:endParaRPr lang="ru-RU" dirty="0"/>
        </a:p>
      </dgm:t>
    </dgm:pt>
    <dgm:pt modelId="{34F70AE3-12C2-4758-8189-E2213EC66927}" type="parTrans" cxnId="{9E3BAD63-5F6F-405A-BFA8-9DE2017F58F2}">
      <dgm:prSet/>
      <dgm:spPr/>
      <dgm:t>
        <a:bodyPr/>
        <a:lstStyle/>
        <a:p>
          <a:endParaRPr lang="ru-RU"/>
        </a:p>
      </dgm:t>
    </dgm:pt>
    <dgm:pt modelId="{1CA0EB48-49D5-47F2-896A-94229E915AE0}" type="sibTrans" cxnId="{9E3BAD63-5F6F-405A-BFA8-9DE2017F58F2}">
      <dgm:prSet/>
      <dgm:spPr/>
      <dgm:t>
        <a:bodyPr/>
        <a:lstStyle/>
        <a:p>
          <a:endParaRPr lang="ru-RU"/>
        </a:p>
      </dgm:t>
    </dgm:pt>
    <dgm:pt modelId="{344586E3-122C-4F0F-832B-16CC2EE9C305}">
      <dgm:prSet phldrT="[Текст]"/>
      <dgm:spPr/>
      <dgm:t>
        <a:bodyPr/>
        <a:lstStyle/>
        <a:p>
          <a:r>
            <a:rPr lang="ru-RU" dirty="0" smtClean="0"/>
            <a:t>болезненность</a:t>
          </a:r>
          <a:endParaRPr lang="ru-RU" dirty="0"/>
        </a:p>
      </dgm:t>
    </dgm:pt>
    <dgm:pt modelId="{4E805A1C-6AC2-4C24-ACE7-2FE4E11F139C}" type="parTrans" cxnId="{AAE2CF5E-8805-4CBF-ACC1-76C191DBA1AA}">
      <dgm:prSet/>
      <dgm:spPr/>
      <dgm:t>
        <a:bodyPr/>
        <a:lstStyle/>
        <a:p>
          <a:endParaRPr lang="ru-RU"/>
        </a:p>
      </dgm:t>
    </dgm:pt>
    <dgm:pt modelId="{9E6232CD-BF33-4758-B579-FDD8AD69D4F6}" type="sibTrans" cxnId="{AAE2CF5E-8805-4CBF-ACC1-76C191DBA1AA}">
      <dgm:prSet/>
      <dgm:spPr/>
      <dgm:t>
        <a:bodyPr/>
        <a:lstStyle/>
        <a:p>
          <a:endParaRPr lang="ru-RU"/>
        </a:p>
      </dgm:t>
    </dgm:pt>
    <dgm:pt modelId="{FA4EDFE6-2665-47A5-AB1D-AA014E2311CB}">
      <dgm:prSet phldrT="[Текст]"/>
      <dgm:spPr/>
      <dgm:t>
        <a:bodyPr/>
        <a:lstStyle/>
        <a:p>
          <a:r>
            <a:rPr lang="ru-RU" dirty="0" smtClean="0"/>
            <a:t>раздраженность</a:t>
          </a:r>
          <a:endParaRPr lang="ru-RU" dirty="0"/>
        </a:p>
      </dgm:t>
    </dgm:pt>
    <dgm:pt modelId="{713AD2C5-D001-4634-8B4F-70368A825D1E}" type="parTrans" cxnId="{CA05AFD1-449F-4E7F-8889-C757B08524C5}">
      <dgm:prSet/>
      <dgm:spPr/>
      <dgm:t>
        <a:bodyPr/>
        <a:lstStyle/>
        <a:p>
          <a:endParaRPr lang="ru-RU"/>
        </a:p>
      </dgm:t>
    </dgm:pt>
    <dgm:pt modelId="{0BFB9121-8136-4A90-8CBD-953C0F98BF18}" type="sibTrans" cxnId="{CA05AFD1-449F-4E7F-8889-C757B08524C5}">
      <dgm:prSet/>
      <dgm:spPr/>
      <dgm:t>
        <a:bodyPr/>
        <a:lstStyle/>
        <a:p>
          <a:endParaRPr lang="ru-RU"/>
        </a:p>
      </dgm:t>
    </dgm:pt>
    <dgm:pt modelId="{22B8D1D0-11DB-493F-A023-A639815927BA}" type="pres">
      <dgm:prSet presAssocID="{72FB45A7-C3AF-4A30-8C2A-4BC6B59345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E6BBF7-0DA1-4653-ADB4-E525AD137298}" type="pres">
      <dgm:prSet presAssocID="{72FB45A7-C3AF-4A30-8C2A-4BC6B593458C}" presName="tSp" presStyleCnt="0"/>
      <dgm:spPr/>
    </dgm:pt>
    <dgm:pt modelId="{CA76D3BB-75C5-46E7-BCF7-50A0DDDA2340}" type="pres">
      <dgm:prSet presAssocID="{72FB45A7-C3AF-4A30-8C2A-4BC6B593458C}" presName="bSp" presStyleCnt="0"/>
      <dgm:spPr/>
    </dgm:pt>
    <dgm:pt modelId="{05C58DF1-96D3-411F-A769-2CA7D32B6589}" type="pres">
      <dgm:prSet presAssocID="{72FB45A7-C3AF-4A30-8C2A-4BC6B593458C}" presName="process" presStyleCnt="0"/>
      <dgm:spPr/>
    </dgm:pt>
    <dgm:pt modelId="{4B9BD951-21C6-4EEF-BCC3-37111C3A2684}" type="pres">
      <dgm:prSet presAssocID="{2ED5D25F-F80C-4129-8062-A2F2244B8795}" presName="composite1" presStyleCnt="0"/>
      <dgm:spPr/>
    </dgm:pt>
    <dgm:pt modelId="{1C7FE33B-BDD4-44D3-AF1E-EFF338AB5672}" type="pres">
      <dgm:prSet presAssocID="{2ED5D25F-F80C-4129-8062-A2F2244B8795}" presName="dummyNode1" presStyleLbl="node1" presStyleIdx="0" presStyleCnt="3"/>
      <dgm:spPr/>
    </dgm:pt>
    <dgm:pt modelId="{E97E8050-4C98-45A3-A457-A9A346CA5CD5}" type="pres">
      <dgm:prSet presAssocID="{2ED5D25F-F80C-4129-8062-A2F2244B879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C4556-CDF9-45F2-AFD7-275410326E7E}" type="pres">
      <dgm:prSet presAssocID="{2ED5D25F-F80C-4129-8062-A2F2244B879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65019-E5B8-48D2-A166-09ADC8BD075B}" type="pres">
      <dgm:prSet presAssocID="{2ED5D25F-F80C-4129-8062-A2F2244B879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0D8D5-E3AA-437D-8ED2-D74D2DF90130}" type="pres">
      <dgm:prSet presAssocID="{2ED5D25F-F80C-4129-8062-A2F2244B8795}" presName="connSite1" presStyleCnt="0"/>
      <dgm:spPr/>
    </dgm:pt>
    <dgm:pt modelId="{2C5B23C8-0392-4D46-911D-2B4CEE98FF5A}" type="pres">
      <dgm:prSet presAssocID="{5B530A2A-613D-48C0-BEE4-80E87F22C2CD}" presName="Name9" presStyleLbl="sibTrans2D1" presStyleIdx="0" presStyleCnt="2"/>
      <dgm:spPr/>
      <dgm:t>
        <a:bodyPr/>
        <a:lstStyle/>
        <a:p>
          <a:endParaRPr lang="ru-RU"/>
        </a:p>
      </dgm:t>
    </dgm:pt>
    <dgm:pt modelId="{0319EAE5-D7D0-4088-AC99-A2B99C02F36B}" type="pres">
      <dgm:prSet presAssocID="{E5D2D600-FCEE-4C84-9BE9-1638EDE0A8B9}" presName="composite2" presStyleCnt="0"/>
      <dgm:spPr/>
    </dgm:pt>
    <dgm:pt modelId="{920C89C6-1B67-4628-8901-5F91015CD62D}" type="pres">
      <dgm:prSet presAssocID="{E5D2D600-FCEE-4C84-9BE9-1638EDE0A8B9}" presName="dummyNode2" presStyleLbl="node1" presStyleIdx="0" presStyleCnt="3"/>
      <dgm:spPr/>
    </dgm:pt>
    <dgm:pt modelId="{C501F3DD-AEA6-40DD-8B5B-F8E2DA646326}" type="pres">
      <dgm:prSet presAssocID="{E5D2D600-FCEE-4C84-9BE9-1638EDE0A8B9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46DFA-DB04-495D-AAD7-DB34157BF13F}" type="pres">
      <dgm:prSet presAssocID="{E5D2D600-FCEE-4C84-9BE9-1638EDE0A8B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30A05-49BE-41BC-B667-11733B678CCF}" type="pres">
      <dgm:prSet presAssocID="{E5D2D600-FCEE-4C84-9BE9-1638EDE0A8B9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76EE7-BD73-4970-96BE-F833A89CD4A6}" type="pres">
      <dgm:prSet presAssocID="{E5D2D600-FCEE-4C84-9BE9-1638EDE0A8B9}" presName="connSite2" presStyleCnt="0"/>
      <dgm:spPr/>
    </dgm:pt>
    <dgm:pt modelId="{6C38B9E2-BFC5-42BC-92B5-7D6AB7647040}" type="pres">
      <dgm:prSet presAssocID="{2F936997-ACC2-4A22-B917-55169180EC1B}" presName="Name18" presStyleLbl="sibTrans2D1" presStyleIdx="1" presStyleCnt="2"/>
      <dgm:spPr/>
      <dgm:t>
        <a:bodyPr/>
        <a:lstStyle/>
        <a:p>
          <a:endParaRPr lang="ru-RU"/>
        </a:p>
      </dgm:t>
    </dgm:pt>
    <dgm:pt modelId="{ACFA1873-12C3-42C9-A136-D06915E17905}" type="pres">
      <dgm:prSet presAssocID="{914416BA-A06A-4F9E-93E6-2371E5A3E0B5}" presName="composite1" presStyleCnt="0"/>
      <dgm:spPr/>
    </dgm:pt>
    <dgm:pt modelId="{4B37AB7F-F833-49AF-89C6-A6BA2FFBE3D5}" type="pres">
      <dgm:prSet presAssocID="{914416BA-A06A-4F9E-93E6-2371E5A3E0B5}" presName="dummyNode1" presStyleLbl="node1" presStyleIdx="1" presStyleCnt="3"/>
      <dgm:spPr/>
    </dgm:pt>
    <dgm:pt modelId="{B50B6753-01FA-422A-94EE-807AB7C6AD45}" type="pres">
      <dgm:prSet presAssocID="{914416BA-A06A-4F9E-93E6-2371E5A3E0B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4CB66-E8C0-45C6-946A-6B17AA768B1F}" type="pres">
      <dgm:prSet presAssocID="{914416BA-A06A-4F9E-93E6-2371E5A3E0B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D521F-9AD2-44F5-915B-0C12DF1ABD8F}" type="pres">
      <dgm:prSet presAssocID="{914416BA-A06A-4F9E-93E6-2371E5A3E0B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00BF3-D993-497F-909A-AB62BF02F80B}" type="pres">
      <dgm:prSet presAssocID="{914416BA-A06A-4F9E-93E6-2371E5A3E0B5}" presName="connSite1" presStyleCnt="0"/>
      <dgm:spPr/>
    </dgm:pt>
  </dgm:ptLst>
  <dgm:cxnLst>
    <dgm:cxn modelId="{3273AC51-9F5A-4326-A4B2-BCD6F418552C}" type="presOf" srcId="{5B530A2A-613D-48C0-BEE4-80E87F22C2CD}" destId="{2C5B23C8-0392-4D46-911D-2B4CEE98FF5A}" srcOrd="0" destOrd="0" presId="urn:microsoft.com/office/officeart/2005/8/layout/hProcess4"/>
    <dgm:cxn modelId="{69A1CE79-8495-4875-990A-958FC7412F01}" type="presOf" srcId="{E1055684-6C57-4F86-8023-DE70C941753C}" destId="{E97E8050-4C98-45A3-A457-A9A346CA5CD5}" srcOrd="0" destOrd="1" presId="urn:microsoft.com/office/officeart/2005/8/layout/hProcess4"/>
    <dgm:cxn modelId="{7683E258-F84A-4F24-9729-8EB32F100452}" srcId="{E5D2D600-FCEE-4C84-9BE9-1638EDE0A8B9}" destId="{6CCFBAA8-0A40-4DC9-B141-32F46D2936CE}" srcOrd="0" destOrd="0" parTransId="{687F499B-FC93-4835-AD59-D4E4007ED6B0}" sibTransId="{73BC0182-2D56-443E-91E3-014AE0245AC4}"/>
    <dgm:cxn modelId="{A25429A6-ECAE-4263-A2B9-E55680817FA3}" type="presOf" srcId="{2F936997-ACC2-4A22-B917-55169180EC1B}" destId="{6C38B9E2-BFC5-42BC-92B5-7D6AB7647040}" srcOrd="0" destOrd="0" presId="urn:microsoft.com/office/officeart/2005/8/layout/hProcess4"/>
    <dgm:cxn modelId="{AAE2CF5E-8805-4CBF-ACC1-76C191DBA1AA}" srcId="{914416BA-A06A-4F9E-93E6-2371E5A3E0B5}" destId="{344586E3-122C-4F0F-832B-16CC2EE9C305}" srcOrd="0" destOrd="0" parTransId="{4E805A1C-6AC2-4C24-ACE7-2FE4E11F139C}" sibTransId="{9E6232CD-BF33-4758-B579-FDD8AD69D4F6}"/>
    <dgm:cxn modelId="{1B986A67-405A-4DAC-AC74-2A1A1C43CF5E}" type="presOf" srcId="{BB00DB92-713F-433B-9CB6-BB2605057CDA}" destId="{A1E46DFA-DB04-495D-AAD7-DB34157BF13F}" srcOrd="1" destOrd="1" presId="urn:microsoft.com/office/officeart/2005/8/layout/hProcess4"/>
    <dgm:cxn modelId="{CA05AFD1-449F-4E7F-8889-C757B08524C5}" srcId="{914416BA-A06A-4F9E-93E6-2371E5A3E0B5}" destId="{FA4EDFE6-2665-47A5-AB1D-AA014E2311CB}" srcOrd="1" destOrd="0" parTransId="{713AD2C5-D001-4634-8B4F-70368A825D1E}" sibTransId="{0BFB9121-8136-4A90-8CBD-953C0F98BF18}"/>
    <dgm:cxn modelId="{43F50592-4C63-47AE-AFEA-8BBDC3B65922}" type="presOf" srcId="{E1055684-6C57-4F86-8023-DE70C941753C}" destId="{9C1C4556-CDF9-45F2-AFD7-275410326E7E}" srcOrd="1" destOrd="1" presId="urn:microsoft.com/office/officeart/2005/8/layout/hProcess4"/>
    <dgm:cxn modelId="{66F45BAE-7E29-41AA-8D84-D65AE4F0CB57}" type="presOf" srcId="{914416BA-A06A-4F9E-93E6-2371E5A3E0B5}" destId="{DA1D521F-9AD2-44F5-915B-0C12DF1ABD8F}" srcOrd="0" destOrd="0" presId="urn:microsoft.com/office/officeart/2005/8/layout/hProcess4"/>
    <dgm:cxn modelId="{047630CF-C339-497D-9043-66AC2EF7CBD5}" srcId="{E5D2D600-FCEE-4C84-9BE9-1638EDE0A8B9}" destId="{BB00DB92-713F-433B-9CB6-BB2605057CDA}" srcOrd="1" destOrd="0" parTransId="{26F6BA04-44EC-402C-9A2C-7DA8CD43D8D1}" sibTransId="{6DF18383-1AD3-4924-A384-2A53E17CFFA3}"/>
    <dgm:cxn modelId="{7BC0CECF-DA43-4206-B8FA-64762EDBEB02}" type="presOf" srcId="{2ED5D25F-F80C-4129-8062-A2F2244B8795}" destId="{98365019-E5B8-48D2-A166-09ADC8BD075B}" srcOrd="0" destOrd="0" presId="urn:microsoft.com/office/officeart/2005/8/layout/hProcess4"/>
    <dgm:cxn modelId="{206FDC60-335F-432C-BE32-734EF3A516A2}" type="presOf" srcId="{FA4EDFE6-2665-47A5-AB1D-AA014E2311CB}" destId="{B50B6753-01FA-422A-94EE-807AB7C6AD45}" srcOrd="0" destOrd="1" presId="urn:microsoft.com/office/officeart/2005/8/layout/hProcess4"/>
    <dgm:cxn modelId="{505F8C16-8C7A-43FD-A7BC-65A3529DE510}" type="presOf" srcId="{72FB45A7-C3AF-4A30-8C2A-4BC6B593458C}" destId="{22B8D1D0-11DB-493F-A023-A639815927BA}" srcOrd="0" destOrd="0" presId="urn:microsoft.com/office/officeart/2005/8/layout/hProcess4"/>
    <dgm:cxn modelId="{26AF17DE-2833-4582-A877-8065C97CD6EF}" type="presOf" srcId="{344586E3-122C-4F0F-832B-16CC2EE9C305}" destId="{B50B6753-01FA-422A-94EE-807AB7C6AD45}" srcOrd="0" destOrd="0" presId="urn:microsoft.com/office/officeart/2005/8/layout/hProcess4"/>
    <dgm:cxn modelId="{3A2B9285-F38D-4292-976F-3E189AF21DE4}" type="presOf" srcId="{FA4EDFE6-2665-47A5-AB1D-AA014E2311CB}" destId="{26E4CB66-E8C0-45C6-946A-6B17AA768B1F}" srcOrd="1" destOrd="1" presId="urn:microsoft.com/office/officeart/2005/8/layout/hProcess4"/>
    <dgm:cxn modelId="{D965D6F2-608A-4786-BA7F-533EF81DD566}" type="presOf" srcId="{BCBD3263-C4AE-4382-8E93-0E6F59F4C773}" destId="{9C1C4556-CDF9-45F2-AFD7-275410326E7E}" srcOrd="1" destOrd="0" presId="urn:microsoft.com/office/officeart/2005/8/layout/hProcess4"/>
    <dgm:cxn modelId="{DB83AE7D-23F7-49CE-A128-1D249253B90E}" type="presOf" srcId="{344586E3-122C-4F0F-832B-16CC2EE9C305}" destId="{26E4CB66-E8C0-45C6-946A-6B17AA768B1F}" srcOrd="1" destOrd="0" presId="urn:microsoft.com/office/officeart/2005/8/layout/hProcess4"/>
    <dgm:cxn modelId="{78B1C7B7-97CB-448C-BB47-8F3CFF185BE8}" type="presOf" srcId="{6CCFBAA8-0A40-4DC9-B141-32F46D2936CE}" destId="{A1E46DFA-DB04-495D-AAD7-DB34157BF13F}" srcOrd="1" destOrd="0" presId="urn:microsoft.com/office/officeart/2005/8/layout/hProcess4"/>
    <dgm:cxn modelId="{6DCEA30D-1A8E-4195-A2B2-1C9B9D68C768}" srcId="{72FB45A7-C3AF-4A30-8C2A-4BC6B593458C}" destId="{2ED5D25F-F80C-4129-8062-A2F2244B8795}" srcOrd="0" destOrd="0" parTransId="{04B4613A-6CA0-4844-95C6-0A7645D73A84}" sibTransId="{5B530A2A-613D-48C0-BEE4-80E87F22C2CD}"/>
    <dgm:cxn modelId="{404F84DD-3A0E-44E5-A5BF-D813E63B8BC6}" type="presOf" srcId="{BCBD3263-C4AE-4382-8E93-0E6F59F4C773}" destId="{E97E8050-4C98-45A3-A457-A9A346CA5CD5}" srcOrd="0" destOrd="0" presId="urn:microsoft.com/office/officeart/2005/8/layout/hProcess4"/>
    <dgm:cxn modelId="{C0195CDB-8C51-4874-9962-6B3E9D199B90}" srcId="{72FB45A7-C3AF-4A30-8C2A-4BC6B593458C}" destId="{E5D2D600-FCEE-4C84-9BE9-1638EDE0A8B9}" srcOrd="1" destOrd="0" parTransId="{7EC0079A-4318-456A-A531-42C09CAB9899}" sibTransId="{2F936997-ACC2-4A22-B917-55169180EC1B}"/>
    <dgm:cxn modelId="{9E3BAD63-5F6F-405A-BFA8-9DE2017F58F2}" srcId="{72FB45A7-C3AF-4A30-8C2A-4BC6B593458C}" destId="{914416BA-A06A-4F9E-93E6-2371E5A3E0B5}" srcOrd="2" destOrd="0" parTransId="{34F70AE3-12C2-4758-8189-E2213EC66927}" sibTransId="{1CA0EB48-49D5-47F2-896A-94229E915AE0}"/>
    <dgm:cxn modelId="{EB3AA9D2-9D83-43B7-AE62-8CD0232B6BB6}" type="presOf" srcId="{E5D2D600-FCEE-4C84-9BE9-1638EDE0A8B9}" destId="{31230A05-49BE-41BC-B667-11733B678CCF}" srcOrd="0" destOrd="0" presId="urn:microsoft.com/office/officeart/2005/8/layout/hProcess4"/>
    <dgm:cxn modelId="{63656498-F11A-472D-8ACC-50676046B7C6}" type="presOf" srcId="{BB00DB92-713F-433B-9CB6-BB2605057CDA}" destId="{C501F3DD-AEA6-40DD-8B5B-F8E2DA646326}" srcOrd="0" destOrd="1" presId="urn:microsoft.com/office/officeart/2005/8/layout/hProcess4"/>
    <dgm:cxn modelId="{FDDD6DC9-A620-4293-BBEB-A1C55B75E71F}" srcId="{2ED5D25F-F80C-4129-8062-A2F2244B8795}" destId="{BCBD3263-C4AE-4382-8E93-0E6F59F4C773}" srcOrd="0" destOrd="0" parTransId="{D36C6B80-05F1-475A-8FCB-27531E2C88B3}" sibTransId="{9A65D262-8494-4137-B893-5F6599D1D658}"/>
    <dgm:cxn modelId="{A07B7318-2683-415D-88C7-2E405C211E2E}" srcId="{2ED5D25F-F80C-4129-8062-A2F2244B8795}" destId="{E1055684-6C57-4F86-8023-DE70C941753C}" srcOrd="1" destOrd="0" parTransId="{2785BD3C-E148-4D4C-AFB4-F929ED00C661}" sibTransId="{B1254708-6C08-4F86-9458-0CCBF8A0D458}"/>
    <dgm:cxn modelId="{BA2C8AFE-B14A-4049-A121-DC4F68CC6544}" type="presOf" srcId="{6CCFBAA8-0A40-4DC9-B141-32F46D2936CE}" destId="{C501F3DD-AEA6-40DD-8B5B-F8E2DA646326}" srcOrd="0" destOrd="0" presId="urn:microsoft.com/office/officeart/2005/8/layout/hProcess4"/>
    <dgm:cxn modelId="{10914958-85D3-40BB-906F-A6B270724804}" type="presParOf" srcId="{22B8D1D0-11DB-493F-A023-A639815927BA}" destId="{4CE6BBF7-0DA1-4653-ADB4-E525AD137298}" srcOrd="0" destOrd="0" presId="urn:microsoft.com/office/officeart/2005/8/layout/hProcess4"/>
    <dgm:cxn modelId="{0504D07B-7E0E-4D24-94EB-8278240C9510}" type="presParOf" srcId="{22B8D1D0-11DB-493F-A023-A639815927BA}" destId="{CA76D3BB-75C5-46E7-BCF7-50A0DDDA2340}" srcOrd="1" destOrd="0" presId="urn:microsoft.com/office/officeart/2005/8/layout/hProcess4"/>
    <dgm:cxn modelId="{16FA929E-598E-480B-8B53-68CAF696EA39}" type="presParOf" srcId="{22B8D1D0-11DB-493F-A023-A639815927BA}" destId="{05C58DF1-96D3-411F-A769-2CA7D32B6589}" srcOrd="2" destOrd="0" presId="urn:microsoft.com/office/officeart/2005/8/layout/hProcess4"/>
    <dgm:cxn modelId="{489B8DA0-0F60-478B-AE93-C7983A35F4B4}" type="presParOf" srcId="{05C58DF1-96D3-411F-A769-2CA7D32B6589}" destId="{4B9BD951-21C6-4EEF-BCC3-37111C3A2684}" srcOrd="0" destOrd="0" presId="urn:microsoft.com/office/officeart/2005/8/layout/hProcess4"/>
    <dgm:cxn modelId="{AA45EF0D-B59C-415E-AF89-29AC34AD5055}" type="presParOf" srcId="{4B9BD951-21C6-4EEF-BCC3-37111C3A2684}" destId="{1C7FE33B-BDD4-44D3-AF1E-EFF338AB5672}" srcOrd="0" destOrd="0" presId="urn:microsoft.com/office/officeart/2005/8/layout/hProcess4"/>
    <dgm:cxn modelId="{0E210A37-E671-486B-82AA-F46A7C2EAAA2}" type="presParOf" srcId="{4B9BD951-21C6-4EEF-BCC3-37111C3A2684}" destId="{E97E8050-4C98-45A3-A457-A9A346CA5CD5}" srcOrd="1" destOrd="0" presId="urn:microsoft.com/office/officeart/2005/8/layout/hProcess4"/>
    <dgm:cxn modelId="{F1B0B7B1-8B17-478C-A35F-452A9829240D}" type="presParOf" srcId="{4B9BD951-21C6-4EEF-BCC3-37111C3A2684}" destId="{9C1C4556-CDF9-45F2-AFD7-275410326E7E}" srcOrd="2" destOrd="0" presId="urn:microsoft.com/office/officeart/2005/8/layout/hProcess4"/>
    <dgm:cxn modelId="{FD257292-9D1B-4DC3-9078-5E36B054D1D6}" type="presParOf" srcId="{4B9BD951-21C6-4EEF-BCC3-37111C3A2684}" destId="{98365019-E5B8-48D2-A166-09ADC8BD075B}" srcOrd="3" destOrd="0" presId="urn:microsoft.com/office/officeart/2005/8/layout/hProcess4"/>
    <dgm:cxn modelId="{CA25B5F3-22A0-41E1-80CE-E8DF2D5E9722}" type="presParOf" srcId="{4B9BD951-21C6-4EEF-BCC3-37111C3A2684}" destId="{7620D8D5-E3AA-437D-8ED2-D74D2DF90130}" srcOrd="4" destOrd="0" presId="urn:microsoft.com/office/officeart/2005/8/layout/hProcess4"/>
    <dgm:cxn modelId="{FB23E67E-28E7-48BE-B478-F55E0171D168}" type="presParOf" srcId="{05C58DF1-96D3-411F-A769-2CA7D32B6589}" destId="{2C5B23C8-0392-4D46-911D-2B4CEE98FF5A}" srcOrd="1" destOrd="0" presId="urn:microsoft.com/office/officeart/2005/8/layout/hProcess4"/>
    <dgm:cxn modelId="{E62221D8-DB26-4F02-BF4E-43C06653C3E4}" type="presParOf" srcId="{05C58DF1-96D3-411F-A769-2CA7D32B6589}" destId="{0319EAE5-D7D0-4088-AC99-A2B99C02F36B}" srcOrd="2" destOrd="0" presId="urn:microsoft.com/office/officeart/2005/8/layout/hProcess4"/>
    <dgm:cxn modelId="{E3BCAC64-3AE6-454D-8D0B-5153084D68CB}" type="presParOf" srcId="{0319EAE5-D7D0-4088-AC99-A2B99C02F36B}" destId="{920C89C6-1B67-4628-8901-5F91015CD62D}" srcOrd="0" destOrd="0" presId="urn:microsoft.com/office/officeart/2005/8/layout/hProcess4"/>
    <dgm:cxn modelId="{C661B4CF-CA3F-4E98-88A8-665861189AA2}" type="presParOf" srcId="{0319EAE5-D7D0-4088-AC99-A2B99C02F36B}" destId="{C501F3DD-AEA6-40DD-8B5B-F8E2DA646326}" srcOrd="1" destOrd="0" presId="urn:microsoft.com/office/officeart/2005/8/layout/hProcess4"/>
    <dgm:cxn modelId="{C035E95E-485E-416D-B614-19263021F445}" type="presParOf" srcId="{0319EAE5-D7D0-4088-AC99-A2B99C02F36B}" destId="{A1E46DFA-DB04-495D-AAD7-DB34157BF13F}" srcOrd="2" destOrd="0" presId="urn:microsoft.com/office/officeart/2005/8/layout/hProcess4"/>
    <dgm:cxn modelId="{15EF53E4-42E3-4748-96BD-F6B08D9004A1}" type="presParOf" srcId="{0319EAE5-D7D0-4088-AC99-A2B99C02F36B}" destId="{31230A05-49BE-41BC-B667-11733B678CCF}" srcOrd="3" destOrd="0" presId="urn:microsoft.com/office/officeart/2005/8/layout/hProcess4"/>
    <dgm:cxn modelId="{8D395F46-FE33-45CC-ACD0-832BEB57C475}" type="presParOf" srcId="{0319EAE5-D7D0-4088-AC99-A2B99C02F36B}" destId="{4EB76EE7-BD73-4970-96BE-F833A89CD4A6}" srcOrd="4" destOrd="0" presId="urn:microsoft.com/office/officeart/2005/8/layout/hProcess4"/>
    <dgm:cxn modelId="{581F8C47-B946-4529-8014-BFFB3A80CC55}" type="presParOf" srcId="{05C58DF1-96D3-411F-A769-2CA7D32B6589}" destId="{6C38B9E2-BFC5-42BC-92B5-7D6AB7647040}" srcOrd="3" destOrd="0" presId="urn:microsoft.com/office/officeart/2005/8/layout/hProcess4"/>
    <dgm:cxn modelId="{64960F95-D218-4EFF-B1A0-81254E38D697}" type="presParOf" srcId="{05C58DF1-96D3-411F-A769-2CA7D32B6589}" destId="{ACFA1873-12C3-42C9-A136-D06915E17905}" srcOrd="4" destOrd="0" presId="urn:microsoft.com/office/officeart/2005/8/layout/hProcess4"/>
    <dgm:cxn modelId="{BD9F0C6F-3F8C-4419-9B3F-5DB00A34835E}" type="presParOf" srcId="{ACFA1873-12C3-42C9-A136-D06915E17905}" destId="{4B37AB7F-F833-49AF-89C6-A6BA2FFBE3D5}" srcOrd="0" destOrd="0" presId="urn:microsoft.com/office/officeart/2005/8/layout/hProcess4"/>
    <dgm:cxn modelId="{A7CC16A3-FD2F-4A26-B876-2BEC02693A1B}" type="presParOf" srcId="{ACFA1873-12C3-42C9-A136-D06915E17905}" destId="{B50B6753-01FA-422A-94EE-807AB7C6AD45}" srcOrd="1" destOrd="0" presId="urn:microsoft.com/office/officeart/2005/8/layout/hProcess4"/>
    <dgm:cxn modelId="{F0BF7FFC-F591-4C40-B8A2-E5C113EECE55}" type="presParOf" srcId="{ACFA1873-12C3-42C9-A136-D06915E17905}" destId="{26E4CB66-E8C0-45C6-946A-6B17AA768B1F}" srcOrd="2" destOrd="0" presId="urn:microsoft.com/office/officeart/2005/8/layout/hProcess4"/>
    <dgm:cxn modelId="{9DC885AD-18B0-48EE-8A07-DDFCE755C15A}" type="presParOf" srcId="{ACFA1873-12C3-42C9-A136-D06915E17905}" destId="{DA1D521F-9AD2-44F5-915B-0C12DF1ABD8F}" srcOrd="3" destOrd="0" presId="urn:microsoft.com/office/officeart/2005/8/layout/hProcess4"/>
    <dgm:cxn modelId="{D58BD60D-51DC-417D-955D-04A6221E6D90}" type="presParOf" srcId="{ACFA1873-12C3-42C9-A136-D06915E17905}" destId="{4B100BF3-D993-497F-909A-AB62BF02F80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E8050-4C98-45A3-A457-A9A346CA5CD5}">
      <dsp:nvSpPr>
        <dsp:cNvPr id="0" name=""/>
        <dsp:cNvSpPr/>
      </dsp:nvSpPr>
      <dsp:spPr>
        <a:xfrm>
          <a:off x="1633" y="1074241"/>
          <a:ext cx="2322427" cy="1915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реальность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точность</a:t>
          </a:r>
          <a:endParaRPr lang="ru-RU" sz="2100" kern="1200" dirty="0"/>
        </a:p>
      </dsp:txBody>
      <dsp:txXfrm>
        <a:off x="45714" y="1118322"/>
        <a:ext cx="2234265" cy="1416887"/>
      </dsp:txXfrm>
    </dsp:sp>
    <dsp:sp modelId="{2C5B23C8-0392-4D46-911D-2B4CEE98FF5A}">
      <dsp:nvSpPr>
        <dsp:cNvPr id="0" name=""/>
        <dsp:cNvSpPr/>
      </dsp:nvSpPr>
      <dsp:spPr>
        <a:xfrm>
          <a:off x="1298483" y="1500670"/>
          <a:ext cx="2605211" cy="2605211"/>
        </a:xfrm>
        <a:prstGeom prst="leftCircularArrow">
          <a:avLst>
            <a:gd name="adj1" fmla="val 3322"/>
            <a:gd name="adj2" fmla="val 410452"/>
            <a:gd name="adj3" fmla="val 2185963"/>
            <a:gd name="adj4" fmla="val 9024489"/>
            <a:gd name="adj5" fmla="val 387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65019-E5B8-48D2-A166-09ADC8BD075B}">
      <dsp:nvSpPr>
        <dsp:cNvPr id="0" name=""/>
        <dsp:cNvSpPr/>
      </dsp:nvSpPr>
      <dsp:spPr>
        <a:xfrm>
          <a:off x="517728" y="2579290"/>
          <a:ext cx="2064380" cy="820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улицы</a:t>
          </a:r>
          <a:endParaRPr lang="ru-RU" sz="3400" kern="1200" dirty="0"/>
        </a:p>
      </dsp:txBody>
      <dsp:txXfrm>
        <a:off x="541772" y="2603334"/>
        <a:ext cx="2016292" cy="772847"/>
      </dsp:txXfrm>
    </dsp:sp>
    <dsp:sp modelId="{C501F3DD-AEA6-40DD-8B5B-F8E2DA646326}">
      <dsp:nvSpPr>
        <dsp:cNvPr id="0" name=""/>
        <dsp:cNvSpPr/>
      </dsp:nvSpPr>
      <dsp:spPr>
        <a:xfrm>
          <a:off x="2994238" y="1074241"/>
          <a:ext cx="2322427" cy="1915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многообразие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люди</a:t>
          </a:r>
          <a:endParaRPr lang="ru-RU" sz="2100" kern="1200" dirty="0"/>
        </a:p>
      </dsp:txBody>
      <dsp:txXfrm>
        <a:off x="3038319" y="1528790"/>
        <a:ext cx="2234265" cy="1416887"/>
      </dsp:txXfrm>
    </dsp:sp>
    <dsp:sp modelId="{6C38B9E2-BFC5-42BC-92B5-7D6AB7647040}">
      <dsp:nvSpPr>
        <dsp:cNvPr id="0" name=""/>
        <dsp:cNvSpPr/>
      </dsp:nvSpPr>
      <dsp:spPr>
        <a:xfrm>
          <a:off x="4271734" y="-116988"/>
          <a:ext cx="2901965" cy="2901965"/>
        </a:xfrm>
        <a:prstGeom prst="circularArrow">
          <a:avLst>
            <a:gd name="adj1" fmla="val 2982"/>
            <a:gd name="adj2" fmla="val 365535"/>
            <a:gd name="adj3" fmla="val 19458954"/>
            <a:gd name="adj4" fmla="val 12575511"/>
            <a:gd name="adj5" fmla="val 34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30A05-49BE-41BC-B667-11733B678CCF}">
      <dsp:nvSpPr>
        <dsp:cNvPr id="0" name=""/>
        <dsp:cNvSpPr/>
      </dsp:nvSpPr>
      <dsp:spPr>
        <a:xfrm>
          <a:off x="3510333" y="663773"/>
          <a:ext cx="2064380" cy="820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события</a:t>
          </a:r>
          <a:endParaRPr lang="ru-RU" sz="3400" kern="1200" dirty="0"/>
        </a:p>
      </dsp:txBody>
      <dsp:txXfrm>
        <a:off x="3534377" y="687817"/>
        <a:ext cx="2016292" cy="772847"/>
      </dsp:txXfrm>
    </dsp:sp>
    <dsp:sp modelId="{B50B6753-01FA-422A-94EE-807AB7C6AD45}">
      <dsp:nvSpPr>
        <dsp:cNvPr id="0" name=""/>
        <dsp:cNvSpPr/>
      </dsp:nvSpPr>
      <dsp:spPr>
        <a:xfrm>
          <a:off x="5986843" y="1074241"/>
          <a:ext cx="2322427" cy="1915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болезненность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раздраженность</a:t>
          </a:r>
          <a:endParaRPr lang="ru-RU" sz="2100" kern="1200" dirty="0"/>
        </a:p>
      </dsp:txBody>
      <dsp:txXfrm>
        <a:off x="6030924" y="1118322"/>
        <a:ext cx="2234265" cy="1416887"/>
      </dsp:txXfrm>
    </dsp:sp>
    <dsp:sp modelId="{DA1D521F-9AD2-44F5-915B-0C12DF1ABD8F}">
      <dsp:nvSpPr>
        <dsp:cNvPr id="0" name=""/>
        <dsp:cNvSpPr/>
      </dsp:nvSpPr>
      <dsp:spPr>
        <a:xfrm>
          <a:off x="6502938" y="2579290"/>
          <a:ext cx="2064380" cy="820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состояние</a:t>
          </a:r>
          <a:endParaRPr lang="ru-RU" sz="3400" kern="1200" dirty="0"/>
        </a:p>
      </dsp:txBody>
      <dsp:txXfrm>
        <a:off x="6526982" y="2603334"/>
        <a:ext cx="2016292" cy="772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34685-A574-475F-B13B-9BDDDF03286C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77CC-A318-4598-A70A-BFD58934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35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Реалистический роман изображает земной трёхмерный мир людских характеров и природы, тогда как романы Достоевского никого и ничего не изображают, а раскрывают тайны человеческого духа и, познавая их, касаются миров иных.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77CC-A318-4598-A70A-BFD5893440F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5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заканчивает описание первого вечера Раскольникова (1 и 2 главы романа)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77CC-A318-4598-A70A-BFD5893440F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43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теми или иными вариациями, но весь роман строится на движении персонажа из своего дома (квартиры, каморки) – в пункт встречи с кем-либо, причем движение по улице начинается с осмысления того события, которое связано со своим домом, также после любой встречи описываются впечатления (размышления) персонажа от нее. В пункт встречи (например, к Разумихину) Раскольников может и не дойти, но тогда во время его движения случаются важные для него события прямо на улице (сон и подслушанный разговор Лизаветы с мещанином).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77CC-A318-4598-A70A-BFD5893440F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5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"Это была крошечная клетушка, шагов в шесть длиной, имевшая самый жал кий вид со своими желтенькими, пыльными и всюду отставшими от стен обоями, и до того низкая, что чуть-чуть высокому человеку становилось в ней жутко, и все казалось, что вот-вот стукнешься головой о потолок"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77CC-A318-4598-A70A-BFD5893440F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27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Слишком здоров и доволен 3.</a:t>
            </a:r>
            <a:r>
              <a:rPr lang="ru-RU" baseline="0" dirty="0" smtClean="0"/>
              <a:t> Слишком безумен и театрален. 2. 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77CC-A318-4598-A70A-BFD5893440F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0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Слишком здоров и доволен 3.</a:t>
            </a:r>
            <a:r>
              <a:rPr lang="ru-RU" baseline="0" dirty="0" smtClean="0"/>
              <a:t> Слишком безумен и театрален. 2. 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D77CC-A318-4598-A70A-BFD5893440F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0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0510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5798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13594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7257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6993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48520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E802-E7B2-4EC5-8DDA-EE86B67FA6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A288B-9F06-460C-8AAB-F35ECA8C91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1094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E5C25-3F33-442D-87C9-5D96780F91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DA76-7111-45D7-8FCF-2B564CB410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3144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43C6-667F-4437-B5C3-6EFCAC6AAB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C0ED7-E9C2-453D-9D0D-7C96E6B1D3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6777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97EF2-D5DD-416C-909B-CCDD0570B9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DE778-5E47-4C16-8950-387C062BE7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7915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418E-AA1F-4972-86FD-4165AD2063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8405-2515-44BE-BECC-AF51460C9E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659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96367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BD43-1F46-4298-AC74-560E8FF620F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43DBF-BC1A-4B4E-9CB9-9E333F2B63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70271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E4095-B152-4630-AF7F-3D738915DD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C8C71-7351-41C8-8021-C19EF947EA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361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481AF-BE8E-4446-93CB-3605F6E9ED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5E65B-552D-4842-B2AA-80685B9C42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7475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F7CA-78EC-4AAE-8041-B7A6CC1968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4F13-330F-42EC-B3CC-9AEFC1B44A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31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F40B-ECCC-4278-AC92-2FABA76F95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464FD-142D-42F8-ACE1-B12EE917B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84288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A343F-75EC-45B3-89AF-6EC68F5D8A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9193-0A73-46AA-9C4D-A58AB6D7B57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88758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63260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59299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31175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4026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97839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86912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3177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58327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1712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39176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24322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581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232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137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1314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5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3DB7B88-268F-4CF4-99C7-80DB76AC01CD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8EB7EF5-AEBF-4619-8613-67F0892C7FA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319402-13BB-4011-98B4-F5F1967D70E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8026EF-E2F5-463A-9EEE-97F52D6D83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9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7B88-268F-4CF4-99C7-80DB76AC01C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B7EF5-AEBF-4619-8613-67F0892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2.jpg"/><Relationship Id="rId5" Type="http://schemas.microsoft.com/office/2007/relationships/hdphoto" Target="../media/hdphoto6.wdp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" Target="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№ 14</a:t>
            </a:r>
            <a:br>
              <a:rPr lang="ru-RU" sz="2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углублённым изучением отдельных предметов»</a:t>
            </a:r>
            <a:br>
              <a:rPr lang="ru-RU" sz="2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Сергиев Посад</a:t>
            </a:r>
            <a:endParaRPr lang="ru-RU" sz="2800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556792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56792"/>
            <a:ext cx="411131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4869160"/>
            <a:ext cx="6276142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литературы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Палагин Дмитрий Юрьевич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25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координат романа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ru-RU" dirty="0"/>
              <a:t> Для измерения пространственных и временных величин пользуются </a:t>
            </a:r>
            <a:r>
              <a:rPr lang="ru-RU" dirty="0">
                <a:hlinkClick r:id="rId2" action="ppaction://hlinksldjump"/>
              </a:rPr>
              <a:t>системами отсчёта</a:t>
            </a:r>
            <a:r>
              <a:rPr lang="ru-RU" dirty="0" smtClean="0">
                <a:hlinkClick r:id="rId2" action="ppaction://hlinksldjump"/>
              </a:rPr>
              <a:t>.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3292715"/>
              </p:ext>
            </p:extLst>
          </p:nvPr>
        </p:nvGraphicFramePr>
        <p:xfrm>
          <a:off x="251520" y="2636912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465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мира Достоевского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991655"/>
              </p:ext>
            </p:extLst>
          </p:nvPr>
        </p:nvGraphicFramePr>
        <p:xfrm>
          <a:off x="457200" y="1600200"/>
          <a:ext cx="8229600" cy="463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72852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Материальные объекты, явления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Область мысли, чувства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2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2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2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2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28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2564904"/>
            <a:ext cx="2884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Конец июля, жара, вечер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84984"/>
            <a:ext cx="2762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С-м переулок, К-н мост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005064"/>
            <a:ext cx="3186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Лестница, каморка, кровля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 этажного дома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941168"/>
            <a:ext cx="3530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Жара, толкотня, леса, извёстка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461193"/>
            <a:ext cx="3522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Вонь, распивочные, худо одет;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близость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Сенной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2517249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Молодой человек;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медленно, как бы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нерешимости; болезненное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трусливое ощущение; «разве я способен на это»?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3933056"/>
            <a:ext cx="3246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походила на шкаф;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раздражительное состояние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4748706"/>
            <a:ext cx="4245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Неприятно потрясло;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отвратительный и грустный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колорит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589240"/>
            <a:ext cx="3835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лобное презрение; «безобразная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мечта»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0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1461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из дома в пункт встречи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"/>
          <a:stretch/>
        </p:blipFill>
        <p:spPr>
          <a:xfrm>
            <a:off x="107504" y="1196751"/>
            <a:ext cx="4248472" cy="5441583"/>
          </a:xfrm>
        </p:spPr>
      </p:pic>
      <p:sp>
        <p:nvSpPr>
          <p:cNvPr id="5" name="TextBox 4"/>
          <p:cNvSpPr txBox="1"/>
          <p:nvPr/>
        </p:nvSpPr>
        <p:spPr>
          <a:xfrm>
            <a:off x="4427984" y="1196752"/>
            <a:ext cx="479009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замиранием сердца 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нервною дрожью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подошёл он к 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преогромнейшему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дому, выходившему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одною стеной на канаву…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Этот дом стоял весь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маленьких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квартирах…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7"/>
          <a:stretch/>
        </p:blipFill>
        <p:spPr bwMode="auto">
          <a:xfrm>
            <a:off x="-26707" y="1196752"/>
            <a:ext cx="4358555" cy="52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78" y="85740"/>
            <a:ext cx="9156912" cy="658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725144"/>
            <a:ext cx="5926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glow rad="609600">
                    <a:schemeClr val="bg1">
                      <a:alpha val="40000"/>
                    </a:schemeClr>
                  </a:glow>
                </a:effectLst>
              </a:rPr>
              <a:t>Дом  </a:t>
            </a:r>
            <a:r>
              <a:rPr lang="ru-RU" sz="3200" b="1" dirty="0">
                <a:effectLst>
                  <a:glow rad="609600">
                    <a:schemeClr val="bg1">
                      <a:alpha val="40000"/>
                    </a:schemeClr>
                  </a:glow>
                </a:effectLst>
              </a:rPr>
              <a:t>семейства </a:t>
            </a:r>
            <a:r>
              <a:rPr lang="ru-RU" sz="3200" b="1" dirty="0" smtClean="0">
                <a:effectLst>
                  <a:glow rad="609600">
                    <a:schemeClr val="bg1">
                      <a:alpha val="40000"/>
                    </a:schemeClr>
                  </a:glow>
                </a:effectLst>
              </a:rPr>
              <a:t>Мармеладовых</a:t>
            </a:r>
          </a:p>
          <a:p>
            <a:r>
              <a:rPr lang="ru-RU" sz="3200" b="1" dirty="0" smtClean="0">
                <a:effectLst>
                  <a:glow rad="609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3200" b="1" dirty="0">
                <a:effectLst>
                  <a:glow rad="609600">
                    <a:schemeClr val="bg1">
                      <a:alpha val="40000"/>
                    </a:schemeClr>
                  </a:glow>
                </a:effectLst>
              </a:rPr>
              <a:t>(канал Грибоедова, 73)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" y="77579"/>
            <a:ext cx="9022297" cy="676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8185" y="5202197"/>
            <a:ext cx="7087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дом № 104 по каналу Грибоедова </a:t>
            </a:r>
            <a:endParaRPr lang="ru-RU" sz="36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r>
              <a:rPr lang="ru-RU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дом старухи-процентщицы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" y="0"/>
            <a:ext cx="9081288" cy="68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751" y="3563747"/>
            <a:ext cx="80258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Дом Раскольникова. Это угловое </a:t>
            </a:r>
            <a:r>
              <a:rPr lang="ru-RU" sz="3600" dirty="0" smtClean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здание</a:t>
            </a:r>
          </a:p>
          <a:p>
            <a:r>
              <a:rPr lang="ru-RU" sz="3600" dirty="0" smtClean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стоит </a:t>
            </a:r>
            <a:r>
              <a:rPr lang="ru-RU" sz="3600" dirty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600" dirty="0" smtClean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пересечении</a:t>
            </a:r>
          </a:p>
          <a:p>
            <a:r>
              <a:rPr lang="ru-RU" sz="3600" dirty="0" smtClean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бывшей Средней Мещанской </a:t>
            </a:r>
            <a:endParaRPr lang="ru-RU" sz="3600" dirty="0" smtClean="0">
              <a:effectLst>
                <a:glow rad="622300">
                  <a:schemeClr val="bg1">
                    <a:alpha val="74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ныне Гражданской</a:t>
            </a:r>
            <a:r>
              <a:rPr lang="ru-RU" sz="3600" dirty="0" smtClean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600" dirty="0" smtClean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effectLst>
                  <a:glow rad="622300">
                    <a:schemeClr val="bg1">
                      <a:alpha val="74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улицы и Столярного переулка.</a:t>
            </a:r>
          </a:p>
        </p:txBody>
      </p:sp>
    </p:spTree>
    <p:extLst>
      <p:ext uri="{BB962C8B-B14F-4D97-AF65-F5344CB8AC3E}">
        <p14:creationId xmlns:p14="http://schemas.microsoft.com/office/powerpoint/2010/main" val="1336398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918793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Комната</a:t>
            </a:r>
            <a:r>
              <a:rPr lang="ru-RU" sz="3200" b="1" dirty="0" smtClean="0">
                <a:latin typeface="Times New Roman"/>
                <a:ea typeface="Times New Roman"/>
              </a:rPr>
              <a:t> – келья</a:t>
            </a:r>
          </a:p>
          <a:p>
            <a:pPr algn="ctr"/>
            <a:r>
              <a:rPr lang="ru-RU" sz="3200" b="1" dirty="0" smtClean="0">
                <a:latin typeface="Times New Roman"/>
                <a:ea typeface="Times New Roman"/>
              </a:rPr>
              <a:t> монаха-аскета.</a:t>
            </a:r>
          </a:p>
          <a:p>
            <a:r>
              <a:rPr lang="ru-RU" sz="3200" b="1" dirty="0" smtClean="0"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Times New Roman"/>
                <a:ea typeface="Times New Roman"/>
              </a:rPr>
              <a:t>Он заперся </a:t>
            </a:r>
            <a:r>
              <a:rPr lang="ru-RU" sz="3200" b="1" dirty="0">
                <a:latin typeface="Times New Roman"/>
                <a:ea typeface="Times New Roman"/>
              </a:rPr>
              <a:t>в своем углу, в своем "подполье", улегся в "гроб" и </a:t>
            </a:r>
            <a:r>
              <a:rPr lang="ru-RU" sz="3200" b="1" dirty="0" smtClean="0">
                <a:latin typeface="Times New Roman"/>
                <a:ea typeface="Times New Roman"/>
              </a:rPr>
              <a:t> думает. </a:t>
            </a:r>
          </a:p>
          <a:p>
            <a:pPr algn="ctr"/>
            <a:r>
              <a:rPr lang="ru-RU" sz="3200" dirty="0" smtClean="0">
                <a:latin typeface="Times New Roman"/>
                <a:ea typeface="Times New Roman"/>
              </a:rPr>
              <a:t>Вся жизнь его ушла в </a:t>
            </a:r>
            <a:r>
              <a:rPr lang="ru-RU" sz="32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мысль, </a:t>
            </a:r>
            <a:r>
              <a:rPr lang="ru-RU" sz="3200" dirty="0" smtClean="0">
                <a:latin typeface="Times New Roman"/>
                <a:ea typeface="Times New Roman"/>
              </a:rPr>
              <a:t>внешний мир, люди, действительность – </a:t>
            </a:r>
          </a:p>
          <a:p>
            <a:pPr algn="ctr"/>
            <a:r>
              <a:rPr lang="ru-RU" sz="3200" dirty="0" smtClean="0">
                <a:latin typeface="Times New Roman"/>
                <a:ea typeface="Times New Roman"/>
              </a:rPr>
              <a:t>перестали </a:t>
            </a:r>
            <a:r>
              <a:rPr lang="ru-RU" sz="3200" dirty="0">
                <a:latin typeface="Times New Roman"/>
                <a:ea typeface="Times New Roman"/>
              </a:rPr>
              <a:t>существовать 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449177" y="1124744"/>
            <a:ext cx="4164794" cy="37856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541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КОМНАТА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541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Келья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541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Подполье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54100">
                    <a:schemeClr val="bg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Гроб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54100">
                  <a:schemeClr val="bg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2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glow rad="914400">
                    <a:schemeClr val="accent2">
                      <a:lumMod val="75000"/>
                      <a:alpha val="82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Комнаты Раскольникова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glow rad="914400">
                    <a:schemeClr val="accent2">
                      <a:lumMod val="75000"/>
                      <a:alpha val="82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glow rad="914400">
                    <a:schemeClr val="accent2">
                      <a:lumMod val="75000"/>
                      <a:alpha val="82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Алёны Ивановны </a:t>
            </a:r>
            <a:endParaRPr lang="ru-RU" b="1" spc="150" dirty="0">
              <a:ln w="11430"/>
              <a:solidFill>
                <a:srgbClr val="F8F8F8"/>
              </a:solidFill>
              <a:effectLst>
                <a:glow rad="914400">
                  <a:schemeClr val="accent2">
                    <a:lumMod val="75000"/>
                    <a:alpha val="82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35806" y="1597157"/>
            <a:ext cx="4316412" cy="4525963"/>
          </a:xfrm>
        </p:spPr>
        <p:txBody>
          <a:bodyPr rtlCol="0">
            <a:normAutofit fontScale="77500" lnSpcReduction="20000"/>
            <a:scene3d>
              <a:camera prst="perspectiveRight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Клетушка низкая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Жалкий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endParaRPr lang="ru-RU" sz="31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желтенькими  обоями  </a:t>
            </a:r>
            <a:endParaRPr lang="ru-RU" sz="31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старых 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стула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Крашеный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 </a:t>
            </a:r>
            <a:endParaRPr lang="ru-RU" sz="31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Неуклюжая </a:t>
            </a: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большая софа,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лохмотьях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31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600" b="1" dirty="0" smtClean="0">
                <a:solidFill>
                  <a:schemeClr val="bg1"/>
                </a:solidFill>
                <a:effectLst>
                  <a:glow rad="14986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Жутко</a:t>
            </a:r>
            <a:endParaRPr lang="ru-RU" sz="4600" b="1" dirty="0">
              <a:solidFill>
                <a:schemeClr val="bg1"/>
              </a:solidFill>
              <a:effectLst>
                <a:glow rad="14986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31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31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7850" cy="4525963"/>
          </a:xfrm>
        </p:spPr>
        <p:txBody>
          <a:bodyPr rtlCol="0">
            <a:normAutofit fontScale="77500" lnSpcReduction="20000"/>
            <a:scene3d>
              <a:camera prst="perspectiveLeft"/>
              <a:lightRig rig="threePt" dir="t"/>
            </a:scene3d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Мебель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старая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желтого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дерева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Диван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огромною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выгнутою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деревянною спинкой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Круглый  стол  овальной формы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Туалет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зеркальцем в простенке, две-три грошовых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картинки в желтых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рамках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Лампада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glow rad="1854200">
                    <a:schemeClr val="tx2">
                      <a:lumMod val="60000"/>
                      <a:lumOff val="40000"/>
                      <a:alpha val="43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Чисто; </a:t>
            </a:r>
            <a:r>
              <a:rPr lang="ru-RU" sz="3600" b="1" dirty="0">
                <a:solidFill>
                  <a:schemeClr val="bg1"/>
                </a:solidFill>
                <a:effectLst>
                  <a:glow rad="1854200">
                    <a:schemeClr val="tx2">
                      <a:lumMod val="60000"/>
                      <a:lumOff val="40000"/>
                      <a:alpha val="4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3600" b="1" dirty="0" smtClean="0">
                <a:solidFill>
                  <a:schemeClr val="bg1"/>
                </a:solidFill>
                <a:effectLst>
                  <a:glow rad="1854200">
                    <a:schemeClr val="tx2">
                      <a:lumMod val="60000"/>
                      <a:lumOff val="40000"/>
                      <a:alpha val="4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блестело</a:t>
            </a:r>
            <a:endParaRPr lang="ru-RU" sz="3600" b="1" dirty="0">
              <a:solidFill>
                <a:schemeClr val="bg1"/>
              </a:solidFill>
              <a:effectLst>
                <a:glow rad="1854200">
                  <a:schemeClr val="tx2">
                    <a:lumMod val="60000"/>
                    <a:lumOff val="40000"/>
                    <a:alpha val="4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3995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9398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Негативная символика желтого и золота — грех, предательство, продажность, безумие, увядание, грусть, тление, отчаяние, болезнь.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28800"/>
            <a:ext cx="108012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0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uiExpand="1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Всё сконцентрировано и сгущено вокруг человека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ru-RU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Портрет</a:t>
            </a:r>
          </a:p>
          <a:p>
            <a:endParaRPr lang="ru-RU" sz="4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Пейзаж</a:t>
            </a:r>
          </a:p>
          <a:p>
            <a:endParaRPr lang="ru-RU" sz="4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Цвет</a:t>
            </a:r>
            <a:endParaRPr lang="ru-RU" sz="4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2411760" y="1412776"/>
            <a:ext cx="5472608" cy="45259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glow rad="19050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Социальные черты, возрастные приметы</a:t>
            </a:r>
          </a:p>
          <a:p>
            <a:r>
              <a:rPr lang="ru-RU" sz="3200" b="1" dirty="0" smtClean="0">
                <a:effectLst>
                  <a:glow rad="19050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мрачный колорит и символическое содержание</a:t>
            </a:r>
          </a:p>
          <a:p>
            <a:r>
              <a:rPr lang="ru-RU" sz="3200" b="1" dirty="0" smtClean="0">
                <a:effectLst>
                  <a:glow rad="19050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Оттенки и скрытые значения предметов и поступков</a:t>
            </a:r>
            <a:endParaRPr lang="ru-RU" sz="3200" b="1" dirty="0">
              <a:effectLst>
                <a:glow rad="19050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effectLst>
                <a:glow rad="19050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5961952" cy="3960440"/>
          </a:xfrm>
          <a:prstGeom prst="rect">
            <a:avLst/>
          </a:prstGeom>
          <a:effectLst>
            <a:glow rad="762000">
              <a:schemeClr val="bg1">
                <a:alpha val="6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5" y="2322984"/>
            <a:ext cx="5935042" cy="4154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84" y="2322984"/>
            <a:ext cx="5947525" cy="39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1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  <p:bldP spid="9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r="16231"/>
          <a:stretch/>
        </p:blipFill>
        <p:spPr>
          <a:xfrm>
            <a:off x="179512" y="1412776"/>
            <a:ext cx="2742304" cy="37444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3" r="10745"/>
          <a:stretch/>
        </p:blipFill>
        <p:spPr>
          <a:xfrm>
            <a:off x="6049284" y="1415210"/>
            <a:ext cx="2987212" cy="3744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0" r="16551"/>
          <a:stretch/>
        </p:blipFill>
        <p:spPr>
          <a:xfrm>
            <a:off x="2528619" y="1412776"/>
            <a:ext cx="408676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07504" y="5373216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Раскольников не соответствует пространству романа?</a:t>
            </a:r>
            <a:endParaRPr lang="ru-RU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27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75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795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6800" y="1052736"/>
            <a:ext cx="7196336" cy="1470025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Ф.М.Достоевский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«Преступление и наказание»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16090" y="2708920"/>
            <a:ext cx="6400800" cy="17526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Художественное пространство романа</a:t>
            </a:r>
            <a:endParaRPr lang="ru-RU" sz="60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1872208" cy="3094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7" y="2539417"/>
            <a:ext cx="1815917" cy="3001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354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0"/>
            <a:ext cx="2448390" cy="5864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776864" cy="5256584"/>
          </a:xfrm>
        </p:spPr>
        <p:txBody>
          <a:bodyPr>
            <a:noAutofit/>
          </a:bodyPr>
          <a:lstStyle/>
          <a:p>
            <a:pPr algn="just"/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Система отсчёта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механике, совокупность системы координат и часов, связанных с телом, по отношению к которому изучается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2972661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80728"/>
            <a:ext cx="7704856" cy="3508977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Колорит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Соотношение красок в картине по тону, насыщенности цвета.</a:t>
            </a:r>
          </a:p>
          <a:p>
            <a:pPr marL="514350" indent="-514350">
              <a:buAutoNum type="arabicPeriod"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Отпечаток чего-н., совокупность особенностей (времени, местности, характера)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438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764704"/>
            <a:ext cx="4904993" cy="4995917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Возникшая почти 300 лет назад на месте непроходимого леса, скрывающего в чащобах разбойников и беглых каторжников, </a:t>
            </a:r>
            <a:r>
              <a:rPr lang="ru-RU" dirty="0">
                <a:latin typeface="Times New Roman"/>
                <a:ea typeface="Calibri"/>
                <a:cs typeface="Times New Roman"/>
                <a:hlinkClick r:id="rId2" action="ppaction://hlinksldjump"/>
              </a:rPr>
              <a:t>Сенная площадь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стала центром торговли и темных сил города: грабежа, разврата, притонов, холерного бунта.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79"/>
            <a:ext cx="3168352" cy="2787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83568" y="3341790"/>
            <a:ext cx="3168352" cy="231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8463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992888" cy="506792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Старуха стояла перед ним молча и вопросительно на него глядела. Это была крошечная, сухая старушонка, лет шестидесяти, с вострыми и злыми глазками, с маленьким вострым носом и простоволосая. Белобрысые, мало поседевшие волосы ее были жирно смазаны маслом. На ее тонкой и длинной шее, похожей на куриную ногу, было наверчено какое-то фланелевое тряпье, а на плечах, несмотря на жару, болталась вся истрепанная и пожелтелая меховая кацавейка.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Старушонка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поминутно кашляла и кряхтела.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57192"/>
            <a:ext cx="10382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687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1866 год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«Бригадир»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повесть Ивана Тургенева.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«Воительница»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повесть Николая Лескова.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«Игрок»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роман Фёдора Достоевского.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«Островитяне»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роман Николая Лескова.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«Пер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Гюнт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пьеса Генрика Ибсена.</a:t>
            </a:r>
          </a:p>
          <a:p>
            <a:r>
              <a:rPr lang="ru-RU" sz="4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«Преступление и наказание»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роман Фёдора Достоевского.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«Путешествия и приключения капитана Гаттераса»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роман Жюля Верна.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«Тушино»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пьеса Александра Островского.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2" b="97500" l="0" r="1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907704" cy="1865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397949"/>
            <a:ext cx="756084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«Умом Россию не понять» — знаменитое четверостишие Фёдора Тютчева.</a:t>
            </a:r>
          </a:p>
        </p:txBody>
      </p:sp>
    </p:spTree>
    <p:extLst>
      <p:ext uri="{BB962C8B-B14F-4D97-AF65-F5344CB8AC3E}">
        <p14:creationId xmlns:p14="http://schemas.microsoft.com/office/powerpoint/2010/main" val="20953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2" y="188640"/>
            <a:ext cx="6995120" cy="70609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Петербург в литературе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2664296" cy="3312368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А.С.Пушкин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Н.В.Гоголь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5007"/>
            <a:ext cx="1739504" cy="2456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2" y="1556792"/>
            <a:ext cx="1473507" cy="2248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1052736"/>
            <a:ext cx="580697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«Люблю тебя, Петра творенье,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Люблю твой строгий, стройный вид,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Невы державное теченье,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Береговой её гранит…»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836712"/>
            <a:ext cx="5184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«Утра луч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Из-за усталых бледных туч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Блеснул над тихою столицей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нашёл уже следов</a:t>
            </a:r>
          </a:p>
          <a:p>
            <a:pPr lvl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Беды вчерашней;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8851" y="2996952"/>
            <a:ext cx="56664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багряницей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Уже прикрыто было зло.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порядок прежний всё вошло!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«Медный всадник»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09" y="3041720"/>
            <a:ext cx="4773640" cy="3433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843808" y="1458069"/>
            <a:ext cx="5806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«О, не верьте этому Невскому проспекту!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Я всегда закутываюсь крепче плащом своим,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когда иду по нём, и стараюсь вовсе не глядеть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на встречающиеся предметы.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ВСЁ ОБМАН, ВСЁ МЕЧТА, ВСЁ НА ТАК КАК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КАЖЕТСЯ» «Невский проспект»</a:t>
            </a:r>
          </a:p>
        </p:txBody>
      </p:sp>
    </p:spTree>
    <p:extLst>
      <p:ext uri="{BB962C8B-B14F-4D97-AF65-F5344CB8AC3E}">
        <p14:creationId xmlns:p14="http://schemas.microsoft.com/office/powerpoint/2010/main" val="3314764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Пространство – это?..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325770">
            <a:off x="4675263" y="3495339"/>
            <a:ext cx="1440929" cy="816895"/>
          </a:xfrm>
          <a:prstGeom prst="rightArrow">
            <a:avLst/>
          </a:prstGeom>
          <a:scene3d>
            <a:camera prst="isometricOffAxis2Top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0331">
            <a:off x="3768310" y="2593814"/>
            <a:ext cx="17430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5369" y="3587079"/>
            <a:ext cx="186476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47" y="1052736"/>
            <a:ext cx="6400800" cy="42702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5" y="1076957"/>
            <a:ext cx="6396612" cy="4246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74" y="1100770"/>
            <a:ext cx="6499801" cy="4318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sp>
        <p:nvSpPr>
          <p:cNvPr id="14" name="Стрелка вниз 13"/>
          <p:cNvSpPr/>
          <p:nvPr/>
        </p:nvSpPr>
        <p:spPr>
          <a:xfrm>
            <a:off x="5153434" y="2946954"/>
            <a:ext cx="484632" cy="17704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17776"/>
            <a:ext cx="3447316" cy="258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1" t="12000" r="10521" b="4133"/>
          <a:stretch/>
        </p:blipFill>
        <p:spPr>
          <a:xfrm>
            <a:off x="683568" y="1446003"/>
            <a:ext cx="3545159" cy="400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049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Пространство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Арена действий, общий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контейнер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рассматриваемых объектов, сущность некоторой системы. 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Пространственными характеристиками являются положения относительно др. тел (координаты тел), расстояния между ними, углы между различными пространственными направлениями</a:t>
            </a:r>
          </a:p>
        </p:txBody>
      </p:sp>
    </p:spTree>
    <p:extLst>
      <p:ext uri="{BB962C8B-B14F-4D97-AF65-F5344CB8AC3E}">
        <p14:creationId xmlns:p14="http://schemas.microsoft.com/office/powerpoint/2010/main" val="2417707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Художественное пространство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600200"/>
            <a:ext cx="5976664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ea typeface="Times New Roman"/>
                <a:cs typeface="Times New Roman"/>
              </a:rPr>
              <a:t>—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пространство произведения искусства, совокупность тех его свойств, которые придают ему внутреннее единство и завершенность и наделяют его характером эстетического.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61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Достоевский о Петербурге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63083"/>
            <a:ext cx="8229600" cy="4525963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"В такое петербургское утро, гнилое, сырое и туманное, дикая мечта какого-нибудь пушкинского Германа из "Пиковой дамы" (колоссальное лицо, необычайный, совершенно петербургский тип - тип из петербургского периода) мне кажется, должна еще более укрепиться". 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086343"/>
            <a:ext cx="4925194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дикая мечта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768" y="5809619"/>
            <a:ext cx="864096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just">
              <a:spcBef>
                <a:spcPct val="20000"/>
              </a:spcBef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должна еще более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укрепиться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197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Шарль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Бодлер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«Виктору Гюго»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 город, где плывут кишащих снов потоки,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Где сонмы призраков снуют при свете дня,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Где тайны страшные везде текут, как соки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Каналов городских, пугая и дразня!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314"/>
            <a:ext cx="9144000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25424"/>
            <a:ext cx="6246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Times New Roman"/>
              </a:rPr>
              <a:t>«славная </a:t>
            </a:r>
            <a:r>
              <a:rPr lang="ru-RU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Times New Roman"/>
              </a:rPr>
              <a:t>и </a:t>
            </a:r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Times New Roman"/>
              </a:rPr>
              <a:t>скорбная картина </a:t>
            </a:r>
            <a:r>
              <a:rPr lang="ru-RU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Times New Roman"/>
              </a:rPr>
              <a:t>нашей </a:t>
            </a:r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Times New Roman"/>
              </a:rPr>
              <a:t>цивилизации»</a:t>
            </a:r>
          </a:p>
          <a:p>
            <a:pPr algn="ctr"/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(Шарль </a:t>
            </a:r>
            <a:r>
              <a:rPr lang="ru-RU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Бодлер</a:t>
            </a: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)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8640"/>
            <a:ext cx="2023631" cy="2346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31107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324</TotalTime>
  <Words>1129</Words>
  <Application>Microsoft Office PowerPoint</Application>
  <PresentationFormat>Экран (4:3)</PresentationFormat>
  <Paragraphs>166</Paragraphs>
  <Slides>23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Тема Office</vt:lpstr>
      <vt:lpstr>Паркет</vt:lpstr>
      <vt:lpstr>Остин</vt:lpstr>
      <vt:lpstr>Литейная</vt:lpstr>
      <vt:lpstr>1_Тема Office</vt:lpstr>
      <vt:lpstr>2_Тема Office</vt:lpstr>
      <vt:lpstr>МОУ «Средняя общеобразовательная школа № 14  с углублённым изучением отдельных предметов» г. Сергиев Посад</vt:lpstr>
      <vt:lpstr>Ф.М.Достоевский «Преступление и наказание»</vt:lpstr>
      <vt:lpstr>1866 год</vt:lpstr>
      <vt:lpstr>Петербург в литературе</vt:lpstr>
      <vt:lpstr>Пространство – это?..</vt:lpstr>
      <vt:lpstr>Пространство</vt:lpstr>
      <vt:lpstr>Художественное пространство</vt:lpstr>
      <vt:lpstr>Достоевский о Петербурге</vt:lpstr>
      <vt:lpstr>Шарль Бодлер «Виктору Гюго»</vt:lpstr>
      <vt:lpstr>Система координат романа</vt:lpstr>
      <vt:lpstr>Модель мира Достоевского</vt:lpstr>
      <vt:lpstr>Презентация PowerPoint</vt:lpstr>
      <vt:lpstr>Движение из дома в пункт встречи</vt:lpstr>
      <vt:lpstr>Презентация PowerPoint</vt:lpstr>
      <vt:lpstr>Комнаты Раскольникова  и Алёны Ивановны </vt:lpstr>
      <vt:lpstr>Всё сконцентрировано и сгущено вокруг человека</vt:lpstr>
      <vt:lpstr>Презентация PowerPoint</vt:lpstr>
      <vt:lpstr>Презентация PowerPoint</vt:lpstr>
      <vt:lpstr>Презентация PowerPoint</vt:lpstr>
      <vt:lpstr>Словарь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Dmitrii</dc:creator>
  <cp:lastModifiedBy>Дмитрий</cp:lastModifiedBy>
  <cp:revision>30</cp:revision>
  <dcterms:created xsi:type="dcterms:W3CDTF">2011-02-12T15:57:11Z</dcterms:created>
  <dcterms:modified xsi:type="dcterms:W3CDTF">2018-11-09T17:48:08Z</dcterms:modified>
</cp:coreProperties>
</file>