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 rot="20707748">
            <a:off x="-617539" y="-652551"/>
            <a:ext cx="6664606" cy="3942692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rot="20707748">
            <a:off x="6168153" y="-441831"/>
            <a:ext cx="3126510" cy="2426476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 rot="20707748">
            <a:off x="7144098" y="2001564"/>
            <a:ext cx="2679455" cy="4946037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20707748">
            <a:off x="-205621" y="3323292"/>
            <a:ext cx="7378073" cy="4557796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4" y="3632676"/>
            <a:ext cx="5985159" cy="1606102"/>
          </a:xfrm>
        </p:spPr>
        <p:txBody>
          <a:bodyPr>
            <a:normAutofit/>
          </a:bodyPr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5" y="5027230"/>
            <a:ext cx="4655297" cy="1128495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741465" y="2313285"/>
            <a:ext cx="1524000" cy="365125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07CA30C4-94B0-4A1D-8F3C-6B84DD065A74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6551292" y="1528629"/>
            <a:ext cx="24659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6451719" y="1162062"/>
            <a:ext cx="2133600" cy="421038"/>
          </a:xfrm>
        </p:spPr>
        <p:txBody>
          <a:bodyPr anchor="ctr"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fld id="{527C81FE-8D69-418D-A848-86BC05FA6F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95918" y="-766298"/>
            <a:ext cx="8332816" cy="5894380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64746" y="5089618"/>
            <a:ext cx="8528044" cy="2911464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8533928" y="3839503"/>
            <a:ext cx="1011244" cy="2994350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588490" y="-321837"/>
            <a:ext cx="1976541" cy="4072806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2" y="4760430"/>
            <a:ext cx="5004753" cy="1299542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4" y="984581"/>
            <a:ext cx="6581279" cy="360475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996405" y="6238502"/>
            <a:ext cx="1524000" cy="365125"/>
          </a:xfrm>
        </p:spPr>
        <p:txBody>
          <a:bodyPr/>
          <a:lstStyle/>
          <a:p>
            <a:fld id="{07CA30C4-94B0-4A1D-8F3C-6B84DD065A74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5321849" y="609479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8182730" y="3246937"/>
            <a:ext cx="907445" cy="365125"/>
          </a:xfrm>
        </p:spPr>
        <p:txBody>
          <a:bodyPr/>
          <a:lstStyle>
            <a:lvl1pPr algn="l">
              <a:defRPr/>
            </a:lvl1pPr>
          </a:lstStyle>
          <a:p>
            <a:fld id="{527C81FE-8D69-418D-A848-86BC05FA6F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82907" y="-626065"/>
            <a:ext cx="7440156" cy="7347127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3227235" y="6274264"/>
            <a:ext cx="4396677" cy="1167472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7659524" y="5459724"/>
            <a:ext cx="1710569" cy="1538689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6666426" y="-490731"/>
            <a:ext cx="3065776" cy="5811871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511413"/>
            <a:ext cx="1435608" cy="4818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2" y="1075673"/>
            <a:ext cx="5398955" cy="508826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07CA30C4-94B0-4A1D-8F3C-6B84DD065A74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4997808" y="6188244"/>
            <a:ext cx="2380306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527C81FE-8D69-418D-A848-86BC05FA6F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3894" y="2921988"/>
            <a:ext cx="5064953" cy="169563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28" y="959716"/>
            <a:ext cx="4658735" cy="5077623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988" y="608314"/>
            <a:ext cx="1789355" cy="365125"/>
          </a:xfrm>
        </p:spPr>
        <p:txBody>
          <a:bodyPr/>
          <a:lstStyle/>
          <a:p>
            <a:fld id="{07CA30C4-94B0-4A1D-8F3C-6B84DD065A74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620" y="6177546"/>
            <a:ext cx="239223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370" y="300797"/>
            <a:ext cx="2287319" cy="365125"/>
          </a:xfrm>
        </p:spPr>
        <p:txBody>
          <a:bodyPr/>
          <a:lstStyle/>
          <a:p>
            <a:fld id="{527C81FE-8D69-418D-A848-86BC05FA6F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900000">
            <a:off x="-57216" y="-1017685"/>
            <a:ext cx="7411427" cy="3438177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-776641" y="2417820"/>
            <a:ext cx="6998365" cy="5080081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900000">
            <a:off x="6338067" y="3775812"/>
            <a:ext cx="3102275" cy="3544033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 rot="900000">
            <a:off x="7327879" y="-104312"/>
            <a:ext cx="2350627" cy="3820866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6" y="2921829"/>
            <a:ext cx="5690855" cy="1570680"/>
          </a:xfrm>
        </p:spPr>
        <p:txBody>
          <a:bodyPr anchor="b">
            <a:noAutofit/>
          </a:bodyPr>
          <a:lstStyle>
            <a:lvl1pPr algn="r">
              <a:defRPr sz="48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4494201"/>
            <a:ext cx="5271544" cy="1500187"/>
          </a:xfrm>
        </p:spPr>
        <p:txBody>
          <a:bodyPr anchor="t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368" y="376138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07CA30C4-94B0-4A1D-8F3C-6B84DD065A74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965" y="3170795"/>
            <a:ext cx="19263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6363" y="2661157"/>
            <a:ext cx="683979" cy="365125"/>
          </a:xfrm>
        </p:spPr>
        <p:txBody>
          <a:bodyPr/>
          <a:lstStyle>
            <a:lvl1pPr algn="l">
              <a:defRPr/>
            </a:lvl1pPr>
          </a:lstStyle>
          <a:p>
            <a:fld id="{527C81FE-8D69-418D-A848-86BC05FA6F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1893" y="2231024"/>
            <a:ext cx="4820301" cy="143615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335061"/>
            <a:ext cx="2578608" cy="4839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618005"/>
            <a:ext cx="2580010" cy="4837176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5919" y="5887412"/>
            <a:ext cx="1241980" cy="365125"/>
          </a:xfrm>
        </p:spPr>
        <p:txBody>
          <a:bodyPr/>
          <a:lstStyle>
            <a:lvl1pPr algn="l">
              <a:defRPr/>
            </a:lvl1pPr>
          </a:lstStyle>
          <a:p>
            <a:fld id="{07CA30C4-94B0-4A1D-8F3C-6B84DD065A74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054658" y="549437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64" y="5643110"/>
            <a:ext cx="1241693" cy="365125"/>
          </a:xfrm>
        </p:spPr>
        <p:txBody>
          <a:bodyPr/>
          <a:lstStyle>
            <a:lvl1pPr algn="l">
              <a:defRPr/>
            </a:lvl1pPr>
          </a:lstStyle>
          <a:p>
            <a:fld id="{527C81FE-8D69-418D-A848-86BC05FA6F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854761" y="1406870"/>
            <a:ext cx="2213148" cy="759866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2227895"/>
            <a:ext cx="2578608" cy="3938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535709" y="687503"/>
            <a:ext cx="2214753" cy="753043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495882"/>
            <a:ext cx="2578608" cy="3955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07CA30C4-94B0-4A1D-8F3C-6B84DD065A74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-900000">
            <a:off x="4050792" y="549554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527C81FE-8D69-418D-A848-86BC05FA6F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0936" y="2926080"/>
            <a:ext cx="5065776" cy="16916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1640" y="612648"/>
            <a:ext cx="1792224" cy="365125"/>
          </a:xfrm>
        </p:spPr>
        <p:txBody>
          <a:bodyPr/>
          <a:lstStyle/>
          <a:p>
            <a:fld id="{07CA30C4-94B0-4A1D-8F3C-6B84DD065A74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721" y="6101033"/>
            <a:ext cx="30521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1872" y="301752"/>
            <a:ext cx="2286000" cy="365125"/>
          </a:xfrm>
        </p:spPr>
        <p:txBody>
          <a:bodyPr/>
          <a:lstStyle/>
          <a:p>
            <a:fld id="{527C81FE-8D69-418D-A848-86BC05FA6F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900000">
            <a:off x="-372248" y="-1218153"/>
            <a:ext cx="8577953" cy="6344114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0000">
            <a:off x="-449071" y="5207889"/>
            <a:ext cx="7470000" cy="2486713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0000">
            <a:off x="7192310" y="6483326"/>
            <a:ext cx="1932834" cy="635630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900000">
            <a:off x="8127084" y="92392"/>
            <a:ext cx="1878991" cy="6414233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938" y="5927116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07CA30C4-94B0-4A1D-8F3C-6B84DD065A74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286" y="5987296"/>
            <a:ext cx="3124200" cy="295162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046" y="5570110"/>
            <a:ext cx="716206" cy="365125"/>
          </a:xfrm>
        </p:spPr>
        <p:txBody>
          <a:bodyPr/>
          <a:lstStyle>
            <a:lvl1pPr algn="l">
              <a:defRPr/>
            </a:lvl1pPr>
          </a:lstStyle>
          <a:p>
            <a:fld id="{527C81FE-8D69-418D-A848-86BC05FA6F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 rot="20707748">
            <a:off x="-897260" y="-624538"/>
            <a:ext cx="7286946" cy="6041338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64806" y="5378153"/>
            <a:ext cx="7443151" cy="2476431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660994" y="5459931"/>
            <a:ext cx="1709023" cy="1538302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20707748">
            <a:off x="6673110" y="-489836"/>
            <a:ext cx="3059119" cy="5809409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 anchor="b"/>
          <a:lstStyle>
            <a:lvl1pPr algn="r"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997933"/>
            <a:ext cx="5343100" cy="3888220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3" y="5144589"/>
            <a:ext cx="3930375" cy="988131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07CA30C4-94B0-4A1D-8F3C-6B84DD065A74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263966" y="6099104"/>
            <a:ext cx="3063047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527C81FE-8D69-418D-A848-86BC05FA6F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 rot="900000">
            <a:off x="-533701" y="-979752"/>
            <a:ext cx="6672870" cy="6821601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900000">
            <a:off x="-283896" y="5969722"/>
            <a:ext cx="5300494" cy="1495954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 rot="900000">
            <a:off x="6930292" y="-242630"/>
            <a:ext cx="2434235" cy="1383623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5899782" y="1282101"/>
            <a:ext cx="3842742" cy="6178450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4578273" y="2744935"/>
            <a:ext cx="5036383" cy="1997131"/>
          </a:xfrm>
        </p:spPr>
        <p:txBody>
          <a:bodyPr anchor="t">
            <a:normAutofit/>
          </a:bodyPr>
          <a:lstStyle>
            <a:lvl1pPr algn="r"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615731"/>
            <a:ext cx="4323504" cy="3294418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89" y="4161126"/>
            <a:ext cx="4310915" cy="120354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395" y="57125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07CA30C4-94B0-4A1D-8F3C-6B84DD065A74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292" y="5162531"/>
            <a:ext cx="2977453" cy="365125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470" y="391054"/>
            <a:ext cx="1963187" cy="365125"/>
          </a:xfrm>
        </p:spPr>
        <p:txBody>
          <a:bodyPr/>
          <a:lstStyle>
            <a:lvl1pPr algn="l">
              <a:defRPr/>
            </a:lvl1pPr>
          </a:lstStyle>
          <a:p>
            <a:fld id="{527C81FE-8D69-418D-A848-86BC05FA6F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an1080Base.png"/>
          <p:cNvPicPr>
            <a:picLocks noChangeAspect="1"/>
          </p:cNvPicPr>
          <p:nvPr/>
        </p:nvPicPr>
        <p:blipFill>
          <a:blip r:embed="rId13" cstate="print">
            <a:lum bright="-3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673455" y="2807056"/>
            <a:ext cx="5320597" cy="18400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990600"/>
            <a:ext cx="5027024" cy="4783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096001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07CA30C4-94B0-4A1D-8F3C-6B84DD065A74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096001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047" y="53249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C81FE-8D69-418D-A848-86BC05FA6F8C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/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3152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97280" indent="-32004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6990" y="1207578"/>
            <a:ext cx="5484951" cy="144016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400" b="1" dirty="0" smtClean="0"/>
              <a:t>Опыт </a:t>
            </a:r>
            <a:r>
              <a:rPr lang="ru-RU" sz="2400" b="1" dirty="0" smtClean="0"/>
              <a:t>социализации ребёнка-инвалида </a:t>
            </a:r>
            <a:r>
              <a:rPr lang="ru-RU" sz="2400" b="1" dirty="0" smtClean="0"/>
              <a:t> </a:t>
            </a:r>
            <a:r>
              <a:rPr lang="ru-RU" sz="2400" b="1" dirty="0" smtClean="0"/>
              <a:t>от ученика до учителя </a:t>
            </a: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5013176"/>
            <a:ext cx="5832648" cy="1631032"/>
          </a:xfrm>
        </p:spPr>
        <p:txBody>
          <a:bodyPr>
            <a:noAutofit/>
          </a:bodyPr>
          <a:lstStyle/>
          <a:p>
            <a:r>
              <a:rPr lang="ru-RU" sz="1600" b="1" dirty="0"/>
              <a:t>Вишнякова Мария </a:t>
            </a:r>
            <a:r>
              <a:rPr lang="ru-RU" sz="1600" b="1" dirty="0" smtClean="0"/>
              <a:t>Валентиновна</a:t>
            </a:r>
          </a:p>
          <a:p>
            <a:r>
              <a:rPr lang="ru-RU" sz="1600" dirty="0" smtClean="0"/>
              <a:t>учитель </a:t>
            </a:r>
            <a:r>
              <a:rPr lang="ru-RU" sz="1600" dirty="0"/>
              <a:t>р</a:t>
            </a:r>
            <a:r>
              <a:rPr lang="ru-RU" sz="1600" dirty="0" smtClean="0"/>
              <a:t>усского языка и </a:t>
            </a:r>
            <a:r>
              <a:rPr lang="ru-RU" sz="1600" dirty="0"/>
              <a:t>л</a:t>
            </a:r>
            <a:r>
              <a:rPr lang="ru-RU" sz="1600" dirty="0" smtClean="0"/>
              <a:t>итературы</a:t>
            </a:r>
          </a:p>
          <a:p>
            <a:r>
              <a:rPr lang="ru-RU" sz="1600" dirty="0" smtClean="0"/>
              <a:t> МОУ Быковской СОШ №15</a:t>
            </a:r>
          </a:p>
          <a:p>
            <a:r>
              <a:rPr lang="ru-RU" sz="1600" dirty="0" smtClean="0"/>
              <a:t>30.06.2021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60648"/>
            <a:ext cx="1920213" cy="14401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228190"/>
            <a:ext cx="5904656" cy="968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VII Межрегиональной </a:t>
            </a:r>
            <a:r>
              <a:rPr lang="ru-RU" sz="1400" b="1" dirty="0" smtClean="0"/>
              <a:t>конференции</a:t>
            </a:r>
            <a:r>
              <a:rPr lang="ru-RU" sz="1400" dirty="0"/>
              <a:t> </a:t>
            </a:r>
            <a:r>
              <a:rPr lang="ru-RU" sz="1400" b="1" dirty="0" smtClean="0"/>
              <a:t>«Вариативные </a:t>
            </a:r>
            <a:r>
              <a:rPr lang="ru-RU" sz="1400" b="1" dirty="0"/>
              <a:t>формы образования обучающихся с ОВЗ и инвалидностью:</a:t>
            </a:r>
            <a:br>
              <a:rPr lang="ru-RU" sz="1400" b="1" dirty="0"/>
            </a:br>
            <a:r>
              <a:rPr lang="ru-RU" sz="1400" b="1" dirty="0"/>
              <a:t> опыт и перспективы развития»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814625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4500000">
            <a:off x="-809251" y="2693457"/>
            <a:ext cx="5064953" cy="20587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Сегодня я учитель русского языка и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900000">
            <a:off x="4123012" y="614712"/>
            <a:ext cx="4781752" cy="1134696"/>
          </a:xfrm>
        </p:spPr>
        <p:txBody>
          <a:bodyPr>
            <a:normAutofit/>
          </a:bodyPr>
          <a:lstStyle/>
          <a:p>
            <a:r>
              <a:rPr lang="ru-RU" b="1" dirty="0" smtClean="0"/>
              <a:t>Урок русского языка с обучающимся 6 класса</a:t>
            </a:r>
            <a:endParaRPr lang="ru-RU" b="1" dirty="0"/>
          </a:p>
        </p:txBody>
      </p:sp>
      <p:pic>
        <p:nvPicPr>
          <p:cNvPr id="1026" name="Picture 2" descr="C:\Users\Respect\Desktop\Безымянный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7"/>
          <a:stretch/>
        </p:blipFill>
        <p:spPr bwMode="auto">
          <a:xfrm rot="907587">
            <a:off x="3029000" y="1887944"/>
            <a:ext cx="6275629" cy="387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7729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espect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746" y="620688"/>
            <a:ext cx="9213745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4592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-4500000">
            <a:off x="-1499116" y="3014143"/>
            <a:ext cx="5684978" cy="18556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Спасибо за внимание</a:t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2420888"/>
            <a:ext cx="4824536" cy="3096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vmv-99@mail.ru</a:t>
            </a:r>
          </a:p>
          <a:p>
            <a:pPr algn="ctr"/>
            <a:endParaRPr lang="ru-RU" sz="2800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4599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4500000">
            <a:off x="-950592" y="2870535"/>
            <a:ext cx="5064953" cy="1695631"/>
          </a:xfrm>
        </p:spPr>
        <p:txBody>
          <a:bodyPr>
            <a:noAutofit/>
          </a:bodyPr>
          <a:lstStyle/>
          <a:p>
            <a:r>
              <a:rPr lang="ru-RU" sz="2800" dirty="0" smtClean="0"/>
              <a:t>Обучение с использованием дистанционных образовательных технологий</a:t>
            </a:r>
            <a:endParaRPr lang="ru-RU" sz="28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96752"/>
            <a:ext cx="4352580" cy="4352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383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4500000">
            <a:off x="-1018060" y="2421331"/>
            <a:ext cx="5064953" cy="24910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effectLst/>
              </a:rPr>
              <a:t/>
            </a:r>
            <a:br>
              <a:rPr lang="ru-RU" sz="2800" b="1" dirty="0" smtClean="0">
                <a:effectLst/>
              </a:rPr>
            </a:br>
            <a:r>
              <a:rPr lang="ru-RU" sz="2800" b="1" dirty="0" smtClean="0">
                <a:effectLst/>
              </a:rPr>
              <a:t>2011-2017г.г.</a:t>
            </a:r>
            <a:br>
              <a:rPr lang="ru-RU" sz="2800" b="1" dirty="0" smtClean="0">
                <a:effectLst/>
              </a:rPr>
            </a:br>
            <a:r>
              <a:rPr lang="ru-RU" sz="2800" b="1" dirty="0" smtClean="0">
                <a:effectLst/>
              </a:rPr>
              <a:t>обучение в школе с использованием дистанционных образовательных технологий</a:t>
            </a:r>
            <a:endParaRPr lang="ru-RU" sz="5400" dirty="0"/>
          </a:p>
        </p:txBody>
      </p:sp>
      <p:sp>
        <p:nvSpPr>
          <p:cNvPr id="4" name="AutoShape 2" descr="https://apf.mail.ru/cgi-bin/readmsg?id=16075808331011223900;0;1&amp;exif=1&amp;full=1&amp;x-email=vmv-99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pf.mail.ru/cgi-bin/readmsg?id=16075808331011223900;0;1&amp;exif=1&amp;full=1&amp;x-email=vmv-99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apf.mail.ru/cgi-bin/readmsg?id=16075808331011223900;0;1&amp;exif=1&amp;full=1&amp;x-email=vmv-99%40mail.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Respect\Downloads\_53104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612" y="3279894"/>
            <a:ext cx="4032449" cy="302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65138"/>
            <a:ext cx="4261230" cy="243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9548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Преимущества дистанционного обучения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900000">
            <a:off x="3770504" y="535797"/>
            <a:ext cx="4658735" cy="393771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 smtClean="0">
              <a:effectLst/>
            </a:endParaRPr>
          </a:p>
          <a:p>
            <a:r>
              <a:rPr lang="ru-RU" sz="2400" b="1" dirty="0" smtClean="0">
                <a:effectLst/>
              </a:rPr>
              <a:t>Дистанционная </a:t>
            </a:r>
            <a:r>
              <a:rPr lang="ru-RU" sz="2400" b="1" dirty="0">
                <a:effectLst/>
              </a:rPr>
              <a:t>форма обучения снимает вопрос доступности</a:t>
            </a:r>
            <a:r>
              <a:rPr lang="ru-RU" sz="2400" b="1" dirty="0" smtClean="0">
                <a:effectLst/>
              </a:rPr>
              <a:t>.</a:t>
            </a:r>
          </a:p>
          <a:p>
            <a:r>
              <a:rPr lang="ru-RU" sz="2400" b="1" dirty="0" smtClean="0"/>
              <a:t>Формирует навыки работы  </a:t>
            </a:r>
            <a:r>
              <a:rPr lang="ru-RU" sz="2400" b="1" dirty="0"/>
              <a:t>с персональным </a:t>
            </a:r>
            <a:r>
              <a:rPr lang="ru-RU" sz="2400" b="1" dirty="0" smtClean="0"/>
              <a:t>компьютером</a:t>
            </a:r>
          </a:p>
          <a:p>
            <a:r>
              <a:rPr lang="ru-RU" sz="2400" b="1" dirty="0" smtClean="0"/>
              <a:t>Формирует навык </a:t>
            </a:r>
            <a:r>
              <a:rPr lang="ru-RU" sz="2400" b="1" dirty="0"/>
              <a:t>самостоятельной работы</a:t>
            </a:r>
          </a:p>
        </p:txBody>
      </p:sp>
      <p:pic>
        <p:nvPicPr>
          <p:cNvPr id="3074" name="Picture 2" descr="Acer анонсировала новый ноутбук Swift 5 с процессорами Intel 11-го  поколения и ценой от 33 тыс. грн - ITC.u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991976"/>
            <a:ext cx="4014043" cy="284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7625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Respect\Downloads\WP_00034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7" t="6142" r="15552" b="35511"/>
          <a:stretch/>
        </p:blipFill>
        <p:spPr bwMode="auto">
          <a:xfrm>
            <a:off x="4788024" y="188640"/>
            <a:ext cx="3323887" cy="262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4500000">
            <a:off x="-1026091" y="2493434"/>
            <a:ext cx="5064953" cy="234255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effectLst/>
              </a:rPr>
              <a:t>Социализация-  участие в общешкольных мероприятиях  </a:t>
            </a:r>
            <a:endParaRPr lang="ru-RU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68960"/>
            <a:ext cx="5498698" cy="3089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92436" y="2420888"/>
            <a:ext cx="333845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День учителя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5731532"/>
            <a:ext cx="5498698" cy="529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День знаний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4254667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Things\DCIM\129___05\IMG_21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917" y="3470257"/>
            <a:ext cx="4264468" cy="31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I:\ФИЛЬМЫ\NIKON L840\103NIKON\DSCN1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4048444" cy="303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1907" y="6309319"/>
            <a:ext cx="4416489" cy="360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 выпускном вечере 9 класс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60033" y="2663794"/>
            <a:ext cx="4048444" cy="62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День учителя- провожу дистанционный урок</a:t>
            </a:r>
            <a:endParaRPr lang="ru-RU" sz="2000" b="1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 rot="-4500000">
            <a:off x="-1026091" y="2493434"/>
            <a:ext cx="5064953" cy="234255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effectLst/>
              </a:rPr>
              <a:t>Социализация-  участие в общешкольных мероприятиях 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861034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4500000">
            <a:off x="-917664" y="2509270"/>
            <a:ext cx="5064953" cy="236898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r>
              <a:rPr lang="ru-RU" sz="3600" dirty="0">
                <a:effectLst/>
              </a:rPr>
              <a:t/>
            </a:r>
            <a:br>
              <a:rPr lang="ru-RU" sz="3600" dirty="0">
                <a:effectLst/>
              </a:rPr>
            </a:b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r>
              <a:rPr lang="ru-RU" sz="3600" dirty="0" smtClean="0">
                <a:effectLst/>
              </a:rPr>
              <a:t>Социализация –</a:t>
            </a:r>
            <a:br>
              <a:rPr lang="ru-RU" sz="3600" dirty="0" smtClean="0">
                <a:effectLst/>
              </a:rPr>
            </a:br>
            <a:r>
              <a:rPr lang="ru-RU" sz="3600" dirty="0" smtClean="0">
                <a:effectLst/>
              </a:rPr>
              <a:t>м</a:t>
            </a:r>
            <a:r>
              <a:rPr lang="ru-RU" sz="3600" dirty="0" smtClean="0"/>
              <a:t>ои </a:t>
            </a:r>
            <a:r>
              <a:rPr lang="ru-RU" sz="3600" dirty="0"/>
              <a:t>достижения в школьные годы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2212">
            <a:off x="3853838" y="578586"/>
            <a:ext cx="2344865" cy="31546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9936">
            <a:off x="4811613" y="1902039"/>
            <a:ext cx="2405891" cy="34019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6346">
            <a:off x="6100732" y="3180215"/>
            <a:ext cx="2478479" cy="342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593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</a:rPr>
              <a:t>Причины выбора 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ГСГУ: 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900000">
            <a:off x="3241713" y="2153340"/>
            <a:ext cx="5177568" cy="4312843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400" dirty="0">
                <a:effectLst/>
              </a:rPr>
              <a:t>Г</a:t>
            </a:r>
            <a:r>
              <a:rPr lang="ru-RU" sz="2400" dirty="0" smtClean="0">
                <a:effectLst/>
              </a:rPr>
              <a:t>еографическое </a:t>
            </a:r>
            <a:r>
              <a:rPr lang="ru-RU" sz="2400" dirty="0">
                <a:effectLst/>
              </a:rPr>
              <a:t>положение относительно </a:t>
            </a:r>
            <a:r>
              <a:rPr lang="ru-RU" sz="2400" dirty="0" smtClean="0">
                <a:effectLst/>
              </a:rPr>
              <a:t>дома.</a:t>
            </a:r>
            <a:endParaRPr lang="ru-RU" sz="2400" dirty="0">
              <a:effectLst/>
            </a:endParaRPr>
          </a:p>
          <a:p>
            <a:pPr lvl="0"/>
            <a:r>
              <a:rPr lang="ru-RU" sz="2400" dirty="0">
                <a:effectLst/>
              </a:rPr>
              <a:t>И</a:t>
            </a:r>
            <a:r>
              <a:rPr lang="ru-RU" sz="2400" dirty="0" smtClean="0">
                <a:effectLst/>
              </a:rPr>
              <a:t>нститут </a:t>
            </a:r>
            <a:r>
              <a:rPr lang="ru-RU" sz="2400" dirty="0">
                <a:effectLst/>
              </a:rPr>
              <a:t>оснащен доступной </a:t>
            </a:r>
            <a:r>
              <a:rPr lang="ru-RU" sz="2400" dirty="0" smtClean="0">
                <a:effectLst/>
              </a:rPr>
              <a:t>средой</a:t>
            </a:r>
            <a:r>
              <a:rPr lang="ru-RU" sz="2400" dirty="0">
                <a:effectLst/>
              </a:rPr>
              <a:t>.</a:t>
            </a:r>
          </a:p>
          <a:p>
            <a:pPr lvl="0"/>
            <a:r>
              <a:rPr lang="ru-RU" sz="2400" dirty="0">
                <a:effectLst/>
              </a:rPr>
              <a:t>О</a:t>
            </a:r>
            <a:r>
              <a:rPr lang="ru-RU" sz="2400" dirty="0" smtClean="0">
                <a:effectLst/>
              </a:rPr>
              <a:t>рганизация </a:t>
            </a:r>
            <a:r>
              <a:rPr lang="ru-RU" sz="2400" dirty="0">
                <a:effectLst/>
              </a:rPr>
              <a:t>учебного </a:t>
            </a:r>
            <a:r>
              <a:rPr lang="ru-RU" sz="2400" dirty="0" smtClean="0">
                <a:effectLst/>
              </a:rPr>
              <a:t>процесса. </a:t>
            </a:r>
            <a:endParaRPr lang="ru-RU" sz="2400" dirty="0">
              <a:effectLst/>
            </a:endParaRPr>
          </a:p>
          <a:p>
            <a:pPr lvl="0"/>
            <a:r>
              <a:rPr lang="ru-RU" sz="2400" dirty="0">
                <a:effectLst/>
              </a:rPr>
              <a:t>Т</a:t>
            </a:r>
            <a:r>
              <a:rPr lang="ru-RU" sz="2400" dirty="0" smtClean="0">
                <a:effectLst/>
              </a:rPr>
              <a:t>олерантность </a:t>
            </a:r>
            <a:r>
              <a:rPr lang="ru-RU" sz="2400" dirty="0">
                <a:effectLst/>
              </a:rPr>
              <a:t>педагогов ВУЗа и </a:t>
            </a:r>
            <a:r>
              <a:rPr lang="ru-RU" sz="2400" dirty="0" smtClean="0">
                <a:effectLst/>
              </a:rPr>
              <a:t>студентов.</a:t>
            </a:r>
            <a:endParaRPr lang="ru-RU" sz="2400" dirty="0">
              <a:effectLst/>
            </a:endParaRPr>
          </a:p>
          <a:p>
            <a:pPr lvl="0"/>
            <a:r>
              <a:rPr lang="ru-RU" sz="2400" dirty="0">
                <a:effectLst/>
              </a:rPr>
              <a:t>В</a:t>
            </a:r>
            <a:r>
              <a:rPr lang="ru-RU" sz="2400" dirty="0" smtClean="0">
                <a:effectLst/>
              </a:rPr>
              <a:t>ыделенные </a:t>
            </a:r>
            <a:r>
              <a:rPr lang="ru-RU" sz="2400" dirty="0">
                <a:effectLst/>
              </a:rPr>
              <a:t>квоты для лиц с инвалидностью (многодетных семей, иностранных граждан)</a:t>
            </a:r>
          </a:p>
          <a:p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3439">
            <a:off x="3757871" y="723843"/>
            <a:ext cx="5328556" cy="114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8836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Отзывы о «Государственный Социально-Гуманитарный университет» Россия,  Московская область, Коломна, Зелёная улица, 30 — Яндекс.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240" y="0"/>
            <a:ext cx="6840760" cy="456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58.userapi.com/impg/YUxHeui3t8V38jXtSKz7MZdB4cNCpS5XaCafHw/gMOX4_QfrII.jpg?size=1104x1472&amp;quality=96&amp;proxy=1&amp;sign=6686bae9718e1aff4e9a34e4e2167864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1" y="2132856"/>
            <a:ext cx="3776427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2910" y="5423549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http://gukolomna.ru/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13501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lter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Kilter">
      <a:maj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ilter">
      <a:fillStyleLst>
        <a:solidFill>
          <a:schemeClr val="phClr"/>
        </a:solidFill>
        <a:gradFill rotWithShape="1">
          <a:gsLst>
            <a:gs pos="0">
              <a:schemeClr val="phClr">
                <a:tint val="14000"/>
                <a:satMod val="180000"/>
                <a:lumMod val="100000"/>
              </a:schemeClr>
            </a:gs>
            <a:gs pos="42000">
              <a:schemeClr val="phClr">
                <a:tint val="40000"/>
                <a:satMod val="160000"/>
                <a:lumMod val="94000"/>
              </a:schemeClr>
            </a:gs>
            <a:gs pos="100000">
              <a:schemeClr val="phClr">
                <a:tint val="94000"/>
                <a:satMod val="140000"/>
              </a:schemeClr>
            </a:gs>
          </a:gsLst>
          <a:lin ang="5160000" scaled="1"/>
        </a:gradFill>
        <a:gradFill rotWithShape="1">
          <a:gsLst>
            <a:gs pos="38000">
              <a:schemeClr val="phClr">
                <a:satMod val="120000"/>
              </a:schemeClr>
            </a:gs>
            <a:gs pos="100000">
              <a:schemeClr val="phClr">
                <a:shade val="60000"/>
                <a:satMod val="180000"/>
                <a:lumMod val="70000"/>
              </a:schemeClr>
            </a:gs>
          </a:gsLst>
          <a:lin ang="4680000" scaled="0"/>
        </a:gradFill>
      </a:fillStyleLst>
      <a:lnStyleLst>
        <a:ln w="12700" cap="flat" cmpd="sng" algn="ctr">
          <a:solidFill>
            <a:schemeClr val="phClr">
              <a:shade val="50000"/>
            </a:schemeClr>
          </a:solidFill>
          <a:prstDash val="solid"/>
        </a:ln>
        <a:ln w="2540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762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152400" h="63500" prst="softRound"/>
          </a:sp3d>
        </a:effectStyle>
        <a:effectStyle>
          <a:effectLst>
            <a:outerShdw blurRad="107950" dist="12700" dir="5040000" rotWithShape="0">
              <a:srgbClr val="000000">
                <a:alpha val="5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h="635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TM01859865[[fn=Порядок]]</Template>
  <TotalTime>222</TotalTime>
  <Words>137</Words>
  <Application>Microsoft Office PowerPoint</Application>
  <PresentationFormat>Экран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Kilter</vt:lpstr>
      <vt:lpstr> Опыт социализации ребёнка-инвалида  от ученика до учителя </vt:lpstr>
      <vt:lpstr>Обучение с использованием дистанционных образовательных технологий</vt:lpstr>
      <vt:lpstr> 2011-2017г.г. обучение в школе с использованием дистанционных образовательных технологий</vt:lpstr>
      <vt:lpstr>Преимущества дистанционного обучения</vt:lpstr>
      <vt:lpstr>Социализация-  участие в общешкольных мероприятиях  </vt:lpstr>
      <vt:lpstr>Социализация-  участие в общешкольных мероприятиях  </vt:lpstr>
      <vt:lpstr>   Социализация – мои достижения в школьные годы </vt:lpstr>
      <vt:lpstr>Причины выбора  ГСГУ:  </vt:lpstr>
      <vt:lpstr>Презентация PowerPoint</vt:lpstr>
      <vt:lpstr>Сегодня я учитель русского языка и литературы</vt:lpstr>
      <vt:lpstr>Презентация PowerPoint</vt:lpstr>
      <vt:lpstr>Спасибо за внимание 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социализации ребёнка-инвалида – от ученика до учителя</dc:title>
  <dc:creator>RePack by Diakov</dc:creator>
  <cp:lastModifiedBy>Лариса</cp:lastModifiedBy>
  <cp:revision>49</cp:revision>
  <dcterms:created xsi:type="dcterms:W3CDTF">2020-12-11T17:07:33Z</dcterms:created>
  <dcterms:modified xsi:type="dcterms:W3CDTF">2021-06-28T06:55:17Z</dcterms:modified>
</cp:coreProperties>
</file>