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4" r:id="rId1"/>
  </p:sldMasterIdLst>
  <p:sldIdLst>
    <p:sldId id="256" r:id="rId2"/>
    <p:sldId id="257" r:id="rId3"/>
    <p:sldId id="258" r:id="rId4"/>
    <p:sldId id="262" r:id="rId5"/>
    <p:sldId id="259" r:id="rId6"/>
    <p:sldId id="264" r:id="rId7"/>
    <p:sldId id="263" r:id="rId8"/>
    <p:sldId id="265" r:id="rId9"/>
    <p:sldId id="266" r:id="rId10"/>
    <p:sldId id="267" r:id="rId11"/>
    <p:sldId id="261" r:id="rId12"/>
    <p:sldId id="260" r:id="rId13"/>
    <p:sldId id="268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3" d="100"/>
          <a:sy n="73" d="100"/>
        </p:scale>
        <p:origin x="-582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62707" y="1371600"/>
            <a:ext cx="109728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D191D-B2E2-4987-B72B-26DBE73101B5}" type="datetimeFigureOut">
              <a:rPr lang="ru-RU" smtClean="0"/>
              <a:pPr/>
              <a:t>10.12.2017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FDA12-DAC0-4934-9DCC-8E6AF275341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828800" y="3331698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D191D-B2E2-4987-B72B-26DBE73101B5}" type="datetimeFigureOut">
              <a:rPr lang="ru-RU" smtClean="0"/>
              <a:pPr/>
              <a:t>10.12.2017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FDA12-DAC0-4934-9DCC-8E6AF27534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D191D-B2E2-4987-B72B-26DBE73101B5}" type="datetimeFigureOut">
              <a:rPr lang="ru-RU" smtClean="0"/>
              <a:pPr/>
              <a:t>10.12.2017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FDA12-DAC0-4934-9DCC-8E6AF27534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D191D-B2E2-4987-B72B-26DBE73101B5}" type="datetimeFigureOut">
              <a:rPr lang="ru-RU" smtClean="0"/>
              <a:pPr/>
              <a:t>10.12.2017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FDA12-DAC0-4934-9DCC-8E6AF27534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3600" y="609600"/>
            <a:ext cx="94488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33600" y="2507786"/>
            <a:ext cx="94488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D191D-B2E2-4987-B72B-26DBE73101B5}" type="datetimeFigureOut">
              <a:rPr lang="ru-RU" smtClean="0"/>
              <a:pPr/>
              <a:t>10.12.2017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566400" y="6416676"/>
            <a:ext cx="1016000" cy="365125"/>
          </a:xfrm>
        </p:spPr>
        <p:txBody>
          <a:bodyPr/>
          <a:lstStyle/>
          <a:p>
            <a:fld id="{F5BFDA12-DAC0-4934-9DCC-8E6AF27534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D191D-B2E2-4987-B72B-26DBE73101B5}" type="datetimeFigureOut">
              <a:rPr lang="ru-RU" smtClean="0"/>
              <a:pPr/>
              <a:t>10.12.2017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FDA12-DAC0-4934-9DCC-8E6AF27534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193368" y="1535113"/>
            <a:ext cx="5389033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9600" y="2362201"/>
            <a:ext cx="5386917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362201"/>
            <a:ext cx="5389033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D191D-B2E2-4987-B72B-26DBE73101B5}" type="datetimeFigureOut">
              <a:rPr lang="ru-RU" smtClean="0"/>
              <a:pPr/>
              <a:t>10.12.2017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FDA12-DAC0-4934-9DCC-8E6AF27534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D191D-B2E2-4987-B72B-26DBE73101B5}" type="datetimeFigureOut">
              <a:rPr lang="ru-RU" smtClean="0"/>
              <a:pPr/>
              <a:t>10.12.2017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FDA12-DAC0-4934-9DCC-8E6AF27534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D191D-B2E2-4987-B72B-26DBE73101B5}" type="datetimeFigureOut">
              <a:rPr lang="ru-RU" smtClean="0"/>
              <a:pPr/>
              <a:t>10.12.2017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FDA12-DAC0-4934-9DCC-8E6AF27534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1" y="1524001"/>
            <a:ext cx="4011084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D191D-B2E2-4987-B72B-26DBE73101B5}" type="datetimeFigureOut">
              <a:rPr lang="ru-RU" smtClean="0"/>
              <a:pPr/>
              <a:t>10.12.2017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FDA12-DAC0-4934-9DCC-8E6AF27534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8400" y="609600"/>
            <a:ext cx="73152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438400" y="1831975"/>
            <a:ext cx="73152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438400" y="1166787"/>
            <a:ext cx="73152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D191D-B2E2-4987-B72B-26DBE73101B5}" type="datetimeFigureOut">
              <a:rPr lang="ru-RU" smtClean="0"/>
              <a:pPr/>
              <a:t>10.12.2017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BFDA12-DAC0-4934-9DCC-8E6AF27534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" y="6416676"/>
            <a:ext cx="28448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05D191D-B2E2-4987-B72B-26DBE73101B5}" type="datetimeFigureOut">
              <a:rPr lang="ru-RU" smtClean="0"/>
              <a:pPr/>
              <a:t>10.12.2017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165600" y="6416676"/>
            <a:ext cx="38608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0566400" y="6416676"/>
            <a:ext cx="1016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F5BFDA12-DAC0-4934-9DCC-8E6AF275341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5" r:id="rId1"/>
    <p:sldLayoutId id="2147483836" r:id="rId2"/>
    <p:sldLayoutId id="2147483837" r:id="rId3"/>
    <p:sldLayoutId id="2147483838" r:id="rId4"/>
    <p:sldLayoutId id="2147483839" r:id="rId5"/>
    <p:sldLayoutId id="2147483840" r:id="rId6"/>
    <p:sldLayoutId id="2147483841" r:id="rId7"/>
    <p:sldLayoutId id="2147483842" r:id="rId8"/>
    <p:sldLayoutId id="2147483843" r:id="rId9"/>
    <p:sldLayoutId id="2147483844" r:id="rId10"/>
    <p:sldLayoutId id="214748384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1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7" Type="http://schemas.openxmlformats.org/officeDocument/2006/relationships/slide" Target="slide12.xml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1.xml"/><Relationship Id="rId5" Type="http://schemas.openxmlformats.org/officeDocument/2006/relationships/slide" Target="slide10.xml"/><Relationship Id="rId4" Type="http://schemas.openxmlformats.org/officeDocument/2006/relationships/slide" Target="slide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470465" y="1632858"/>
            <a:ext cx="9144000" cy="3065120"/>
          </a:xfrm>
          <a:ln>
            <a:noFill/>
          </a:ln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ru-RU" sz="4800" b="1" kern="15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Информационные </a:t>
            </a:r>
            <a:r>
              <a:rPr lang="ru-RU" sz="4800" b="1" kern="15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технологии и информационные ресурсы </a:t>
            </a:r>
            <a:r>
              <a:rPr lang="ru-RU" sz="4800" b="1" kern="15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общества</a:t>
            </a:r>
            <a:endParaRPr lang="ru-RU" sz="4800" b="1" kern="15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SimSun" panose="02010600030101010101" pitchFamily="2" charset="-122"/>
              <a:cs typeface="Mangal" panose="02040503050203030202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8138160" y="4539938"/>
            <a:ext cx="3735977" cy="2123259"/>
          </a:xfrm>
          <a:noFill/>
          <a:ln>
            <a:noFill/>
          </a:ln>
        </p:spPr>
        <p:txBody>
          <a:bodyPr>
            <a:normAutofit/>
          </a:bodyPr>
          <a:lstStyle/>
          <a:p>
            <a:pPr algn="just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Алтухова Валерия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студентка 1 курса</a:t>
            </a:r>
            <a:b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группы СОЦ-б-о-17-1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5861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Информационные ресурсы Интернета</a:t>
            </a:r>
            <a:br>
              <a:rPr lang="ru-RU" dirty="0" smtClean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417320"/>
            <a:ext cx="10972800" cy="4709160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b="1" dirty="0" smtClean="0"/>
              <a:t>        Интернет </a:t>
            </a:r>
            <a:r>
              <a:rPr lang="ru-RU" b="1" dirty="0" smtClean="0"/>
              <a:t>– глобальная компьютерная сеть и новая среда информационного поиска. Состав информационных ресурсов Интернета. Распределенная гипертекстовая система WWW как важнейший информационный ресурс Интернет.</a:t>
            </a:r>
          </a:p>
          <a:p>
            <a:pPr algn="just">
              <a:buNone/>
            </a:pPr>
            <a:r>
              <a:rPr lang="ru-RU" b="1" dirty="0" smtClean="0"/>
              <a:t>        Огромную </a:t>
            </a:r>
            <a:r>
              <a:rPr lang="ru-RU" b="1" dirty="0" smtClean="0"/>
              <a:t>роль в жизни современного общества играют информационные ресурсы </a:t>
            </a:r>
            <a:r>
              <a:rPr lang="ru-RU" b="1" dirty="0" err="1" smtClean="0"/>
              <a:t>Internet</a:t>
            </a:r>
            <a:r>
              <a:rPr lang="ru-RU" b="1" dirty="0" smtClean="0"/>
              <a:t>, ведь в основе сети </a:t>
            </a:r>
            <a:r>
              <a:rPr lang="ru-RU" b="1" dirty="0" err="1" smtClean="0"/>
              <a:t>Internet</a:t>
            </a:r>
            <a:r>
              <a:rPr lang="ru-RU" b="1" dirty="0" smtClean="0"/>
              <a:t> в первую очередь лежит доступ к огромным ресурсам информации. Появление тысяч новых сайтов и обновление уже имеющихся происходят ежедневно. Причем возможности сети так велики, что описание ряда существующих ресурсов дает лишь поверхностное, приближенное представление о них.</a:t>
            </a:r>
          </a:p>
          <a:p>
            <a:pPr algn="just"/>
            <a:endParaRPr lang="ru-RU" dirty="0"/>
          </a:p>
        </p:txBody>
      </p:sp>
      <p:sp>
        <p:nvSpPr>
          <p:cNvPr id="4" name="Управляющая кнопка: далее 3">
            <a:hlinkClick r:id="rId2" action="ppaction://hlinksldjump" highlightClick="1"/>
          </p:cNvPr>
          <p:cNvSpPr/>
          <p:nvPr/>
        </p:nvSpPr>
        <p:spPr>
          <a:xfrm>
            <a:off x="11615351" y="6512011"/>
            <a:ext cx="576649" cy="345989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</a:t>
            </a:r>
            <a:endParaRPr lang="ru-RU" sz="4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ru-RU" b="1" dirty="0" smtClean="0"/>
              <a:t>         Производство </a:t>
            </a:r>
            <a:r>
              <a:rPr lang="ru-RU" b="1" dirty="0" smtClean="0"/>
              <a:t>баз данных в России было начато примерно с середины 70-х гг. (имеются в виду промышленно тиражируемые по заказам организаций - потребителей баз данных). В настоящее время число созданных в стране баз данных составляет около 30 тысяч, в том числе доля крупных (более 100 тысяч записей) составляет 26 %, средних - 49 % и малых (менее 1 тысячи записей) - 25 %. При этом количество баз, содержащих массовую, коммерческую, официальную и финансовую информацию, не превышает 5 % от всего числа существующих баз данных. На мировом же информационном рынке большая часть центров-генераторов баз данных занята именно в области деловой и коммерческой информации . Поэтому в ближайшие годы следует ожидать расширения и развития в России именно этого сектора информационного рынка.</a:t>
            </a:r>
          </a:p>
          <a:p>
            <a:pPr algn="just"/>
            <a:endParaRPr lang="ru-RU" dirty="0"/>
          </a:p>
        </p:txBody>
      </p:sp>
      <p:sp>
        <p:nvSpPr>
          <p:cNvPr id="4" name="Управляющая кнопка: далее 3">
            <a:hlinkClick r:id="rId2" action="ppaction://hlinksldjump" highlightClick="1"/>
          </p:cNvPr>
          <p:cNvSpPr/>
          <p:nvPr/>
        </p:nvSpPr>
        <p:spPr>
          <a:xfrm>
            <a:off x="11615351" y="6512011"/>
            <a:ext cx="576649" cy="345989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12715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литературы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lvl="0" algn="just">
              <a:buNone/>
            </a:pPr>
            <a:r>
              <a:rPr lang="ru-RU" b="1" dirty="0" smtClean="0"/>
              <a:t>1) </a:t>
            </a:r>
            <a:r>
              <a:rPr lang="ru-RU" b="1" dirty="0" err="1" smtClean="0"/>
              <a:t>Антопольский</a:t>
            </a:r>
            <a:r>
              <a:rPr lang="ru-RU" b="1" dirty="0" smtClean="0"/>
              <a:t>, А.Б. Информационные ресурсы России: </a:t>
            </a:r>
            <a:r>
              <a:rPr lang="ru-RU" b="1" dirty="0" err="1" smtClean="0"/>
              <a:t>науч.-мет</a:t>
            </a:r>
            <a:r>
              <a:rPr lang="ru-RU" b="1" dirty="0" smtClean="0"/>
              <a:t>. пособие /А.Б. </a:t>
            </a:r>
            <a:r>
              <a:rPr lang="ru-RU" b="1" dirty="0" err="1" smtClean="0"/>
              <a:t>Антопольский</a:t>
            </a:r>
            <a:r>
              <a:rPr lang="ru-RU" b="1" dirty="0" smtClean="0"/>
              <a:t>. -М.: </a:t>
            </a:r>
            <a:r>
              <a:rPr lang="ru-RU" b="1" dirty="0" err="1" smtClean="0"/>
              <a:t>Либерея</a:t>
            </a:r>
            <a:r>
              <a:rPr lang="ru-RU" b="1" dirty="0" smtClean="0"/>
              <a:t>, 2004. - 423 с.</a:t>
            </a:r>
          </a:p>
          <a:p>
            <a:pPr lvl="0" algn="just">
              <a:buNone/>
            </a:pPr>
            <a:r>
              <a:rPr lang="ru-RU" b="1" dirty="0" smtClean="0"/>
              <a:t>2) Громов, Г. Г. Национальные информационные ресурсы: проблемы промышленной эксплуатации. — М.: Наука, 1984. — 240 с.</a:t>
            </a:r>
          </a:p>
          <a:p>
            <a:pPr lvl="0" algn="just">
              <a:buNone/>
            </a:pPr>
            <a:r>
              <a:rPr lang="ru-RU" b="1" dirty="0" smtClean="0"/>
              <a:t>3) </a:t>
            </a:r>
            <a:r>
              <a:rPr lang="ru-RU" b="1" dirty="0" err="1" smtClean="0"/>
              <a:t>Гусева,Т.И</a:t>
            </a:r>
            <a:r>
              <a:rPr lang="ru-RU" b="1" dirty="0" smtClean="0"/>
              <a:t>. Персональные компьютеры в сфере информационных ресурсов /Т.И. Гусева.- М.: Недра, 1990.-154 с.</a:t>
            </a:r>
          </a:p>
          <a:p>
            <a:pPr lvl="0" algn="just">
              <a:buNone/>
            </a:pPr>
            <a:r>
              <a:rPr lang="ru-RU" b="1" dirty="0" smtClean="0"/>
              <a:t>4) В.Н.Попов. – Томск: Изд-во Томского политехнического университета, 2008. – 158 с.</a:t>
            </a:r>
          </a:p>
          <a:p>
            <a:pPr lvl="0" algn="just">
              <a:buNone/>
            </a:pPr>
            <a:r>
              <a:rPr lang="ru-RU" b="1" dirty="0" smtClean="0"/>
              <a:t>5) Урсул, А. Д. Информатизация общества. Введение в социальную информатику/А.Д.Урсул. — М.: Наука, 2000.- 192 с.</a:t>
            </a:r>
          </a:p>
          <a:p>
            <a:pPr lvl="0" algn="just">
              <a:buNone/>
            </a:pPr>
            <a:r>
              <a:rPr lang="ru-RU" b="1" dirty="0" smtClean="0"/>
              <a:t>6) Уэбстер, Ф. Теории информационного общества / Ф. Уэбстер. - М.: Аспект-Пресс, 2004. - 398 с.</a:t>
            </a:r>
          </a:p>
          <a:p>
            <a:pPr lvl="0" algn="just">
              <a:buNone/>
            </a:pPr>
            <a:r>
              <a:rPr lang="ru-RU" b="1" dirty="0" smtClean="0"/>
              <a:t>7) </a:t>
            </a:r>
            <a:r>
              <a:rPr lang="ru-RU" b="1" dirty="0" err="1" smtClean="0"/>
              <a:t>Шауцукова</a:t>
            </a:r>
            <a:r>
              <a:rPr lang="ru-RU" b="1" dirty="0" smtClean="0"/>
              <a:t> Л.З. Информатика: 10-11 </a:t>
            </a:r>
            <a:r>
              <a:rPr lang="ru-RU" b="1" dirty="0" err="1" smtClean="0"/>
              <a:t>кл</a:t>
            </a:r>
            <a:r>
              <a:rPr lang="ru-RU" b="1" dirty="0" smtClean="0"/>
              <a:t>. Теория (с задачами и решениями) / </a:t>
            </a:r>
            <a:r>
              <a:rPr lang="ru-RU" b="1" dirty="0" err="1" smtClean="0"/>
              <a:t>Л.З.Шауцукова</a:t>
            </a:r>
            <a:r>
              <a:rPr lang="ru-RU" b="1" dirty="0" smtClean="0"/>
              <a:t>. - М.: Просвещение, 2000. – 202 с.</a:t>
            </a:r>
          </a:p>
          <a:p>
            <a:pPr lvl="0" algn="just">
              <a:buNone/>
            </a:pPr>
            <a:r>
              <a:rPr lang="ru-RU" b="1" dirty="0" smtClean="0"/>
              <a:t>8) </a:t>
            </a:r>
            <a:r>
              <a:rPr lang="ru-RU" b="1" dirty="0" err="1" smtClean="0"/>
              <a:t>Шафрин</a:t>
            </a:r>
            <a:r>
              <a:rPr lang="ru-RU" b="1" dirty="0" smtClean="0"/>
              <a:t> Ю.А. Основы компьютерной технологии. Учебное пособие для 7 – 11 классов по курсу «Информатика и вычислительная техника»/</a:t>
            </a:r>
            <a:r>
              <a:rPr lang="ru-RU" b="1" dirty="0" err="1" smtClean="0"/>
              <a:t>А.Ю.Шафрин.-М</a:t>
            </a:r>
            <a:r>
              <a:rPr lang="ru-RU" b="1" dirty="0" smtClean="0"/>
              <a:t>.: ABF, 1996.- 202 с.</a:t>
            </a:r>
          </a:p>
          <a:p>
            <a:pPr lvl="0" algn="just">
              <a:buNone/>
            </a:pPr>
            <a:r>
              <a:rPr lang="ru-RU" b="1" dirty="0" smtClean="0"/>
              <a:t>9) Информационные ресурсы общества [Электронный ресурс]:Режим доступа: http://referat-kursovaya.repetitor.info/?essayId=54331.-1.12.2010</a:t>
            </a:r>
          </a:p>
          <a:p>
            <a:pPr lvl="0" algn="just">
              <a:buNone/>
            </a:pPr>
            <a:r>
              <a:rPr lang="ru-RU" b="1" dirty="0" smtClean="0"/>
              <a:t>10) Информационное общество [Электронный ресурс]:Режим доступа: http://infdeyatchel.narod.ru/inf_ob.htm.- 22.11.2010.</a:t>
            </a:r>
          </a:p>
          <a:p>
            <a:pPr algn="just"/>
            <a:endParaRPr lang="ru-RU" dirty="0"/>
          </a:p>
        </p:txBody>
      </p:sp>
      <p:sp>
        <p:nvSpPr>
          <p:cNvPr id="4" name="Управляющая кнопка: далее 3">
            <a:hlinkClick r:id="rId2" action="ppaction://hlinksldjump" highlightClick="1"/>
          </p:cNvPr>
          <p:cNvSpPr/>
          <p:nvPr/>
        </p:nvSpPr>
        <p:spPr>
          <a:xfrm>
            <a:off x="11615351" y="6512011"/>
            <a:ext cx="576649" cy="345989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80633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285" y="522514"/>
            <a:ext cx="10972800" cy="539496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СПАСИБО 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ЗА ВНИМАНИЕ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3209" y="141835"/>
            <a:ext cx="11436369" cy="1507067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283677" y="1427734"/>
            <a:ext cx="9950380" cy="5430266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ru-RU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Введение</a:t>
            </a:r>
            <a:r>
              <a:rPr lang="en-US" b="1" dirty="0" smtClean="0"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 smtClean="0"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2" action="ppaction://hlinksldjump"/>
              </a:rPr>
              <a:t>Основные понятия информационной технологии</a:t>
            </a:r>
            <a:r>
              <a:rPr lang="ru-RU" b="1" dirty="0" smtClean="0"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u="sng" dirty="0" smtClean="0"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3" action="ppaction://hlinksldjump"/>
              </a:rPr>
              <a:t>Информационные ресурсы</a:t>
            </a:r>
            <a:r>
              <a:rPr lang="ru-RU" b="1" dirty="0" smtClean="0"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Характеристика информационных ресурсов и их потребителя</a:t>
            </a:r>
            <a:r>
              <a:rPr lang="ru-RU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Информационные ресурсы Интернета</a:t>
            </a:r>
            <a:r>
              <a:rPr lang="ru-RU" b="1" dirty="0" smtClean="0"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6" action="ppaction://hlinksldjump"/>
              </a:rPr>
              <a:t>Заключение</a:t>
            </a:r>
            <a:r>
              <a:rPr lang="ru-RU" b="1" dirty="0" smtClean="0"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7" action="ppaction://hlinksldjump"/>
              </a:rPr>
              <a:t>Список литературы</a:t>
            </a:r>
            <a:endParaRPr lang="ru-RU" b="1" dirty="0">
              <a:solidFill>
                <a:schemeClr val="bg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56624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5967" y="459848"/>
            <a:ext cx="9955427" cy="813486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Введение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5760" y="1214846"/>
            <a:ext cx="10689418" cy="4164461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b="1" dirty="0" smtClean="0"/>
              <a:t>        Для </a:t>
            </a:r>
            <a:r>
              <a:rPr lang="ru-RU" b="1" dirty="0" smtClean="0"/>
              <a:t>развития любого человеческого общества необходимы материальные, инструментальные, энергетические и информационные ресурсы. Настоящее время - это период, характеризующийся небывалым ростом объема информационных потоков. Это относится как к экономике, так и к социальной сфере. Информация является решающим фактором, определяющим развитие технологии и ресурсов в целом. Рыночные отношения предъявляют повышенные требования к своевременности, достоверности, полноте информации, без которой немыслима эффективная маркетинговая, финансово-кредитная, инвестиционная деятельность</a:t>
            </a:r>
            <a:r>
              <a:rPr lang="ru-RU" dirty="0" smtClean="0"/>
              <a:t>.</a:t>
            </a:r>
          </a:p>
          <a:p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Управляющая кнопка: далее 3">
            <a:hlinkClick r:id="rId2" action="ppaction://hlinksldjump" highlightClick="1"/>
          </p:cNvPr>
          <p:cNvSpPr/>
          <p:nvPr/>
        </p:nvSpPr>
        <p:spPr>
          <a:xfrm>
            <a:off x="11615351" y="6512011"/>
            <a:ext cx="576649" cy="345989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68017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/>
              <a:t>         Термин «информация» </a:t>
            </a:r>
            <a:r>
              <a:rPr lang="ru-RU" b="1" dirty="0" smtClean="0"/>
              <a:t>происходит от латинского</a:t>
            </a:r>
            <a:r>
              <a:rPr lang="en-US" b="1" dirty="0" smtClean="0"/>
              <a:t> </a:t>
            </a:r>
            <a:r>
              <a:rPr lang="en-US" b="1" dirty="0" err="1" smtClean="0"/>
              <a:t>informatio</a:t>
            </a:r>
            <a:r>
              <a:rPr lang="ru-RU" b="1" dirty="0" smtClean="0"/>
              <a:t>, что означает разъяснение, </a:t>
            </a:r>
            <a:r>
              <a:rPr lang="ru-RU" b="1" dirty="0" smtClean="0"/>
              <a:t>осведомление, изложение</a:t>
            </a:r>
            <a:r>
              <a:rPr lang="ru-RU" b="1" dirty="0" smtClean="0"/>
              <a:t>.</a:t>
            </a:r>
            <a:r>
              <a:rPr lang="ru-RU" dirty="0" smtClean="0"/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 </a:t>
            </a:r>
            <a:r>
              <a:rPr lang="ru-RU" b="1" dirty="0" smtClean="0"/>
              <a:t>Информация - сведения об объектах и явлениях окружающей среды, их параметрах, свойствах и состоянии, которые уменьшают имеющуюся о них степень неопределенности, неполноты знаний.</a:t>
            </a:r>
          </a:p>
          <a:p>
            <a:endParaRPr lang="ru-RU" b="1" dirty="0"/>
          </a:p>
        </p:txBody>
      </p:sp>
      <p:sp>
        <p:nvSpPr>
          <p:cNvPr id="4" name="Управляющая кнопка: далее 3">
            <a:hlinkClick r:id="rId2" action="ppaction://hlinksldjump" highlightClick="1"/>
          </p:cNvPr>
          <p:cNvSpPr/>
          <p:nvPr/>
        </p:nvSpPr>
        <p:spPr>
          <a:xfrm>
            <a:off x="11615351" y="6512011"/>
            <a:ext cx="576649" cy="345989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75054"/>
            <a:ext cx="9601200" cy="148590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понятия информационной технологии </a:t>
            </a:r>
            <a:endParaRPr lang="ru-RU" sz="4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1040" y="2240280"/>
            <a:ext cx="10972800" cy="3847011"/>
          </a:xfrm>
        </p:spPr>
        <p:txBody>
          <a:bodyPr/>
          <a:lstStyle/>
          <a:p>
            <a:pPr algn="just">
              <a:buNone/>
            </a:pPr>
            <a:r>
              <a:rPr lang="ru-RU" b="1" dirty="0" smtClean="0"/>
              <a:t>       Что </a:t>
            </a:r>
            <a:r>
              <a:rPr lang="ru-RU" b="1" dirty="0" smtClean="0"/>
              <a:t>такое информационная технология? Технология — это комплекс научных и инженерных знаний, реализованных в приемах труда, наборах материальных, технических, энергетических, трудовых факторов производства, способах их соединения для создания продукта или услуги, отвечающих определенным требованиям. </a:t>
            </a:r>
            <a:endParaRPr lang="ru-RU" b="1" dirty="0"/>
          </a:p>
        </p:txBody>
      </p:sp>
      <p:sp>
        <p:nvSpPr>
          <p:cNvPr id="4" name="Управляющая кнопка: далее 3">
            <a:hlinkClick r:id="rId2" action="ppaction://hlinksldjump" highlightClick="1"/>
          </p:cNvPr>
          <p:cNvSpPr/>
          <p:nvPr/>
        </p:nvSpPr>
        <p:spPr>
          <a:xfrm>
            <a:off x="11615351" y="6512011"/>
            <a:ext cx="576649" cy="345989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72531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940526"/>
            <a:ext cx="10972800" cy="5682343"/>
          </a:xfrm>
        </p:spPr>
        <p:txBody>
          <a:bodyPr/>
          <a:lstStyle/>
          <a:p>
            <a:pPr algn="just">
              <a:buNone/>
            </a:pPr>
            <a:r>
              <a:rPr lang="ru-RU" b="1" dirty="0" smtClean="0"/>
              <a:t>         Согласно </a:t>
            </a:r>
            <a:r>
              <a:rPr lang="ru-RU" b="1" dirty="0" smtClean="0"/>
              <a:t>определению, информационная технология — это комплекс взаимосвязанных, научных, технологических, инженерных дисциплин, изучающих методы эффективной организации труда людей, занятых обработкой и хранением информации; вычислительную технику и методы организации и взаимодействия с людьми и производственным оборудованием, их практические приложения, а также связанные со всем этим социальные, экономические и культурные проблемы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Управляющая кнопка: далее 3">
            <a:hlinkClick r:id="rId2" action="ppaction://hlinksldjump" highlightClick="1"/>
          </p:cNvPr>
          <p:cNvSpPr/>
          <p:nvPr/>
        </p:nvSpPr>
        <p:spPr>
          <a:xfrm>
            <a:off x="11615351" y="6512011"/>
            <a:ext cx="576649" cy="345989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Информационные ресурсы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ru-RU" b="1" dirty="0" smtClean="0">
                <a:solidFill>
                  <a:schemeClr val="bg1"/>
                </a:solidFill>
              </a:rPr>
              <a:t>       </a:t>
            </a:r>
            <a:r>
              <a:rPr lang="ru-RU" b="1" dirty="0" smtClean="0"/>
              <a:t>Информационный </a:t>
            </a:r>
            <a:r>
              <a:rPr lang="ru-RU" b="1" dirty="0" smtClean="0"/>
              <a:t>ресурс — данные в любом виде, которые можно многократно использовать для решения проблем пользователей. Например, это может быть файл, документ, </a:t>
            </a:r>
            <a:r>
              <a:rPr lang="ru-RU" b="1" dirty="0" err="1" smtClean="0"/>
              <a:t>веб-сайт</a:t>
            </a:r>
            <a:r>
              <a:rPr lang="ru-RU" b="1" dirty="0" smtClean="0"/>
              <a:t>, фотография, видеофрагмент. Для информационных ресурсов в Интернете характерно определённое время жизни и доступность более чем одному пользователю. </a:t>
            </a:r>
          </a:p>
          <a:p>
            <a:pPr algn="just"/>
            <a:endParaRPr lang="ru-RU" dirty="0"/>
          </a:p>
        </p:txBody>
      </p:sp>
      <p:sp>
        <p:nvSpPr>
          <p:cNvPr id="4" name="Управляющая кнопка: далее 3">
            <a:hlinkClick r:id="rId2" action="ppaction://hlinksldjump" highlightClick="1"/>
          </p:cNvPr>
          <p:cNvSpPr/>
          <p:nvPr/>
        </p:nvSpPr>
        <p:spPr>
          <a:xfrm>
            <a:off x="11615351" y="6512011"/>
            <a:ext cx="576649" cy="345989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5725" y="392204"/>
            <a:ext cx="109728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Характеристика информационных ресурсов и их потребителя</a:t>
            </a:r>
            <a:br>
              <a:rPr lang="ru-RU" dirty="0" smtClean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2663" y="2148840"/>
            <a:ext cx="10972800" cy="4709160"/>
          </a:xfrm>
        </p:spPr>
        <p:txBody>
          <a:bodyPr/>
          <a:lstStyle/>
          <a:p>
            <a:pPr algn="just">
              <a:buNone/>
            </a:pPr>
            <a:r>
              <a:rPr lang="ru-RU" b="1" dirty="0" smtClean="0"/>
              <a:t>Основными участниками рынка информационных услуг являются:</a:t>
            </a:r>
          </a:p>
          <a:p>
            <a:pPr algn="just">
              <a:buNone/>
            </a:pPr>
            <a:r>
              <a:rPr lang="ru-RU" b="1" dirty="0" smtClean="0"/>
              <a:t>- производители информации (</a:t>
            </a:r>
            <a:r>
              <a:rPr lang="ru-RU" b="1" dirty="0" err="1" smtClean="0"/>
              <a:t>producers</a:t>
            </a:r>
            <a:r>
              <a:rPr lang="ru-RU" b="1" dirty="0" smtClean="0"/>
              <a:t>);</a:t>
            </a:r>
          </a:p>
          <a:p>
            <a:pPr algn="just">
              <a:buNone/>
            </a:pPr>
            <a:r>
              <a:rPr lang="ru-RU" b="1" dirty="0" smtClean="0"/>
              <a:t>- продавцы информации (</a:t>
            </a:r>
            <a:r>
              <a:rPr lang="ru-RU" b="1" dirty="0" err="1" smtClean="0"/>
              <a:t>vendors</a:t>
            </a:r>
            <a:r>
              <a:rPr lang="ru-RU" b="1" dirty="0" smtClean="0"/>
              <a:t>, </a:t>
            </a:r>
            <a:r>
              <a:rPr lang="ru-RU" b="1" dirty="0" err="1" smtClean="0"/>
              <a:t>Вендоры</a:t>
            </a:r>
            <a:r>
              <a:rPr lang="ru-RU" b="1" dirty="0" smtClean="0"/>
              <a:t>);</a:t>
            </a:r>
          </a:p>
          <a:p>
            <a:pPr algn="just">
              <a:buNone/>
            </a:pPr>
            <a:r>
              <a:rPr lang="ru-RU" b="1" dirty="0" smtClean="0"/>
              <a:t>- пользователи информации(</a:t>
            </a:r>
            <a:r>
              <a:rPr lang="ru-RU" b="1" dirty="0" err="1" smtClean="0"/>
              <a:t>users</a:t>
            </a:r>
            <a:r>
              <a:rPr lang="ru-RU" b="1" dirty="0" smtClean="0"/>
              <a:t>) или подписчики</a:t>
            </a:r>
          </a:p>
          <a:p>
            <a:pPr algn="just">
              <a:buNone/>
            </a:pPr>
            <a:endParaRPr lang="ru-RU" dirty="0"/>
          </a:p>
        </p:txBody>
      </p:sp>
      <p:sp>
        <p:nvSpPr>
          <p:cNvPr id="4" name="Управляющая кнопка: далее 3">
            <a:hlinkClick r:id="rId2" action="ppaction://hlinksldjump" highlightClick="1"/>
          </p:cNvPr>
          <p:cNvSpPr/>
          <p:nvPr/>
        </p:nvSpPr>
        <p:spPr>
          <a:xfrm>
            <a:off x="11615351" y="6512011"/>
            <a:ext cx="576649" cy="345989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2663" y="1012371"/>
            <a:ext cx="10972800" cy="4709160"/>
          </a:xfrm>
        </p:spPr>
        <p:txBody>
          <a:bodyPr/>
          <a:lstStyle/>
          <a:p>
            <a:pPr algn="just">
              <a:buNone/>
            </a:pPr>
            <a:r>
              <a:rPr lang="ru-RU" dirty="0" smtClean="0"/>
              <a:t> </a:t>
            </a:r>
            <a:r>
              <a:rPr lang="ru-RU" dirty="0" smtClean="0"/>
              <a:t>         </a:t>
            </a:r>
            <a:r>
              <a:rPr lang="ru-RU" b="1" dirty="0" smtClean="0"/>
              <a:t>Сегодня наиболее распространенным средством доступа к информационным ресурсам являются компьютерные сети, а самым прогрессивным способом получения информации выступает режим </a:t>
            </a:r>
            <a:r>
              <a:rPr lang="ru-RU" b="1" dirty="0" err="1" smtClean="0"/>
              <a:t>онлайн</a:t>
            </a:r>
            <a:r>
              <a:rPr lang="ru-RU" b="1" dirty="0" smtClean="0"/>
              <a:t> (</a:t>
            </a:r>
            <a:r>
              <a:rPr lang="ru-RU" b="1" dirty="0" err="1" smtClean="0"/>
              <a:t>online</a:t>
            </a:r>
            <a:r>
              <a:rPr lang="ru-RU" b="1" dirty="0" smtClean="0"/>
              <a:t> - интерактивный, диалоговый режим). Он предоставляет возможность пользователю, войдя в компьютерную сеть, получить доступ к "большому компьютеру" (</a:t>
            </a:r>
            <a:r>
              <a:rPr lang="ru-RU" b="1" dirty="0" err="1" smtClean="0"/>
              <a:t>Host</a:t>
            </a:r>
            <a:r>
              <a:rPr lang="ru-RU" b="1" dirty="0" smtClean="0"/>
              <a:t> - </a:t>
            </a:r>
            <a:r>
              <a:rPr lang="ru-RU" b="1" dirty="0" err="1" smtClean="0"/>
              <a:t>компьютеру</a:t>
            </a:r>
            <a:r>
              <a:rPr lang="ru-RU" b="1" dirty="0" smtClean="0"/>
              <a:t>) и к его информационным ресурсам в режиме прямого диалога, реализуемого в реальном времени.</a:t>
            </a:r>
          </a:p>
          <a:p>
            <a:endParaRPr lang="ru-RU" dirty="0"/>
          </a:p>
        </p:txBody>
      </p:sp>
      <p:sp>
        <p:nvSpPr>
          <p:cNvPr id="4" name="Управляющая кнопка: далее 3">
            <a:hlinkClick r:id="rId2" action="ppaction://hlinksldjump" highlightClick="1"/>
          </p:cNvPr>
          <p:cNvSpPr/>
          <p:nvPr/>
        </p:nvSpPr>
        <p:spPr>
          <a:xfrm>
            <a:off x="11615351" y="6512011"/>
            <a:ext cx="576649" cy="345989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Другая 2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000000"/>
      </a:hlink>
      <a:folHlink>
        <a:srgbClr val="00000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86</TotalTime>
  <Words>836</Words>
  <Application>Microsoft Office PowerPoint</Application>
  <PresentationFormat>Произвольный</PresentationFormat>
  <Paragraphs>35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Апекс</vt:lpstr>
      <vt:lpstr>Информационные технологии и информационные ресурсы общества</vt:lpstr>
      <vt:lpstr>Содержание</vt:lpstr>
      <vt:lpstr>Введение</vt:lpstr>
      <vt:lpstr>Слайд 4</vt:lpstr>
      <vt:lpstr>Основные понятия информационной технологии </vt:lpstr>
      <vt:lpstr>Слайд 6</vt:lpstr>
      <vt:lpstr>Информационные ресурсы</vt:lpstr>
      <vt:lpstr>Характеристика информационных ресурсов и их потребителя </vt:lpstr>
      <vt:lpstr>Слайд 9</vt:lpstr>
      <vt:lpstr>Информационные ресурсы Интернета </vt:lpstr>
      <vt:lpstr>Заключение</vt:lpstr>
      <vt:lpstr>Список литературы</vt:lpstr>
      <vt:lpstr>СПАСИБО 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«Информационные технологии и информационные ресурсы общества»</dc:title>
  <dc:creator>admin</dc:creator>
  <cp:lastModifiedBy>1</cp:lastModifiedBy>
  <cp:revision>11</cp:revision>
  <dcterms:created xsi:type="dcterms:W3CDTF">2017-10-28T09:31:28Z</dcterms:created>
  <dcterms:modified xsi:type="dcterms:W3CDTF">2017-12-10T18:03:04Z</dcterms:modified>
</cp:coreProperties>
</file>